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sldIdLst>
    <p:sldId id="264" r:id="rId5"/>
    <p:sldId id="256" r:id="rId6"/>
    <p:sldId id="257" r:id="rId7"/>
    <p:sldId id="258" r:id="rId8"/>
    <p:sldId id="259" r:id="rId9"/>
    <p:sldId id="262" r:id="rId10"/>
    <p:sldId id="263" r:id="rId11"/>
    <p:sldId id="266" r:id="rId12"/>
    <p:sldId id="267" r:id="rId13"/>
    <p:sldId id="270" r:id="rId14"/>
    <p:sldId id="269" r:id="rId15"/>
    <p:sldId id="273" r:id="rId16"/>
    <p:sldId id="271" r:id="rId17"/>
    <p:sldId id="274" r:id="rId18"/>
    <p:sldId id="272" r:id="rId19"/>
    <p:sldId id="268" r:id="rId20"/>
  </p:sldIdLst>
  <p:sldSz cx="9601200" cy="73152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E48"/>
    <a:srgbClr val="7E101A"/>
    <a:srgbClr val="CC3B66"/>
    <a:srgbClr val="CD3C67"/>
    <a:srgbClr val="4B4A38"/>
    <a:srgbClr val="C27D30"/>
    <a:srgbClr val="C5A575"/>
    <a:srgbClr val="F0E7DD"/>
    <a:srgbClr val="B18B7C"/>
    <a:srgbClr val="A3B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6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F6D789D-CBE8-6D4C-8EE3-8008F5F728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800600" cy="73081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0" y="0"/>
            <a:ext cx="4800600" cy="73288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910129"/>
            <a:ext cx="4495800" cy="909272"/>
          </a:xfrm>
        </p:spPr>
        <p:txBody>
          <a:bodyPr>
            <a:noAutofit/>
          </a:bodyPr>
          <a:lstStyle>
            <a:lvl1pPr>
              <a:defRPr lang="en-US" sz="400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412382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view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23308"/>
            <a:ext cx="9601200" cy="6405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7018"/>
            <a:ext cx="4495800" cy="909272"/>
          </a:xfrm>
        </p:spPr>
        <p:txBody>
          <a:bodyPr/>
          <a:lstStyle>
            <a:lvl1pPr>
              <a:defRPr lang="en-US" sz="280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895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inting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47C3081-2A17-4033-9344-B4021D6FEF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11838" y="290236"/>
            <a:ext cx="3619500" cy="46858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23308"/>
            <a:ext cx="9601200" cy="6405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7018"/>
            <a:ext cx="4495800" cy="909272"/>
          </a:xfrm>
        </p:spPr>
        <p:txBody>
          <a:bodyPr/>
          <a:lstStyle>
            <a:lvl1pPr>
              <a:defRPr lang="en-US" sz="2000" kern="1200" dirty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54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389468"/>
            <a:ext cx="828103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1947333"/>
            <a:ext cx="828103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82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68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 userDrawn="1">
          <p15:clr>
            <a:srgbClr val="F26B43"/>
          </p15:clr>
        </p15:guide>
        <p15:guide id="2" pos="5856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orient="horz" pos="43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flower to color">
            <a:extLst>
              <a:ext uri="{FF2B5EF4-FFF2-40B4-BE49-F238E27FC236}">
                <a16:creationId xmlns:a16="http://schemas.microsoft.com/office/drawing/2014/main" id="{35F4B653-AB2D-4E89-94BD-105F35963B5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E496EF-6FE6-4569-B673-80CE67478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14399"/>
            <a:ext cx="3886200" cy="1371599"/>
          </a:xfrm>
          <a:prstGeom prst="rect">
            <a:avLst/>
          </a:prstGeom>
          <a:solidFill>
            <a:srgbClr val="CD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C55B80-77CB-4B10-8AD1-AFCA1472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10128"/>
            <a:ext cx="3581400" cy="1371599"/>
          </a:xfrm>
        </p:spPr>
        <p:txBody>
          <a:bodyPr/>
          <a:lstStyle/>
          <a:p>
            <a:r>
              <a:rPr lang="fa-IR" sz="3200" dirty="0">
                <a:solidFill>
                  <a:schemeClr val="bg1"/>
                </a:solidFill>
              </a:rPr>
              <a:t>بسم الله الرحمن الرحیم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 descr="flower">
            <a:extLst>
              <a:ext uri="{FF2B5EF4-FFF2-40B4-BE49-F238E27FC236}">
                <a16:creationId xmlns:a16="http://schemas.microsoft.com/office/drawing/2014/main" id="{41F01A60-B71C-481C-8598-D7B62CEFB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67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EF58E5-EC15-4BF9-9A66-F7B2D93E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4E3F74F-4329-4231-8697-36E37F2AEE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651" r="14651"/>
          <a:stretch>
            <a:fillRect/>
          </a:stretch>
        </p:blipFill>
        <p:spPr>
          <a:xfrm>
            <a:off x="0" y="542308"/>
            <a:ext cx="9601200" cy="6405562"/>
          </a:xfrm>
        </p:spPr>
      </p:pic>
    </p:spTree>
    <p:extLst>
      <p:ext uri="{BB962C8B-B14F-4D97-AF65-F5344CB8AC3E}">
        <p14:creationId xmlns:p14="http://schemas.microsoft.com/office/powerpoint/2010/main" val="140939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A8E2F79-FA6D-48AE-9998-B57A2E5295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534" b="16534"/>
          <a:stretch>
            <a:fillRect/>
          </a:stretch>
        </p:blipFill>
        <p:spPr>
          <a:xfrm>
            <a:off x="0" y="513000"/>
            <a:ext cx="9601200" cy="64055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F1E99B-A14B-4562-9520-FA9019DB9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5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14DFC1-8B2A-4D60-A3EB-B7D0F2556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8E8EF79-EF77-4A3C-9E79-88BD4C02BE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127" b="18127"/>
          <a:stretch>
            <a:fillRect/>
          </a:stretch>
        </p:blipFill>
        <p:spPr>
          <a:xfrm>
            <a:off x="0" y="595062"/>
            <a:ext cx="9601200" cy="6405562"/>
          </a:xfrm>
        </p:spPr>
      </p:pic>
    </p:spTree>
    <p:extLst>
      <p:ext uri="{BB962C8B-B14F-4D97-AF65-F5344CB8AC3E}">
        <p14:creationId xmlns:p14="http://schemas.microsoft.com/office/powerpoint/2010/main" val="181704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F3F0D0-EEBA-4D99-846C-25B77EAA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99341E6-D2A2-4C24-9795-B7603B178F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052" name="Picture 4" descr="قلم احسن فاطمیه پنجشنبه نماهنگ صحیفه qalameahsan زهراء دعای روز حضرت | پیام  رسان سروش پلاس">
            <a:extLst>
              <a:ext uri="{FF2B5EF4-FFF2-40B4-BE49-F238E27FC236}">
                <a16:creationId xmlns:a16="http://schemas.microsoft.com/office/drawing/2014/main" id="{7272FA41-23CB-4BBC-9F05-60AA83010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30" y="822813"/>
            <a:ext cx="7069015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145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E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76E44F-163A-47D2-B62F-6B9983C66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7315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87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5D05C8C-7188-4250-A1BE-71F389B74F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431633-CE03-4D7F-A532-09FE43E81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4C69253-BE83-48E0-B160-5C3DDD769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941226"/>
              </p:ext>
            </p:extLst>
          </p:nvPr>
        </p:nvGraphicFramePr>
        <p:xfrm>
          <a:off x="17575" y="-146552"/>
          <a:ext cx="9519147" cy="7602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963">
                  <a:extLst>
                    <a:ext uri="{9D8B030D-6E8A-4147-A177-3AD203B41FA5}">
                      <a16:colId xmlns:a16="http://schemas.microsoft.com/office/drawing/2014/main" val="1654950946"/>
                    </a:ext>
                  </a:extLst>
                </a:gridCol>
                <a:gridCol w="2115267">
                  <a:extLst>
                    <a:ext uri="{9D8B030D-6E8A-4147-A177-3AD203B41FA5}">
                      <a16:colId xmlns:a16="http://schemas.microsoft.com/office/drawing/2014/main" val="550660016"/>
                    </a:ext>
                  </a:extLst>
                </a:gridCol>
                <a:gridCol w="1312615">
                  <a:extLst>
                    <a:ext uri="{9D8B030D-6E8A-4147-A177-3AD203B41FA5}">
                      <a16:colId xmlns:a16="http://schemas.microsoft.com/office/drawing/2014/main" val="2439589763"/>
                    </a:ext>
                  </a:extLst>
                </a:gridCol>
                <a:gridCol w="892072">
                  <a:extLst>
                    <a:ext uri="{9D8B030D-6E8A-4147-A177-3AD203B41FA5}">
                      <a16:colId xmlns:a16="http://schemas.microsoft.com/office/drawing/2014/main" val="4209876618"/>
                    </a:ext>
                  </a:extLst>
                </a:gridCol>
                <a:gridCol w="1963616">
                  <a:extLst>
                    <a:ext uri="{9D8B030D-6E8A-4147-A177-3AD203B41FA5}">
                      <a16:colId xmlns:a16="http://schemas.microsoft.com/office/drawing/2014/main" val="456032132"/>
                    </a:ext>
                  </a:extLst>
                </a:gridCol>
                <a:gridCol w="1987061">
                  <a:extLst>
                    <a:ext uri="{9D8B030D-6E8A-4147-A177-3AD203B41FA5}">
                      <a16:colId xmlns:a16="http://schemas.microsoft.com/office/drawing/2014/main" val="3167418842"/>
                    </a:ext>
                  </a:extLst>
                </a:gridCol>
                <a:gridCol w="738553">
                  <a:extLst>
                    <a:ext uri="{9D8B030D-6E8A-4147-A177-3AD203B41FA5}">
                      <a16:colId xmlns:a16="http://schemas.microsoft.com/office/drawing/2014/main" val="1437437953"/>
                    </a:ext>
                  </a:extLst>
                </a:gridCol>
              </a:tblGrid>
              <a:tr h="505022">
                <a:tc>
                  <a:txBody>
                    <a:bodyPr/>
                    <a:lstStyle/>
                    <a:p>
                      <a:endParaRPr lang="en-US" sz="200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48159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مطالعه مطالبی که حجمش زیاد است.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....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شکر و وسعت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رزق حلال و طیب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فتح خزائن رحمت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شنبه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237975"/>
                  </a:ext>
                </a:extLst>
              </a:tr>
              <a:tr h="1038921">
                <a:tc gridSpan="3"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solidFill>
                            <a:srgbClr val="FF0000"/>
                          </a:solidFill>
                          <a:latin typeface="+mj-lt"/>
                          <a:cs typeface="2  Baran" panose="00000400000000000000" pitchFamily="2" charset="-78"/>
                        </a:rPr>
                        <a:t>حال می توان برنامه های خود را هم فهرست کرد و در روزهای تقریبا متناسب با هر کار قرار داد.</a:t>
                      </a:r>
                      <a:endParaRPr lang="en-US" sz="2000" dirty="0">
                        <a:solidFill>
                          <a:srgbClr val="FF0000"/>
                        </a:solidFill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حال می توان برنامه های خود را هم فهرست کرد و در روزهای تقریبا متناسب با هر موضوع قرار داد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انابه و قبول،</a:t>
                      </a:r>
                    </a:p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 توکل و کفایت، تضرع و رحم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خوشبختی در اول روز و مسیر نجات و صلاح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1شنبه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46749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endParaRPr lang="en-US" sz="200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>
                          <a:latin typeface="+mj-lt"/>
                          <a:cs typeface="2  Baran" panose="00000400000000000000" pitchFamily="2" charset="-78"/>
                        </a:rPr>
                        <a:t>یادگرفتن احکام و حدیث</a:t>
                      </a:r>
                      <a:endParaRPr lang="en-US" sz="200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مطالعه مطالبی که فهم آن مشکل است .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2  Baran" panose="00000400000000000000" pitchFamily="2" charset="-78"/>
                        </a:rPr>
                        <a:t>دور نشدن از قران و صراط و و دور نشدن از پیامبر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قوت در عبادت و </a:t>
                      </a:r>
                      <a:r>
                        <a:rPr lang="fa-I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2  Baran" panose="00000400000000000000" pitchFamily="2" charset="-78"/>
                        </a:rPr>
                        <a:t>بصیرت در کتاب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2  Baran" panose="00000400000000000000" pitchFamily="2" charset="-78"/>
                      </a:endParaRPr>
                    </a:p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و </a:t>
                      </a:r>
                      <a:r>
                        <a:rPr lang="fa-I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2  Baran" panose="00000400000000000000" pitchFamily="2" charset="-78"/>
                        </a:rPr>
                        <a:t>فهم از حکم خدا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2شنبه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557899"/>
                  </a:ext>
                </a:extLst>
              </a:tr>
              <a:tr h="502346">
                <a:tc>
                  <a:txBody>
                    <a:bodyPr/>
                    <a:lstStyle/>
                    <a:p>
                      <a:endParaRPr lang="en-US" sz="200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>
                          <a:latin typeface="+mj-lt"/>
                          <a:cs typeface="2  Baran" panose="00000400000000000000" pitchFamily="2" charset="-78"/>
                        </a:rPr>
                        <a:t>رفت و آمد- خرید- استفاده خوب از نعمتها (ساخت و ساز و تولید و..)</a:t>
                      </a:r>
                      <a:endParaRPr lang="en-US" sz="200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کارهایی که ممکن است غفلت زا باشند و در این روز آن را با توجه همراه میکنیم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ذکر ها تبدیل به شکر بشوند</a:t>
                      </a:r>
                    </a:p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2  Baran" panose="00000400000000000000" pitchFamily="2" charset="-78"/>
                        </a:rPr>
                        <a:t>حرفهای خوب تبدیل به عملهای خوب بشوند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غفلت ها تبدیل به ذکر بشوند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3شنبه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77617"/>
                  </a:ext>
                </a:extLst>
              </a:tr>
              <a:tr h="951843">
                <a:tc>
                  <a:txBody>
                    <a:bodyPr/>
                    <a:lstStyle/>
                    <a:p>
                      <a:endParaRPr lang="en-US" sz="200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2  Baran" panose="00000400000000000000" pitchFamily="2" charset="-78"/>
                        </a:rPr>
                        <a:t>کارهایی که می خواهند شروع بشوند.</a:t>
                      </a:r>
                      <a:endParaRPr lang="en-US" sz="200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2  Baran" panose="00000400000000000000" pitchFamily="2" charset="-78"/>
                        </a:rPr>
                        <a:t>کارهایی که نیاز به دقت و حفظ بیشتر دارد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از اسمای مبارک خدا استفاده کنیم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حراست و حفظ خدا را بخواهیم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4شنبه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279921"/>
                  </a:ext>
                </a:extLst>
              </a:tr>
              <a:tr h="778672">
                <a:tc>
                  <a:txBody>
                    <a:bodyPr/>
                    <a:lstStyle/>
                    <a:p>
                      <a:endParaRPr lang="en-US" sz="200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a-I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2  Baran" panose="00000400000000000000" pitchFamily="2" charset="-78"/>
                        </a:rPr>
                        <a:t>عمل به هر آنچه خدا دوست دارد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fa-I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2  Baran" panose="00000400000000000000" pitchFamily="2" charset="-78"/>
                        </a:rPr>
                        <a:t>و عمل به آنچه خدا دوست دارد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و ثروت واقعی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هدایت و تقوا و عفاف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5شنبه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166491"/>
                  </a:ext>
                </a:extLst>
              </a:tr>
              <a:tr h="951843">
                <a:tc>
                  <a:txBody>
                    <a:bodyPr/>
                    <a:lstStyle/>
                    <a:p>
                      <a:endParaRPr lang="en-US" sz="200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یا روز انجام کارهای بیشتر با تمرکز بر تقرب به خدا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 به جای انجام کارهای متعدد میتواند روز توجه به خود، خانواده، اطرافیان یا امور عبادی باشد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خالص کردن خود برای توجه به خدا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2  Baran" panose="00000400000000000000" pitchFamily="2" charset="-78"/>
                        </a:rPr>
                        <a:t>خالص کردن خود برای توجه به خدا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2  Baran" panose="00000400000000000000" pitchFamily="2" charset="-78"/>
                      </a:endParaRPr>
                    </a:p>
                    <a:p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توجه زیاد به خداوند و مقرب او شدن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>
                          <a:latin typeface="+mj-lt"/>
                          <a:cs typeface="2  Baran" panose="00000400000000000000" pitchFamily="2" charset="-78"/>
                        </a:rPr>
                        <a:t>جمعه</a:t>
                      </a:r>
                      <a:endParaRPr lang="en-US" sz="2000" dirty="0">
                        <a:latin typeface="+mj-lt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962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469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79B2D6C-D312-4253-B021-2135A4021F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844" r="7844"/>
          <a:stretch>
            <a:fillRect/>
          </a:stretch>
        </p:blipFill>
        <p:spPr>
          <a:xfrm>
            <a:off x="-46893" y="152404"/>
            <a:ext cx="9601200" cy="702798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01E3C77-E039-49C2-B133-38995940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3202964"/>
            <a:ext cx="4724400" cy="90927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dirty="0">
                <a:solidFill>
                  <a:schemeClr val="bg1"/>
                </a:solidFill>
              </a:rPr>
              <a:t>همراهی با مادر و</a:t>
            </a:r>
            <a:br>
              <a:rPr lang="fa-IR" sz="3600" dirty="0">
                <a:solidFill>
                  <a:schemeClr val="bg1"/>
                </a:solidFill>
              </a:rPr>
            </a:br>
            <a:r>
              <a:rPr lang="fa-IR" sz="3600" dirty="0">
                <a:solidFill>
                  <a:schemeClr val="bg1"/>
                </a:solidFill>
              </a:rPr>
              <a:t> مادر دار زندگی کردن</a:t>
            </a:r>
            <a:br>
              <a:rPr lang="fa-IR" dirty="0">
                <a:solidFill>
                  <a:schemeClr val="bg1"/>
                </a:solidFill>
              </a:rPr>
            </a:br>
            <a:br>
              <a:rPr lang="fa-IR" dirty="0">
                <a:solidFill>
                  <a:schemeClr val="bg1"/>
                </a:solidFill>
              </a:rPr>
            </a:br>
            <a:r>
              <a:rPr lang="fa-IR" sz="4000" dirty="0">
                <a:solidFill>
                  <a:srgbClr val="FFFF00"/>
                </a:solidFill>
              </a:rPr>
              <a:t>و صلواااااات برای همتون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9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372D-5161-4E1C-90ED-35BE2286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138" y="111378"/>
            <a:ext cx="5883202" cy="909272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r>
              <a:rPr lang="fa-IR" sz="4000" dirty="0">
                <a:solidFill>
                  <a:srgbClr val="CD3C67"/>
                </a:solidFill>
                <a:latin typeface="Calibri"/>
                <a:cs typeface="Calibri"/>
              </a:rPr>
              <a:t>برنامه ریزی</a:t>
            </a:r>
            <a:endParaRPr lang="en-US" sz="4000" dirty="0">
              <a:solidFill>
                <a:srgbClr val="CD3C67"/>
              </a:solidFill>
              <a:latin typeface="Calibri"/>
              <a:cs typeface="Calibri"/>
            </a:endParaRPr>
          </a:p>
        </p:txBody>
      </p:sp>
      <p:pic>
        <p:nvPicPr>
          <p:cNvPr id="4" name="Picture Placeholder 3" descr="flower">
            <a:extLst>
              <a:ext uri="{FF2B5EF4-FFF2-40B4-BE49-F238E27FC236}">
                <a16:creationId xmlns:a16="http://schemas.microsoft.com/office/drawing/2014/main" id="{C3C355ED-4CF3-40DC-8857-2E57F2099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16290"/>
            <a:ext cx="9601200" cy="640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5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7FC5C5E-3AFF-412E-8BAB-E219AAAEA4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anchor="ctr">
            <a:normAutofit/>
          </a:bodyPr>
          <a:lstStyle/>
          <a:p>
            <a:pPr marL="71755">
              <a:lnSpc>
                <a:spcPct val="100000"/>
              </a:lnSpc>
              <a:spcBef>
                <a:spcPts val="472"/>
              </a:spcBef>
            </a:pPr>
            <a:r>
              <a:rPr lang="en-US" sz="2000" dirty="0">
                <a:latin typeface="Calibri"/>
                <a:cs typeface="Calibri"/>
              </a:rPr>
              <a:t>Print then paint or color </a:t>
            </a:r>
            <a:endParaRPr lang="en-US" dirty="0"/>
          </a:p>
        </p:txBody>
      </p:sp>
      <p:pic>
        <p:nvPicPr>
          <p:cNvPr id="4" name="Picture Placeholder 3" descr="Color palette&#10;1 - Magenta&#10;2 - Pink&#10;3 - Peach&#10;4 - Lighter pink&#10;5 - Lighted pink&#10;6 - Cream&#10;7 - Dark peach">
            <a:extLst>
              <a:ext uri="{FF2B5EF4-FFF2-40B4-BE49-F238E27FC236}">
                <a16:creationId xmlns:a16="http://schemas.microsoft.com/office/drawing/2014/main" id="{454DBBDE-4BDA-4DD8-859A-DD167A3C487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715" b="4715"/>
          <a:stretch>
            <a:fillRect/>
          </a:stretch>
        </p:blipFill>
        <p:spPr/>
      </p:pic>
      <p:pic>
        <p:nvPicPr>
          <p:cNvPr id="3" name="Picture Placeholder 2" descr="flower to color">
            <a:extLst>
              <a:ext uri="{FF2B5EF4-FFF2-40B4-BE49-F238E27FC236}">
                <a16:creationId xmlns:a16="http://schemas.microsoft.com/office/drawing/2014/main" id="{28C1B6FD-1234-48F1-8305-662E8A0203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F1D34D-6338-49AD-A828-3B2E02930BDA}"/>
              </a:ext>
            </a:extLst>
          </p:cNvPr>
          <p:cNvSpPr txBox="1"/>
          <p:nvPr/>
        </p:nvSpPr>
        <p:spPr>
          <a:xfrm>
            <a:off x="697524" y="1954939"/>
            <a:ext cx="8323384" cy="44970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C00000">
                <a:alpha val="52000"/>
              </a:srgb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4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برنامه ریزی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برای کسی است که در زندگی اش ایمان و عمل صالح موج میزند...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3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بسم الله الرحمن الرحیم  والعصر... ان الانسان لفی خسر الا الذین آمنوا و عملوا الصالحات و تواصوا بالحق و تواصوا بالصبر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fa-IR" sz="32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0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succlent">
            <a:extLst>
              <a:ext uri="{FF2B5EF4-FFF2-40B4-BE49-F238E27FC236}">
                <a16:creationId xmlns:a16="http://schemas.microsoft.com/office/drawing/2014/main" id="{59DFC513-7729-4962-8B85-E07A8D2728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0E73766-BA05-4051-9F08-EAF255CA31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5631" y="0"/>
            <a:ext cx="5738447" cy="909272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3D6E4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مال کسی است که کارها دارد اینجا.....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D6E4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222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FA092039-86BB-4587-BB49-4FCC9C416B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71755">
              <a:lnSpc>
                <a:spcPct val="100000"/>
              </a:lnSpc>
              <a:spcBef>
                <a:spcPts val="472"/>
              </a:spcBef>
            </a:pPr>
            <a:r>
              <a:rPr lang="en-US" sz="2000" dirty="0">
                <a:latin typeface="Calibri"/>
                <a:cs typeface="Calibri"/>
              </a:rPr>
              <a:t>Print then paint or color  </a:t>
            </a:r>
          </a:p>
        </p:txBody>
      </p:sp>
      <p:pic>
        <p:nvPicPr>
          <p:cNvPr id="14" name="Picture Placeholder 13" descr="Color palette for succulent:&#10;1 - coral&#10;2 - oyster white&#10;3 - light green&#10;4 - medium green&#10;5 - dark green&#10;6 - black&#10;7 - tan&#10;8 - sage green">
            <a:extLst>
              <a:ext uri="{FF2B5EF4-FFF2-40B4-BE49-F238E27FC236}">
                <a16:creationId xmlns:a16="http://schemas.microsoft.com/office/drawing/2014/main" id="{33466168-9B6B-445C-9CA3-288D1DBFBBB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95" r="1695"/>
          <a:stretch/>
        </p:blipFill>
        <p:spPr/>
      </p:pic>
      <p:pic>
        <p:nvPicPr>
          <p:cNvPr id="3" name="Picture Placeholder 2" descr="succlent to color">
            <a:extLst>
              <a:ext uri="{FF2B5EF4-FFF2-40B4-BE49-F238E27FC236}">
                <a16:creationId xmlns:a16="http://schemas.microsoft.com/office/drawing/2014/main" id="{83DC55A4-031B-4074-8E52-3D14511C5F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" b="1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25D357-1049-4DDF-B09F-3F9663F3EB01}"/>
              </a:ext>
            </a:extLst>
          </p:cNvPr>
          <p:cNvSpPr txBox="1"/>
          <p:nvPr/>
        </p:nvSpPr>
        <p:spPr>
          <a:xfrm>
            <a:off x="931985" y="1359877"/>
            <a:ext cx="7819292" cy="4878771"/>
          </a:xfrm>
          <a:prstGeom prst="rect">
            <a:avLst/>
          </a:prstGeom>
          <a:solidFill>
            <a:srgbClr val="CC3B66">
              <a:alpha val="9000"/>
            </a:srgb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4000" b="1" dirty="0">
                <a:solidFill>
                  <a:srgbClr val="3D6E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مال کسی است که با انواع نیازهای زندگی اش آشناست نه فقط یکی دو نیاز. 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4000" b="1" dirty="0">
                <a:solidFill>
                  <a:srgbClr val="3D6E4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نه </a:t>
            </a:r>
            <a:r>
              <a:rPr lang="fa-IR" sz="4000" b="1" dirty="0">
                <a:solidFill>
                  <a:srgbClr val="3D6E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فقط درس و.... خور و خواب و.... تلویزیون و موبایل و بازی!!</a:t>
            </a:r>
            <a:endParaRPr lang="en-US" sz="3200" dirty="0">
              <a:solidFill>
                <a:srgbClr val="3D6E4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4000" b="1" dirty="0">
                <a:solidFill>
                  <a:srgbClr val="3D6E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برای کسی است که اهل بازی نیست. میداند که خداوند  ما و دنیا را برای بازی و بیهودگی نیافریده.</a:t>
            </a:r>
            <a:endParaRPr lang="en-US" sz="3200" dirty="0">
              <a:solidFill>
                <a:srgbClr val="3D6E4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0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lion">
            <a:extLst>
              <a:ext uri="{FF2B5EF4-FFF2-40B4-BE49-F238E27FC236}">
                <a16:creationId xmlns:a16="http://schemas.microsoft.com/office/drawing/2014/main" id="{7B72C592-DE96-40A0-B8A2-0BF56EF2D4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CAD6558-7203-49F9-A40A-280AC37E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1" y="-584998"/>
            <a:ext cx="6271845" cy="4078474"/>
          </a:xfrm>
          <a:solidFill>
            <a:schemeClr val="bg1">
              <a:alpha val="61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dirty="0"/>
              <a:t>مال کسانیست که قوی و برتر بودن را برای ماموریتهای مهم لازم دارند...</a:t>
            </a:r>
            <a:br>
              <a:rPr lang="fa-IR" dirty="0"/>
            </a:br>
            <a:br>
              <a:rPr lang="fa-IR" dirty="0"/>
            </a:br>
            <a:r>
              <a:rPr lang="fa-IR" dirty="0"/>
              <a:t> برو شیر درنده باش ...</a:t>
            </a:r>
            <a:br>
              <a:rPr lang="fa-IR" dirty="0"/>
            </a:br>
            <a:r>
              <a:rPr lang="fa-IR" dirty="0"/>
              <a:t> مینداز خود را چو روباه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7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C5F5C0-375A-4751-B24E-1403A3C6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Print then paint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or color    </a:t>
            </a:r>
            <a:endParaRPr lang="en-US" dirty="0"/>
          </a:p>
        </p:txBody>
      </p:sp>
      <p:pic>
        <p:nvPicPr>
          <p:cNvPr id="8" name="Picture Placeholder 7" descr="Color palette:&#10;1 - black&#10;2 - very dark green&#10;3 - terra cotta&#10;4 - dark vanilla&#10;5 - brown&#10;6 - gold&#10;7 - gray&#10;8 - ivory">
            <a:extLst>
              <a:ext uri="{FF2B5EF4-FFF2-40B4-BE49-F238E27FC236}">
                <a16:creationId xmlns:a16="http://schemas.microsoft.com/office/drawing/2014/main" id="{FA84A07D-29D4-4F8F-9168-7880DA763CF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95" r="1695"/>
          <a:stretch>
            <a:fillRect/>
          </a:stretch>
        </p:blipFill>
        <p:spPr/>
      </p:pic>
      <p:pic>
        <p:nvPicPr>
          <p:cNvPr id="3" name="Picture Placeholder 2" descr="lion to color">
            <a:extLst>
              <a:ext uri="{FF2B5EF4-FFF2-40B4-BE49-F238E27FC236}">
                <a16:creationId xmlns:a16="http://schemas.microsoft.com/office/drawing/2014/main" id="{89C8E31C-6731-47FF-8D72-C9CED28B73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" b="10"/>
          <a:stretch>
            <a:fillRect/>
          </a:stretch>
        </p:blipFill>
        <p:spPr>
          <a:prstGeom prst="rect">
            <a:avLst/>
          </a:prstGeom>
          <a:effectLst>
            <a:outerShdw blurRad="50800" dist="50800" dir="5400000" sx="58000" sy="58000" algn="ctr" rotWithShape="0">
              <a:srgbClr val="000000">
                <a:alpha val="5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8C25B8-D186-4C1B-B6C9-9A9B952B5656}"/>
              </a:ext>
            </a:extLst>
          </p:cNvPr>
          <p:cNvSpPr txBox="1"/>
          <p:nvPr/>
        </p:nvSpPr>
        <p:spPr>
          <a:xfrm>
            <a:off x="946638" y="1868452"/>
            <a:ext cx="7707924" cy="4102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6000" b="1" dirty="0">
                <a:solidFill>
                  <a:srgbClr val="3D6E48"/>
                </a:solidFill>
                <a:effectLst>
                  <a:outerShdw blurRad="50800" dist="38100" dir="5400000" algn="t" rotWithShape="0">
                    <a:schemeClr val="accent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تو را زکنگره عرش میزنند سفیر ......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6000" b="1" dirty="0">
                <a:solidFill>
                  <a:srgbClr val="3D6E48"/>
                </a:solidFill>
                <a:effectLst>
                  <a:outerShdw blurRad="50800" dist="38100" dir="5400000" algn="t" rotWithShape="0">
                    <a:schemeClr val="accent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 ندانمت که در این دامگه چه افتاده است...؟</a:t>
            </a:r>
            <a:endParaRPr lang="en-US" sz="4800" dirty="0">
              <a:solidFill>
                <a:srgbClr val="3D6E48"/>
              </a:solidFill>
              <a:effectLst>
                <a:outerShdw blurRad="50800" dist="38100" dir="5400000" algn="t" rotWithShape="0">
                  <a:schemeClr val="accent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5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lower">
            <a:extLst>
              <a:ext uri="{FF2B5EF4-FFF2-40B4-BE49-F238E27FC236}">
                <a16:creationId xmlns:a16="http://schemas.microsoft.com/office/drawing/2014/main" id="{C3C355ED-4CF3-40DC-8857-2E57F2099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16290"/>
            <a:ext cx="9601200" cy="6405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A4372D-5161-4E1C-90ED-35BE2286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676" y="1283683"/>
            <a:ext cx="6002216" cy="4900246"/>
          </a:xfrm>
          <a:solidFill>
            <a:schemeClr val="bg1">
              <a:alpha val="76000"/>
            </a:schemeClr>
          </a:solidFill>
        </p:spPr>
        <p:txBody>
          <a:bodyPr anchor="ctr">
            <a:normAutofit/>
          </a:bodyPr>
          <a:lstStyle/>
          <a:p>
            <a:pPr algn="ctr"/>
            <a:br>
              <a:rPr lang="fa-IR" sz="4000" dirty="0">
                <a:solidFill>
                  <a:srgbClr val="7030A0"/>
                </a:solidFill>
                <a:latin typeface="Calibri"/>
                <a:cs typeface="Calibri"/>
              </a:rPr>
            </a:br>
            <a:r>
              <a:rPr lang="fa-IR" sz="4000" dirty="0">
                <a:solidFill>
                  <a:srgbClr val="7030A0"/>
                </a:solidFill>
                <a:latin typeface="Calibri"/>
                <a:cs typeface="Calibri"/>
              </a:rPr>
              <a:t>چقدر نیازهایتان را برای یک دنیا و آخرت آباد میشناسید؟ </a:t>
            </a:r>
            <a:endParaRPr lang="en-US" sz="40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1A80F4-593C-4205-91A9-F9CD09740089}"/>
              </a:ext>
            </a:extLst>
          </p:cNvPr>
          <p:cNvSpPr txBox="1"/>
          <p:nvPr/>
        </p:nvSpPr>
        <p:spPr>
          <a:xfrm>
            <a:off x="3176954" y="303238"/>
            <a:ext cx="4800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2800" dirty="0">
                <a:solidFill>
                  <a:srgbClr val="7030A0"/>
                </a:solidFill>
                <a:latin typeface="Calibri"/>
                <a:cs typeface="Calibri"/>
              </a:rPr>
              <a:t>شما چقدر اهل زندگی هستید؟</a:t>
            </a:r>
            <a:br>
              <a:rPr lang="fa-IR" sz="2800" dirty="0">
                <a:solidFill>
                  <a:srgbClr val="7030A0"/>
                </a:solidFill>
                <a:latin typeface="Calibri"/>
                <a:cs typeface="Calibri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715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03B1148-66C2-4DD5-88A5-83C863C84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" name="Picture Placeholder 3" descr="flower">
            <a:extLst>
              <a:ext uri="{FF2B5EF4-FFF2-40B4-BE49-F238E27FC236}">
                <a16:creationId xmlns:a16="http://schemas.microsoft.com/office/drawing/2014/main" id="{7ED652E7-C5B1-428D-BDE3-83ACAE6FDC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5978" y="1"/>
            <a:ext cx="10985133" cy="7328870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269F5C-49E2-400E-8853-C1F414758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531" y="1471246"/>
            <a:ext cx="6246607" cy="4478215"/>
          </a:xfrm>
          <a:solidFill>
            <a:schemeClr val="bg1">
              <a:alpha val="85000"/>
            </a:schemeClr>
          </a:solidFill>
        </p:spPr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  <a:spcBef>
                <a:spcPts val="1200"/>
              </a:spcBef>
            </a:pPr>
            <a:r>
              <a:rPr lang="fa-IR" dirty="0">
                <a:solidFill>
                  <a:srgbClr val="7E101A"/>
                </a:solidFill>
              </a:rPr>
              <a:t>و حالا کارهای ما شروع میشه:</a:t>
            </a:r>
            <a:br>
              <a:rPr lang="fa-IR" dirty="0">
                <a:solidFill>
                  <a:srgbClr val="7E101A"/>
                </a:solidFill>
              </a:rPr>
            </a:br>
            <a:br>
              <a:rPr lang="fa-IR" dirty="0">
                <a:solidFill>
                  <a:srgbClr val="7E101A"/>
                </a:solidFill>
              </a:rPr>
            </a:br>
            <a:r>
              <a:rPr lang="fa-IR" dirty="0">
                <a:solidFill>
                  <a:srgbClr val="7E101A"/>
                </a:solidFill>
              </a:rPr>
              <a:t>کنار گذاشتن کارهای کم فایده</a:t>
            </a:r>
            <a:br>
              <a:rPr lang="fa-IR" dirty="0">
                <a:solidFill>
                  <a:srgbClr val="7E101A"/>
                </a:solidFill>
              </a:rPr>
            </a:br>
            <a:r>
              <a:rPr lang="fa-IR" dirty="0">
                <a:solidFill>
                  <a:srgbClr val="7E101A"/>
                </a:solidFill>
              </a:rPr>
              <a:t>کنار گذاشتن دزدان وقت</a:t>
            </a:r>
            <a:br>
              <a:rPr lang="fa-IR" dirty="0">
                <a:solidFill>
                  <a:srgbClr val="7E101A"/>
                </a:solidFill>
              </a:rPr>
            </a:br>
            <a:r>
              <a:rPr lang="fa-IR" dirty="0">
                <a:solidFill>
                  <a:srgbClr val="7E101A"/>
                </a:solidFill>
              </a:rPr>
              <a:t>دعا کردن برای توانمند و پر قوت شدن در نصرت خدا و پیامبر و دوست شدن بیشتر با ایشان</a:t>
            </a:r>
            <a:br>
              <a:rPr lang="fa-IR" dirty="0">
                <a:solidFill>
                  <a:srgbClr val="7E101A"/>
                </a:solidFill>
              </a:rPr>
            </a:br>
            <a:endParaRPr lang="en-US" dirty="0">
              <a:solidFill>
                <a:srgbClr val="7E1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07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int by numbers_Sampler_mlw - v2" id="{19ACBDFD-76FF-425A-A97C-E94DE4CF553C}" vid="{4665F219-5626-43E8-8680-D8BD9E50206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63597ffe504ac265edad30776f92abe7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c1fbb79cae71899274aec0ef068c36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8F4B6D2-AE58-403D-B07F-EC8AE47DC3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DEFC07-9F85-4E6F-B555-70A3B22D9F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0C143-CE66-4E5D-B70D-33A493D25E2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{8EF633DF-40DA-4345-BDD3-D38630DED141}tf44539234_win32</Template>
  <TotalTime>2973</TotalTime>
  <Words>485</Words>
  <Application>Microsoft Office PowerPoint</Application>
  <PresentationFormat>Custom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بسم الله الرحمن الرحیم</vt:lpstr>
      <vt:lpstr>برنامه ریزی</vt:lpstr>
      <vt:lpstr>Print then paint or color </vt:lpstr>
      <vt:lpstr>مال کسی است که کارها دارد اینجا.....</vt:lpstr>
      <vt:lpstr>Print then paint or color  </vt:lpstr>
      <vt:lpstr>مال کسانیست که قوی و برتر بودن را برای ماموریتهای مهم لازم دارند...   برو شیر درنده باش ...  مینداز خود را چو روباه</vt:lpstr>
      <vt:lpstr>Print then paint or color    </vt:lpstr>
      <vt:lpstr> چقدر نیازهایتان را برای یک دنیا و آخرت آباد میشناسید؟ </vt:lpstr>
      <vt:lpstr>و حالا کارهای ما شروع میشه:  کنار گذاشتن کارهای کم فایده کنار گذاشتن دزدان وقت دعا کردن برای توانمند و پر قوت شدن در نصرت خدا و پیامبر و دوست شدن بیشتر با ایشان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همراهی با مادر و  مادر دار زندگی کردن  و صلواااااات برای همتون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m</dc:creator>
  <cp:lastModifiedBy>m</cp:lastModifiedBy>
  <cp:revision>8</cp:revision>
  <dcterms:created xsi:type="dcterms:W3CDTF">2021-05-13T12:28:27Z</dcterms:created>
  <dcterms:modified xsi:type="dcterms:W3CDTF">2022-05-30T10:39:27Z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