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EB9B2"/>
    <a:srgbClr val="D39F95"/>
    <a:srgbClr val="B76453"/>
    <a:srgbClr val="003300"/>
    <a:srgbClr val="CCFF99"/>
    <a:srgbClr val="669900"/>
    <a:srgbClr val="433017"/>
    <a:srgbClr val="E8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2" autoAdjust="0"/>
    <p:restoredTop sz="94679" autoAdjust="0"/>
  </p:normalViewPr>
  <p:slideViewPr>
    <p:cSldViewPr>
      <p:cViewPr varScale="1">
        <p:scale>
          <a:sx n="80" d="100"/>
          <a:sy n="80" d="100"/>
        </p:scale>
        <p:origin x="-33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5516B2-CC90-4A61-B9E0-0B889B5ABDEB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14820508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D39A5-9C37-4F42-B2A9-BFD815C4387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249378258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8E503-9C91-4C87-BA50-DF77F2301D9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80187006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7A904-BB56-4514-8BA8-FDEB58C9813B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39704322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390F0-2910-4D8F-BFA6-1526923E05D1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30449945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2D523-88B0-4170-8B63-BC3850CA25AF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848777131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B5FA0-07B2-4C15-9E8B-5910CD406D91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518472396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A93BE8-2C54-4BAF-A6F6-15D01A91FB67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282138041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189991-85E9-44C7-B104-EEB72F4534A6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477065321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E5F3F-E993-4661-8AC8-8957566920A4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40102134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C58F1-F9CD-4BEB-86DC-DB3AE6AEEF23}" type="slidenum">
              <a:rPr lang="pt-BR" altLang="en-US"/>
              <a:pPr/>
              <a:t>‹#›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24789029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en-US" smtClean="0"/>
              <a:t>Clique para editar os estilos do texto mestre</a:t>
            </a:r>
          </a:p>
          <a:p>
            <a:pPr lvl="1"/>
            <a:r>
              <a:rPr lang="pt-BR" altLang="en-US" smtClean="0"/>
              <a:t>Segundo nível</a:t>
            </a:r>
          </a:p>
          <a:p>
            <a:pPr lvl="2"/>
            <a:r>
              <a:rPr lang="pt-BR" altLang="en-US" smtClean="0"/>
              <a:t>Terceiro nível</a:t>
            </a:r>
          </a:p>
          <a:p>
            <a:pPr lvl="3"/>
            <a:r>
              <a:rPr lang="pt-BR" altLang="en-US" smtClean="0"/>
              <a:t>Quarto nível</a:t>
            </a:r>
          </a:p>
          <a:p>
            <a:pPr lvl="4"/>
            <a:r>
              <a:rPr lang="pt-BR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5C1DA4-2B90-434C-8478-12E551901064}" type="slidenum">
              <a:rPr lang="pt-BR" altLang="en-US"/>
              <a:pPr/>
              <a:t>‹#›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12800" y="3048000"/>
            <a:ext cx="41719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a-IR" altLang="en-US" sz="3200">
                <a:solidFill>
                  <a:schemeClr val="bg1"/>
                </a:solidFill>
                <a:latin typeface="Monotype Corsiva" panose="03010101010201010101" pitchFamily="66" charset="0"/>
                <a:cs typeface="B Zar" panose="00000400000000000000" pitchFamily="2" charset="-78"/>
              </a:rPr>
              <a:t>بسم الله الرحمن الرحیم </a:t>
            </a:r>
          </a:p>
          <a:p>
            <a:pPr algn="ctr"/>
            <a:r>
              <a:rPr lang="fa-IR" altLang="en-US" sz="3200">
                <a:solidFill>
                  <a:schemeClr val="bg1"/>
                </a:solidFill>
                <a:latin typeface="Monotype Corsiva" panose="03010101010201010101" pitchFamily="66" charset="0"/>
                <a:cs typeface="B Zar" panose="00000400000000000000" pitchFamily="2" charset="-78"/>
              </a:rPr>
              <a:t>اللهم صل علی محمد و ال محمد</a:t>
            </a:r>
            <a:r>
              <a:rPr lang="fa-IR" altLang="en-US" sz="3200">
                <a:solidFill>
                  <a:srgbClr val="0033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 </a:t>
            </a:r>
            <a:endParaRPr lang="pt-BR" altLang="en-US" sz="3200">
              <a:solidFill>
                <a:srgbClr val="0033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4800600" y="4953000"/>
            <a:ext cx="3074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a-IR" altLang="en-US" sz="2800">
                <a:solidFill>
                  <a:schemeClr val="accent2"/>
                </a:solidFill>
                <a:latin typeface="Trebuchet MS" panose="020B0603020202020204" pitchFamily="34" charset="0"/>
                <a:cs typeface="B Titr" panose="00000700000000000000" pitchFamily="2" charset="-78"/>
              </a:rPr>
              <a:t>برنامه ریزی در زندگی</a:t>
            </a:r>
            <a:r>
              <a:rPr lang="fa-IR" altLang="en-US" sz="2800">
                <a:solidFill>
                  <a:srgbClr val="008E00"/>
                </a:solidFill>
                <a:latin typeface="Trebuchet MS" panose="020B0603020202020204" pitchFamily="34" charset="0"/>
                <a:cs typeface="B Titr" panose="00000700000000000000" pitchFamily="2" charset="-78"/>
              </a:rPr>
              <a:t> </a:t>
            </a:r>
            <a:endParaRPr lang="pt-BR" altLang="en-US" sz="2800">
              <a:solidFill>
                <a:srgbClr val="008E00"/>
              </a:solidFill>
              <a:latin typeface="Trebuchet MS" panose="020B0603020202020204" pitchFamily="34" charset="0"/>
              <a:cs typeface="B Titr" panose="00000700000000000000" pitchFamily="2" charset="-78"/>
            </a:endParaRPr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5105400" y="5029200"/>
            <a:ext cx="3505200" cy="0"/>
          </a:xfrm>
          <a:prstGeom prst="line">
            <a:avLst/>
          </a:prstGeom>
          <a:noFill/>
          <a:ln w="9525">
            <a:solidFill>
              <a:srgbClr val="007A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10093">
    <p:fade thruBlk="1"/>
    <p:sndAc>
      <p:stSnd loop="1">
        <p:snd r:embed="rId2" name="Track0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275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utoUpdateAnimBg="0"/>
      <p:bldP spid="205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838200" y="762000"/>
            <a:ext cx="78486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1"/>
            <a:r>
              <a:rPr lang="fa-IR" altLang="en-US" sz="2000" b="1">
                <a:cs typeface="B Nazanin" panose="00000400000000000000" pitchFamily="2" charset="-78"/>
              </a:rPr>
              <a:t>رسول خدا صلّى اللَّه عليه و آله فرمود:</a:t>
            </a:r>
            <a:r>
              <a:rPr lang="fa-IR" altLang="en-US" sz="3200" b="1">
                <a:cs typeface="B Nazanin" panose="00000400000000000000" pitchFamily="2" charset="-78"/>
              </a:rPr>
              <a:t> </a:t>
            </a:r>
          </a:p>
          <a:p>
            <a:pPr algn="ctr" rtl="1"/>
            <a:r>
              <a:rPr lang="fa-IR" altLang="en-US" sz="3200" b="1">
                <a:cs typeface="B Nazanin" panose="00000400000000000000" pitchFamily="2" charset="-78"/>
              </a:rPr>
              <a:t>دوستى با مردم نصف عقل است </a:t>
            </a:r>
          </a:p>
          <a:p>
            <a:pPr algn="ctr" rtl="1"/>
            <a:r>
              <a:rPr lang="fa-IR" altLang="en-US" sz="3200" b="1">
                <a:cs typeface="B Nazanin" panose="00000400000000000000" pitchFamily="2" charset="-78"/>
              </a:rPr>
              <a:t>و پرسش نيكو نيمى از دانش </a:t>
            </a:r>
          </a:p>
          <a:p>
            <a:pPr algn="ctr" rtl="1"/>
            <a:r>
              <a:rPr lang="fa-IR" altLang="en-US" sz="3200" b="1">
                <a:cs typeface="B Nazanin" panose="00000400000000000000" pitchFamily="2" charset="-78"/>
              </a:rPr>
              <a:t>(و برنامه داشتن) در هزينه‏ها نصف زندگانى و شادمانى است</a:t>
            </a:r>
            <a:r>
              <a:rPr lang="en-US" altLang="en-US" sz="3200" b="1">
                <a:cs typeface="B Nazanin" panose="00000400000000000000" pitchFamily="2" charset="-78"/>
              </a:rPr>
              <a:t>. </a:t>
            </a:r>
            <a:endParaRPr lang="pt-BR" altLang="en-US" sz="3200" b="1"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1299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533400" y="2346325"/>
            <a:ext cx="74676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7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rtl="1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امیرالمومنین علیه السلام فرمود: </a:t>
            </a:r>
          </a:p>
          <a:p>
            <a:pPr algn="justLow" rtl="1"/>
            <a:r>
              <a:rPr lang="fa-IR" altLang="en-US" sz="3200">
                <a:solidFill>
                  <a:schemeClr val="bg1"/>
                </a:solidFill>
                <a:cs typeface="B Nazanin" panose="00000400000000000000" pitchFamily="2" charset="-78"/>
              </a:rPr>
              <a:t>تدبير و برنامه ريزى پيش از هر كار تو را از پشيمانى آسوده كند و كار به پشيمانى نكشد.</a:t>
            </a:r>
          </a:p>
        </p:txBody>
      </p:sp>
    </p:spTree>
  </p:cSld>
  <p:clrMapOvr>
    <a:masterClrMapping/>
  </p:clrMapOvr>
  <p:transition spd="slow" advTm="14258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38200" y="2819400"/>
            <a:ext cx="7696200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1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على عليه السّلام فرموده است: </a:t>
            </a:r>
          </a:p>
          <a:p>
            <a:pPr algn="ctr" rtl="1"/>
            <a:r>
              <a:rPr lang="fa-IR" altLang="en-US" sz="4800">
                <a:solidFill>
                  <a:schemeClr val="bg1"/>
                </a:solidFill>
                <a:cs typeface="B Nazanin" panose="00000400000000000000" pitchFamily="2" charset="-78"/>
              </a:rPr>
              <a:t>كسى كه از تاريخ دیگران پند نگيرد و تجربه نياموزد در برنامه زندگى خود پشتيبانى نگرفته است</a:t>
            </a:r>
            <a:r>
              <a:rPr lang="en-US" altLang="en-US" sz="4800">
                <a:solidFill>
                  <a:schemeClr val="bg1"/>
                </a:solidFill>
                <a:cs typeface="B Nazanin" panose="00000400000000000000" pitchFamily="2" charset="-78"/>
              </a:rPr>
              <a:t>.</a:t>
            </a:r>
            <a:endParaRPr lang="pt-BR" altLang="en-US" sz="4800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1547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914400" y="838200"/>
            <a:ext cx="7239000" cy="377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a-IR" altLang="en-US" sz="1800" b="1">
                <a:solidFill>
                  <a:schemeClr val="bg1"/>
                </a:solidFill>
                <a:cs typeface="B Nazanin" panose="00000400000000000000" pitchFamily="2" charset="-78"/>
              </a:rPr>
              <a:t>از ابو ذر نقل شده كه پيامبر اكرم صلوات الله علیه و اله فرمودند:</a:t>
            </a:r>
          </a:p>
          <a:p>
            <a:pPr algn="ctr"/>
            <a:r>
              <a:rPr lang="fa-IR" altLang="en-US" sz="3200" b="1">
                <a:solidFill>
                  <a:schemeClr val="bg1"/>
                </a:solidFill>
                <a:cs typeface="B Nazanin" panose="00000400000000000000" pitchFamily="2" charset="-78"/>
              </a:rPr>
              <a:t> بر عاقل واجب است كه براى خود سه ساعت (سه برنامه در شبانه روز) داشته باشد:</a:t>
            </a:r>
          </a:p>
          <a:p>
            <a:pPr algn="ctr"/>
            <a:r>
              <a:rPr lang="fa-IR" altLang="en-US" sz="3200" b="1">
                <a:cs typeface="B Nazanin" panose="00000400000000000000" pitchFamily="2" charset="-78"/>
              </a:rPr>
              <a:t> </a:t>
            </a:r>
            <a:r>
              <a:rPr lang="fa-IR" altLang="en-US" sz="3200" b="1">
                <a:solidFill>
                  <a:srgbClr val="CCFF99"/>
                </a:solidFill>
                <a:cs typeface="B Nazanin" panose="00000400000000000000" pitchFamily="2" charset="-78"/>
              </a:rPr>
              <a:t>ساعتى كه در آن با پروردگار خويش مناجات كند،</a:t>
            </a:r>
            <a:r>
              <a:rPr lang="fa-IR" altLang="en-US" sz="3200" b="1">
                <a:cs typeface="B Nazanin" panose="00000400000000000000" pitchFamily="2" charset="-78"/>
              </a:rPr>
              <a:t> </a:t>
            </a:r>
          </a:p>
          <a:p>
            <a:pPr algn="ctr"/>
            <a:r>
              <a:rPr lang="fa-IR" altLang="en-US" sz="3200" b="1">
                <a:solidFill>
                  <a:srgbClr val="CCFF99"/>
                </a:solidFill>
                <a:cs typeface="B Nazanin" panose="00000400000000000000" pitchFamily="2" charset="-78"/>
              </a:rPr>
              <a:t>و ساعتى كه در باره آنچه خداى بزرگ در حق او كرده است بينديشد،</a:t>
            </a:r>
            <a:r>
              <a:rPr lang="fa-IR" altLang="en-US" sz="3200" b="1">
                <a:cs typeface="B Nazanin" panose="00000400000000000000" pitchFamily="2" charset="-78"/>
              </a:rPr>
              <a:t> </a:t>
            </a:r>
          </a:p>
          <a:p>
            <a:pPr algn="ctr"/>
            <a:r>
              <a:rPr lang="fa-IR" altLang="en-US" sz="3200" b="1">
                <a:solidFill>
                  <a:schemeClr val="bg1"/>
                </a:solidFill>
                <a:cs typeface="B Nazanin" panose="00000400000000000000" pitchFamily="2" charset="-78"/>
              </a:rPr>
              <a:t>و ساعتى كه در آن خلوت كند و بهره خويش از حلال بگيرد</a:t>
            </a:r>
            <a:endParaRPr lang="pt-BR" altLang="en-US" sz="3200" b="1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3449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14400" y="762000"/>
            <a:ext cx="7543800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امام صادق علیه السلام فرمود: </a:t>
            </a:r>
          </a:p>
          <a:p>
            <a:pPr algn="ctr"/>
            <a:r>
              <a:rPr lang="fa-IR" altLang="en-US" sz="3200">
                <a:solidFill>
                  <a:schemeClr val="bg1"/>
                </a:solidFill>
                <a:cs typeface="B Nazanin" panose="00000400000000000000" pitchFamily="2" charset="-78"/>
              </a:rPr>
              <a:t>هر يك از ما داراى يك صحيفه و برنامه است. در آن صحيفه مطالبى است مورد احتياج كه بايد در مدت عمر به آن‏ها عمل شود. هنگامى كه مندرجات آن صحيفه خاتمه يافتند او مي داند كه اجلش نزديك شده است. سپس پيغمبر اكرم صلّى اللَّه عليه و آله نزد او مى‏آيد و خبر مرگ وى را ميدهد و او را از آنچه كه نزد خدا دارد آگاه مي كند.</a:t>
            </a:r>
            <a:r>
              <a:rPr lang="pt-BR" altLang="en-US">
                <a:solidFill>
                  <a:schemeClr val="bg1"/>
                </a:solidFill>
                <a:latin typeface="Trebuchet MS" panose="020B0603020202020204" pitchFamily="34" charset="0"/>
                <a:cs typeface="B Nazanin" panose="00000400000000000000" pitchFamily="2" charset="-78"/>
              </a:rPr>
              <a:t> </a:t>
            </a:r>
          </a:p>
          <a:p>
            <a:pPr algn="ctr"/>
            <a:endParaRPr lang="pt-BR" altLang="en-US">
              <a:solidFill>
                <a:schemeClr val="bg1"/>
              </a:solidFill>
              <a:latin typeface="Trebuchet MS" panose="020B0603020202020204" pitchFamily="34" charset="0"/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3892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990600" y="2057400"/>
            <a:ext cx="7315200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1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از امام محمّد باقر عليه السّلام روايت ميكند كه فرمود:</a:t>
            </a:r>
          </a:p>
          <a:p>
            <a:pPr algn="ctr" rtl="1"/>
            <a:r>
              <a:rPr lang="fa-IR" altLang="en-US" sz="2800">
                <a:solidFill>
                  <a:schemeClr val="bg1"/>
                </a:solidFill>
                <a:cs typeface="B Nazanin" panose="00000400000000000000" pitchFamily="2" charset="-78"/>
              </a:rPr>
              <a:t>حضرت على عليه السّلام و فاطمه عليها السّلام از پيامبر اكرم صلّى اللَّه عليه و آله تقاضا نمودند كه آن حضرت </a:t>
            </a:r>
            <a:r>
              <a:rPr lang="fa-IR" altLang="en-US" sz="2800" b="1" u="sng">
                <a:solidFill>
                  <a:schemeClr val="bg1"/>
                </a:solidFill>
                <a:cs typeface="B Nazanin" panose="00000400000000000000" pitchFamily="2" charset="-78"/>
              </a:rPr>
              <a:t>دستور برنامه زندگى ايشان</a:t>
            </a:r>
            <a:r>
              <a:rPr lang="fa-IR" altLang="en-US" sz="2800">
                <a:solidFill>
                  <a:schemeClr val="bg1"/>
                </a:solidFill>
                <a:cs typeface="B Nazanin" panose="00000400000000000000" pitchFamily="2" charset="-78"/>
              </a:rPr>
              <a:t> را تعيين كند.</a:t>
            </a:r>
          </a:p>
          <a:p>
            <a:pPr algn="ctr" rtl="1"/>
            <a:r>
              <a:rPr lang="fa-IR" altLang="en-US" sz="2800" b="1">
                <a:solidFill>
                  <a:schemeClr val="bg1"/>
                </a:solidFill>
                <a:cs typeface="B Nazanin" panose="00000400000000000000" pitchFamily="2" charset="-78"/>
              </a:rPr>
              <a:t>پيغمبر اكرم خدمت داخلى خانه را بعهده حضرت فاطمه نهاد و كارهاى خارج از منزل را بعهده حضرت على بن ابى طالب گذاشت.</a:t>
            </a:r>
          </a:p>
          <a:p>
            <a:pPr algn="ctr" rtl="1"/>
            <a:r>
              <a:rPr lang="fa-IR" altLang="en-US" sz="2800" b="1">
                <a:solidFill>
                  <a:schemeClr val="bg1"/>
                </a:solidFill>
                <a:cs typeface="B Nazanin" panose="00000400000000000000" pitchFamily="2" charset="-78"/>
              </a:rPr>
              <a:t>حضرت زهراى اطهر براى اينكه پيامبر خدا او را از معامله كردن با مردان نجات داده بود بقدرى خوشحال شد كه غير از خدا كسى نمي دانست.</a:t>
            </a:r>
            <a:endParaRPr lang="pt-BR" altLang="en-US" sz="2800" b="1">
              <a:solidFill>
                <a:schemeClr val="bg1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3073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105400" y="990600"/>
            <a:ext cx="3733800" cy="484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/>
            <a:r>
              <a:rPr lang="fa-IR" altLang="en-US" sz="1600">
                <a:solidFill>
                  <a:srgbClr val="CCFF99"/>
                </a:solidFill>
                <a:cs typeface="B Nazanin" panose="00000400000000000000" pitchFamily="2" charset="-78"/>
              </a:rPr>
              <a:t>پیامبر صلوات الله علیه و اله فرمود:</a:t>
            </a:r>
            <a:r>
              <a:rPr lang="fa-IR" altLang="en-US" sz="3200">
                <a:solidFill>
                  <a:srgbClr val="CCFF99"/>
                </a:solidFill>
                <a:cs typeface="B Nazanin" panose="00000400000000000000" pitchFamily="2" charset="-78"/>
              </a:rPr>
              <a:t> </a:t>
            </a:r>
          </a:p>
          <a:p>
            <a:pPr algn="r" rtl="1"/>
            <a:r>
              <a:rPr lang="fa-IR" altLang="en-US" sz="3200">
                <a:solidFill>
                  <a:schemeClr val="bg1"/>
                </a:solidFill>
                <a:cs typeface="B Nazanin" panose="00000400000000000000" pitchFamily="2" charset="-78"/>
              </a:rPr>
              <a:t>آنچه از رشد و هوشيارى منشعب مى‏شود عبارتست از:</a:t>
            </a:r>
            <a:endParaRPr lang="en-US" altLang="en-US" sz="3200">
              <a:solidFill>
                <a:schemeClr val="bg1"/>
              </a:solidFill>
              <a:cs typeface="B Nazanin" panose="00000400000000000000" pitchFamily="2" charset="-78"/>
            </a:endParaRPr>
          </a:p>
          <a:p>
            <a:pPr algn="r" rtl="1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1- درستى (در گفتار و كردار)،  2- هدايت 3- نيكوكارى 4- پرهيزگارى، 5- كاميابى، 6- پايدارى، 7- ميانه روى، 8- راستى،</a:t>
            </a:r>
          </a:p>
          <a:p>
            <a:pPr algn="r" rtl="1"/>
            <a:r>
              <a:rPr lang="fa-IR" altLang="en-US">
                <a:solidFill>
                  <a:schemeClr val="bg1"/>
                </a:solidFill>
                <a:cs typeface="B Nazanin" panose="00000400000000000000" pitchFamily="2" charset="-78"/>
              </a:rPr>
              <a:t> 9- جوانمردى، 10- شناختن دين خدا.</a:t>
            </a:r>
            <a:r>
              <a:rPr lang="fa-IR" altLang="en-US" sz="3200">
                <a:solidFill>
                  <a:schemeClr val="bg1"/>
                </a:solidFill>
                <a:cs typeface="B Nazanin" panose="00000400000000000000" pitchFamily="2" charset="-78"/>
              </a:rPr>
              <a:t> خوشا به حال آنكه اين دستورات را بر اساس يك برنامه صحيح برپا سازد</a:t>
            </a:r>
            <a:r>
              <a:rPr lang="en-US" altLang="en-US" sz="3200">
                <a:solidFill>
                  <a:srgbClr val="CCFF99"/>
                </a:solidFill>
                <a:cs typeface="B Nazanin" panose="00000400000000000000" pitchFamily="2" charset="-78"/>
              </a:rPr>
              <a:t> </a:t>
            </a:r>
            <a:endParaRPr lang="pt-BR" altLang="en-US" sz="3200">
              <a:solidFill>
                <a:srgbClr val="CCFF99"/>
              </a:solidFill>
              <a:cs typeface="B Nazanin" panose="00000400000000000000" pitchFamily="2" charset="-78"/>
            </a:endParaRPr>
          </a:p>
        </p:txBody>
      </p:sp>
    </p:spTree>
  </p:cSld>
  <p:clrMapOvr>
    <a:masterClrMapping/>
  </p:clrMapOvr>
  <p:transition spd="slow" advTm="2965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11508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8229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676400" y="46482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fa-IR" altLang="en-US" sz="2800">
                <a:solidFill>
                  <a:srgbClr val="CCFF99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والسلام </a:t>
            </a:r>
            <a:endParaRPr lang="pt-BR" altLang="en-US" sz="2800">
              <a:solidFill>
                <a:srgbClr val="CCFF99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Tm="987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422</Words>
  <Application>Microsoft Office PowerPoint</Application>
  <PresentationFormat>On-screen Show (4:3)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Monotype Corsiva</vt:lpstr>
      <vt:lpstr>B Zar</vt:lpstr>
      <vt:lpstr>Arial</vt:lpstr>
      <vt:lpstr>Trebuchet MS</vt:lpstr>
      <vt:lpstr>B Titr</vt:lpstr>
      <vt:lpstr>B Nazanin</vt:lpstr>
      <vt:lpstr>Estrutura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Colégio Sagrado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paula</dc:creator>
  <cp:lastModifiedBy>pessyan</cp:lastModifiedBy>
  <cp:revision>13</cp:revision>
  <dcterms:created xsi:type="dcterms:W3CDTF">2005-01-25T16:17:06Z</dcterms:created>
  <dcterms:modified xsi:type="dcterms:W3CDTF">2019-07-20T11:29:10Z</dcterms:modified>
</cp:coreProperties>
</file>