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732" r:id="rId2"/>
    <p:sldMasterId id="2147483750" r:id="rId3"/>
  </p:sldMasterIdLst>
  <p:notesMasterIdLst>
    <p:notesMasterId r:id="rId33"/>
  </p:notesMasterIdLst>
  <p:sldIdLst>
    <p:sldId id="295" r:id="rId4"/>
    <p:sldId id="296" r:id="rId5"/>
    <p:sldId id="258" r:id="rId6"/>
    <p:sldId id="259" r:id="rId7"/>
    <p:sldId id="267" r:id="rId8"/>
    <p:sldId id="260" r:id="rId9"/>
    <p:sldId id="268" r:id="rId10"/>
    <p:sldId id="291" r:id="rId11"/>
    <p:sldId id="292" r:id="rId12"/>
    <p:sldId id="293" r:id="rId13"/>
    <p:sldId id="294" r:id="rId14"/>
    <p:sldId id="289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63" r:id="rId27"/>
    <p:sldId id="284" r:id="rId28"/>
    <p:sldId id="281" r:id="rId29"/>
    <p:sldId id="282" r:id="rId30"/>
    <p:sldId id="287" r:id="rId31"/>
    <p:sldId id="283" r:id="rId3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312"/>
    <a:srgbClr val="B01513"/>
    <a:srgbClr val="D35A0F"/>
    <a:srgbClr val="F07C34"/>
    <a:srgbClr val="1D5B69"/>
    <a:srgbClr val="F0D47F"/>
    <a:srgbClr val="E6B729"/>
    <a:srgbClr val="6AAC91"/>
    <a:srgbClr val="F07428"/>
    <a:srgbClr val="164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69155A-F3BF-4A7B-9512-5664EA5CC4A8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12309B-03BF-40B3-B862-938F62C27B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456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512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300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519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26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822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573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64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3237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265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78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764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176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170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5119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2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52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8604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50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79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3508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93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2293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6641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66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3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82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735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1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46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4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0292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933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7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9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89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925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39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46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0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9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6146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83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630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956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284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038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27702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2E681E-4350-4CBC-AA75-B9142D38C2A3}" type="datetimeFigureOut">
              <a:rPr lang="fa-IR" smtClean="0"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3D0755-8392-4059-A0C9-DC4417615EF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22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9818" y="3357156"/>
            <a:ext cx="7393573" cy="1267097"/>
          </a:xfrm>
          <a:prstGeom prst="rect">
            <a:avLst/>
          </a:prstGeom>
          <a:solidFill>
            <a:srgbClr val="326A68"/>
          </a:solidFill>
          <a:ln w="3175"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40" y="1094334"/>
            <a:ext cx="6905700" cy="3981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60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         </a:t>
            </a:r>
            <a:r>
              <a:rPr lang="fa-IR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الحمدلله رب العالمین ...</a:t>
            </a:r>
            <a:endParaRPr lang="fa-IR" sz="4400" dirty="0">
              <a:solidFill>
                <a:schemeClr val="accent3">
                  <a:lumMod val="20000"/>
                  <a:lumOff val="80000"/>
                </a:schemeClr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9422" y="502277"/>
            <a:ext cx="5370490" cy="2336442"/>
          </a:xfrm>
          <a:prstGeom prst="rect">
            <a:avLst/>
          </a:prstGeom>
          <a:solidFill>
            <a:srgbClr val="326A68"/>
          </a:solidFill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386" y="613951"/>
            <a:ext cx="5133700" cy="2115908"/>
          </a:xfrm>
          <a:prstGeom prst="rect">
            <a:avLst/>
          </a:prstGeom>
          <a:solidFill>
            <a:srgbClr val="326A68"/>
          </a:solidFill>
          <a:ln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0" r="21230"/>
          <a:stretch/>
        </p:blipFill>
        <p:spPr>
          <a:xfrm>
            <a:off x="4906850" y="695458"/>
            <a:ext cx="5061398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55896" y="130288"/>
            <a:ext cx="3490753" cy="66335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41457" y="297484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نیاز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62488" y="5523825"/>
            <a:ext cx="1971822" cy="67245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برطرف شدن نیاز</a:t>
            </a:r>
          </a:p>
        </p:txBody>
      </p:sp>
      <p:sp>
        <p:nvSpPr>
          <p:cNvPr id="9" name="Down Arrow 8"/>
          <p:cNvSpPr/>
          <p:nvPr/>
        </p:nvSpPr>
        <p:spPr>
          <a:xfrm>
            <a:off x="4845842" y="896470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45841" y="2085005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845841" y="3527258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845841" y="4823016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041265" y="130288"/>
            <a:ext cx="1797849" cy="155384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پرسشهای ادراکی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7" name="Arc 26"/>
          <p:cNvSpPr/>
          <p:nvPr/>
        </p:nvSpPr>
        <p:spPr>
          <a:xfrm rot="7263061">
            <a:off x="5256911" y="3659929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Arc 31"/>
          <p:cNvSpPr/>
          <p:nvPr/>
        </p:nvSpPr>
        <p:spPr>
          <a:xfrm rot="3317549" flipH="1">
            <a:off x="4802342" y="1544890"/>
            <a:ext cx="392618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Arc 32"/>
          <p:cNvSpPr/>
          <p:nvPr/>
        </p:nvSpPr>
        <p:spPr>
          <a:xfrm rot="18282451">
            <a:off x="1753444" y="1364964"/>
            <a:ext cx="3712254" cy="1491510"/>
          </a:xfrm>
          <a:prstGeom prst="arc">
            <a:avLst>
              <a:gd name="adj1" fmla="val 11782147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Arc 33"/>
          <p:cNvSpPr/>
          <p:nvPr/>
        </p:nvSpPr>
        <p:spPr>
          <a:xfrm rot="14336939" flipH="1">
            <a:off x="1787128" y="3659928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Arc 35"/>
          <p:cNvSpPr/>
          <p:nvPr/>
        </p:nvSpPr>
        <p:spPr>
          <a:xfrm rot="15140564" flipH="1">
            <a:off x="2459881" y="2187942"/>
            <a:ext cx="2263179" cy="2375479"/>
          </a:xfrm>
          <a:prstGeom prst="arc">
            <a:avLst>
              <a:gd name="adj1" fmla="val 148103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Arc 36"/>
          <p:cNvSpPr/>
          <p:nvPr/>
        </p:nvSpPr>
        <p:spPr>
          <a:xfrm rot="6459436">
            <a:off x="5831903" y="2273364"/>
            <a:ext cx="2263179" cy="2198041"/>
          </a:xfrm>
          <a:prstGeom prst="arc">
            <a:avLst>
              <a:gd name="adj1" fmla="val 15249322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3872756" y="4082009"/>
            <a:ext cx="2958352" cy="699248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علم نسبت مسئله و مسائل</a:t>
            </a:r>
          </a:p>
        </p:txBody>
      </p:sp>
      <p:sp>
        <p:nvSpPr>
          <p:cNvPr id="38" name="Arc 37"/>
          <p:cNvSpPr/>
          <p:nvPr/>
        </p:nvSpPr>
        <p:spPr>
          <a:xfrm rot="20764792">
            <a:off x="4540072" y="2960251"/>
            <a:ext cx="3808662" cy="2716532"/>
          </a:xfrm>
          <a:prstGeom prst="arc">
            <a:avLst>
              <a:gd name="adj1" fmla="val 16844831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Arc 38"/>
          <p:cNvSpPr/>
          <p:nvPr/>
        </p:nvSpPr>
        <p:spPr>
          <a:xfrm rot="835208" flipH="1">
            <a:off x="2266652" y="2981453"/>
            <a:ext cx="3650262" cy="2146467"/>
          </a:xfrm>
          <a:prstGeom prst="arc">
            <a:avLst>
              <a:gd name="adj1" fmla="val 16844831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Arc 39"/>
          <p:cNvSpPr/>
          <p:nvPr/>
        </p:nvSpPr>
        <p:spPr>
          <a:xfrm rot="19336591">
            <a:off x="2075443" y="2116407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3872756" y="2622178"/>
            <a:ext cx="2563491" cy="87406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ابعاد مسئله و ارتباط آن با سایر مسائل</a:t>
            </a:r>
          </a:p>
        </p:txBody>
      </p:sp>
      <p:sp>
        <p:nvSpPr>
          <p:cNvPr id="41" name="Arc 40"/>
          <p:cNvSpPr/>
          <p:nvPr/>
        </p:nvSpPr>
        <p:spPr>
          <a:xfrm rot="2342550" flipH="1">
            <a:off x="4947014" y="2078681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4541457" y="1485308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مسئله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7826249" y="3003609"/>
            <a:ext cx="691871" cy="962745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53430" y="2888396"/>
            <a:ext cx="2518286" cy="1163174"/>
          </a:xfrm>
          <a:prstGeom prst="roundRect">
            <a:avLst>
              <a:gd name="adj" fmla="val 37692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prstClr val="black"/>
                </a:solidFill>
                <a:cs typeface="B Titr" panose="00000700000000000000" pitchFamily="2" charset="-78"/>
              </a:rPr>
              <a:t>مواجهه با عامل توجه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3810" y="2972517"/>
            <a:ext cx="1972714" cy="874060"/>
          </a:xfrm>
          <a:prstGeom prst="roundRect">
            <a:avLst>
              <a:gd name="adj" fmla="val 31539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سوال</a:t>
            </a:r>
          </a:p>
        </p:txBody>
      </p:sp>
      <p:sp>
        <p:nvSpPr>
          <p:cNvPr id="42" name="Right Arrow 41"/>
          <p:cNvSpPr/>
          <p:nvPr/>
        </p:nvSpPr>
        <p:spPr>
          <a:xfrm rot="12335957">
            <a:off x="5768062" y="485614"/>
            <a:ext cx="378039" cy="292145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1479236">
            <a:off x="5718045" y="1530239"/>
            <a:ext cx="364377" cy="266091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965618">
            <a:off x="6428352" y="2793939"/>
            <a:ext cx="355044" cy="259039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0518889">
            <a:off x="6833999" y="4395599"/>
            <a:ext cx="325499" cy="238920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0123634">
            <a:off x="6160042" y="5797175"/>
            <a:ext cx="387202" cy="22867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7349233">
            <a:off x="2398344" y="2349668"/>
            <a:ext cx="378039" cy="27361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7991476">
            <a:off x="2645565" y="2578649"/>
            <a:ext cx="378039" cy="25224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8606712">
            <a:off x="2651699" y="2960128"/>
            <a:ext cx="378039" cy="270477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13556943">
            <a:off x="2514620" y="3965133"/>
            <a:ext cx="378039" cy="301671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4456193">
            <a:off x="2462529" y="4374192"/>
            <a:ext cx="378039" cy="297019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7" grpId="0" animBg="1"/>
      <p:bldP spid="38" grpId="0" animBg="1"/>
      <p:bldP spid="39" grpId="0" animBg="1"/>
      <p:bldP spid="40" grpId="0" animBg="1"/>
      <p:bldP spid="6" grpId="0" animBg="1"/>
      <p:bldP spid="41" grpId="0" animBg="1"/>
      <p:bldP spid="5" grpId="0" animBg="1"/>
      <p:bldP spid="29" grpId="0" animBg="1"/>
      <p:bldP spid="24" grpId="0" animBg="1"/>
      <p:bldP spid="2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455896" y="130288"/>
            <a:ext cx="3490753" cy="66335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41457" y="297484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نیاز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62488" y="5523825"/>
            <a:ext cx="1971822" cy="67245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برطرف شدن نیاز</a:t>
            </a:r>
          </a:p>
        </p:txBody>
      </p:sp>
      <p:sp>
        <p:nvSpPr>
          <p:cNvPr id="9" name="Down Arrow 8"/>
          <p:cNvSpPr/>
          <p:nvPr/>
        </p:nvSpPr>
        <p:spPr>
          <a:xfrm>
            <a:off x="4845842" y="896470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845841" y="2085005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845841" y="3527258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845841" y="4823016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041265" y="130288"/>
            <a:ext cx="1797849" cy="155384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پرسشهای القایی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7" name="Arc 26"/>
          <p:cNvSpPr/>
          <p:nvPr/>
        </p:nvSpPr>
        <p:spPr>
          <a:xfrm rot="7263061">
            <a:off x="5256911" y="3659929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3317549" flipH="1">
            <a:off x="4802342" y="1544890"/>
            <a:ext cx="392618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18282451">
            <a:off x="1753444" y="1364964"/>
            <a:ext cx="3712254" cy="1491510"/>
          </a:xfrm>
          <a:prstGeom prst="arc">
            <a:avLst>
              <a:gd name="adj1" fmla="val 11782147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 rot="14336939" flipH="1">
            <a:off x="1787128" y="3659928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15140564" flipH="1">
            <a:off x="2459881" y="2187942"/>
            <a:ext cx="2263179" cy="2375479"/>
          </a:xfrm>
          <a:prstGeom prst="arc">
            <a:avLst>
              <a:gd name="adj1" fmla="val 148103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7" name="Arc 36"/>
          <p:cNvSpPr/>
          <p:nvPr/>
        </p:nvSpPr>
        <p:spPr>
          <a:xfrm rot="6459436">
            <a:off x="5831903" y="2273364"/>
            <a:ext cx="2263179" cy="2198041"/>
          </a:xfrm>
          <a:prstGeom prst="arc">
            <a:avLst>
              <a:gd name="adj1" fmla="val 15249322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72756" y="4082009"/>
            <a:ext cx="2958352" cy="699248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علم نسبت مسئله و مسائل</a:t>
            </a:r>
          </a:p>
        </p:txBody>
      </p:sp>
      <p:sp>
        <p:nvSpPr>
          <p:cNvPr id="38" name="Arc 37"/>
          <p:cNvSpPr/>
          <p:nvPr/>
        </p:nvSpPr>
        <p:spPr>
          <a:xfrm rot="20764792">
            <a:off x="4540072" y="2960251"/>
            <a:ext cx="3808662" cy="2716532"/>
          </a:xfrm>
          <a:prstGeom prst="arc">
            <a:avLst>
              <a:gd name="adj1" fmla="val 16844831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9" name="Arc 38"/>
          <p:cNvSpPr/>
          <p:nvPr/>
        </p:nvSpPr>
        <p:spPr>
          <a:xfrm rot="835208" flipH="1">
            <a:off x="2266652" y="2981453"/>
            <a:ext cx="3650262" cy="2146467"/>
          </a:xfrm>
          <a:prstGeom prst="arc">
            <a:avLst>
              <a:gd name="adj1" fmla="val 16844831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19336591">
            <a:off x="2075443" y="2116407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72756" y="2622178"/>
            <a:ext cx="2563491" cy="87406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ابعاد مسئله و ارتباط آن با سایر مسائل</a:t>
            </a:r>
          </a:p>
        </p:txBody>
      </p:sp>
      <p:sp>
        <p:nvSpPr>
          <p:cNvPr id="41" name="Arc 40"/>
          <p:cNvSpPr/>
          <p:nvPr/>
        </p:nvSpPr>
        <p:spPr>
          <a:xfrm rot="2342550" flipH="1">
            <a:off x="4947014" y="2078681"/>
            <a:ext cx="3382678" cy="1533676"/>
          </a:xfrm>
          <a:prstGeom prst="arc">
            <a:avLst>
              <a:gd name="adj1" fmla="val 11672019"/>
              <a:gd name="adj2" fmla="val 212968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41457" y="1485308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مسئله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7826249" y="3003609"/>
            <a:ext cx="691871" cy="962745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53430" y="2951324"/>
            <a:ext cx="2518286" cy="1009982"/>
          </a:xfrm>
          <a:prstGeom prst="roundRect">
            <a:avLst>
              <a:gd name="adj" fmla="val 37692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prstClr val="black"/>
                </a:solidFill>
                <a:cs typeface="B Titr" panose="00000700000000000000" pitchFamily="2" charset="-78"/>
              </a:rPr>
              <a:t>سوال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1280" y="2972517"/>
            <a:ext cx="2225244" cy="874060"/>
          </a:xfrm>
          <a:prstGeom prst="roundRect">
            <a:avLst>
              <a:gd name="adj" fmla="val 31539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ایجاد توجه</a:t>
            </a:r>
          </a:p>
        </p:txBody>
      </p:sp>
      <p:sp>
        <p:nvSpPr>
          <p:cNvPr id="42" name="Right Arrow 41"/>
          <p:cNvSpPr/>
          <p:nvPr/>
        </p:nvSpPr>
        <p:spPr>
          <a:xfrm rot="12335957">
            <a:off x="5768062" y="485614"/>
            <a:ext cx="378039" cy="292145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rot="11479236">
            <a:off x="5718045" y="1530239"/>
            <a:ext cx="364377" cy="266091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0965618">
            <a:off x="6428352" y="2793939"/>
            <a:ext cx="355044" cy="259039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0518889">
            <a:off x="6833999" y="4395599"/>
            <a:ext cx="325499" cy="238920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10123634">
            <a:off x="6160042" y="5797175"/>
            <a:ext cx="387202" cy="22867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7349233">
            <a:off x="2398344" y="2349668"/>
            <a:ext cx="378039" cy="27361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7991476">
            <a:off x="2645565" y="2578649"/>
            <a:ext cx="378039" cy="252246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8606712">
            <a:off x="2651699" y="2960128"/>
            <a:ext cx="378039" cy="270477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13556943">
            <a:off x="2514620" y="3965133"/>
            <a:ext cx="378039" cy="301671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4456193">
            <a:off x="2462529" y="4374192"/>
            <a:ext cx="378039" cy="297019"/>
          </a:xfrm>
          <a:prstGeom prst="rightArrow">
            <a:avLst>
              <a:gd name="adj1" fmla="val 50000"/>
              <a:gd name="adj2" fmla="val 6554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2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7" grpId="0" animBg="1"/>
      <p:bldP spid="38" grpId="0" animBg="1"/>
      <p:bldP spid="39" grpId="0" animBg="1"/>
      <p:bldP spid="40" grpId="0" animBg="1"/>
      <p:bldP spid="6" grpId="0" animBg="1"/>
      <p:bldP spid="41" grpId="0" animBg="1"/>
      <p:bldP spid="5" grpId="0" animBg="1"/>
      <p:bldP spid="29" grpId="0" animBg="1"/>
      <p:bldP spid="24" grpId="0" animBg="1"/>
      <p:bldP spid="2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775013" y="130288"/>
            <a:ext cx="8076199" cy="66335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46020" y="297484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نیاز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46020" y="1485308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مسئله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77319" y="2622178"/>
            <a:ext cx="2563491" cy="87406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ابعاد مسئله و ارتباط آن با سایر مسائل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77319" y="4082009"/>
            <a:ext cx="2958352" cy="699248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علم نسبت مسئله و مسائل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67051" y="5523825"/>
            <a:ext cx="1971822" cy="57492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برطرف شدن نیاز</a:t>
            </a:r>
          </a:p>
        </p:txBody>
      </p:sp>
      <p:sp>
        <p:nvSpPr>
          <p:cNvPr id="9" name="Down Arrow 8"/>
          <p:cNvSpPr/>
          <p:nvPr/>
        </p:nvSpPr>
        <p:spPr>
          <a:xfrm>
            <a:off x="7750405" y="896470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750404" y="2085005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750404" y="3527258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750404" y="4823016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8083" y="348438"/>
            <a:ext cx="3721347" cy="588373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تحلیل نیاز و تبدیل آن به مسئله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38084" y="3902123"/>
            <a:ext cx="3783104" cy="65643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فعال شدن آگاهی و مهارت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38083" y="2136306"/>
            <a:ext cx="3758947" cy="86238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رجوع به گزاره های مربوط به مسئله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38084" y="3083969"/>
            <a:ext cx="3783104" cy="74844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رجوع به معیارها و اصلاح آنها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38084" y="1023032"/>
            <a:ext cx="3758948" cy="1050649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فعال شدن تصورات و فهم ابعاد مسئله و ارتباط آن با سایر مسائل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38083" y="4868186"/>
            <a:ext cx="3702423" cy="43261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عزم و اراده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38083" y="5361305"/>
            <a:ext cx="3702423" cy="3721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صفات و ملکات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113926" y="5800636"/>
            <a:ext cx="3702423" cy="36534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عمل و رفتار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138083" y="6233248"/>
            <a:ext cx="3702423" cy="347318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بروزات و نتایج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400648" y="2700768"/>
            <a:ext cx="1635362" cy="874060"/>
          </a:xfrm>
          <a:prstGeom prst="roundRect">
            <a:avLst>
              <a:gd name="adj" fmla="val 3769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مواجهه با عامل توجه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2312" y="2724391"/>
            <a:ext cx="1095640" cy="874060"/>
          </a:xfrm>
          <a:prstGeom prst="roundRect">
            <a:avLst>
              <a:gd name="adj" fmla="val 3153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سوال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55342" y="297485"/>
            <a:ext cx="784412" cy="4483772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تفکر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55342" y="4781257"/>
            <a:ext cx="784412" cy="1871156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Zar" pitchFamily="2" charset="-78"/>
              </a:rPr>
              <a:t>عمل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1232810" y="2818984"/>
            <a:ext cx="638085" cy="16865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400648" y="3662284"/>
            <a:ext cx="1635362" cy="874060"/>
          </a:xfrm>
          <a:prstGeom prst="roundRect">
            <a:avLst>
              <a:gd name="adj" fmla="val 31539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black"/>
                </a:solidFill>
                <a:cs typeface="B Titr" panose="00000700000000000000" pitchFamily="2" charset="-78"/>
              </a:rPr>
              <a:t>سوال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9828212" y="2724392"/>
            <a:ext cx="691871" cy="170724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94746" y="3662284"/>
            <a:ext cx="1117678" cy="874060"/>
          </a:xfrm>
          <a:prstGeom prst="roundRect">
            <a:avLst>
              <a:gd name="adj" fmla="val 37692"/>
            </a:avLst>
          </a:prstGeom>
          <a:solidFill>
            <a:schemeClr val="accent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ایجاد توجه</a:t>
            </a:r>
          </a:p>
        </p:txBody>
      </p:sp>
    </p:spTree>
    <p:extLst>
      <p:ext uri="{BB962C8B-B14F-4D97-AF65-F5344CB8AC3E}">
        <p14:creationId xmlns:p14="http://schemas.microsoft.com/office/powerpoint/2010/main" val="14568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 rot="10800000">
            <a:off x="3777333" y="3059091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4921614" y="2238208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وجود یا عدم وجود نیاز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21617" y="3279896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علل غایی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21614" y="4361925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علل فاعلی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21615" y="5543483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شکل و صورت نیاز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نیاز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9512" y="3867675"/>
            <a:ext cx="2444786" cy="682502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تبدیل نیاز به مسئله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03930" y="2955682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Down Arrow 11"/>
          <p:cNvSpPr/>
          <p:nvPr/>
        </p:nvSpPr>
        <p:spPr>
          <a:xfrm>
            <a:off x="6103930" y="3994367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Down Arrow 12"/>
          <p:cNvSpPr/>
          <p:nvPr/>
        </p:nvSpPr>
        <p:spPr>
          <a:xfrm>
            <a:off x="6103930" y="5066876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8888505" y="3404774"/>
            <a:ext cx="1761565" cy="1543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تحلیل و بررسی نیاز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8350622" y="2097739"/>
            <a:ext cx="497541" cy="4222375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ounded Rectangle 13"/>
          <p:cNvSpPr/>
          <p:nvPr/>
        </p:nvSpPr>
        <p:spPr>
          <a:xfrm>
            <a:off x="-121023" y="96238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 طرح پرسش باید نیازهای خود را به خوبی شناخته و مورد ارزیابی قرار دهد...</a:t>
            </a:r>
          </a:p>
        </p:txBody>
      </p:sp>
    </p:spTree>
    <p:extLst>
      <p:ext uri="{BB962C8B-B14F-4D97-AF65-F5344CB8AC3E}">
        <p14:creationId xmlns:p14="http://schemas.microsoft.com/office/powerpoint/2010/main" val="39056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2" grpId="0" animBg="1"/>
      <p:bldP spid="13" grpId="0" animBg="1"/>
      <p:bldP spid="11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30895" y="2655065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حواس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30898" y="3696753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مشاهده اجزای مسئله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30895" y="4778782"/>
            <a:ext cx="319835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مشاهده حالات دیگر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تصور ابعاد مسئله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9027" y="3496544"/>
            <a:ext cx="3267377" cy="1193198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تعریف درست مسئله و شناخت ارتباط آن با مسائل دیگر</a:t>
            </a:r>
          </a:p>
        </p:txBody>
      </p:sp>
      <p:sp>
        <p:nvSpPr>
          <p:cNvPr id="2" name="Down Arrow 1"/>
          <p:cNvSpPr/>
          <p:nvPr/>
        </p:nvSpPr>
        <p:spPr>
          <a:xfrm>
            <a:off x="6413211" y="3372539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13211" y="4411224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70708" y="3450744"/>
            <a:ext cx="2659407" cy="1284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solidFill>
                  <a:prstClr val="white"/>
                </a:solidFill>
                <a:cs typeface="B Titr" panose="00000700000000000000" pitchFamily="2" charset="-78"/>
              </a:rPr>
              <a:t>تصور ابعاد مسئله</a:t>
            </a:r>
            <a:endParaRPr lang="fa-IR" sz="22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73167" y="2619800"/>
            <a:ext cx="497541" cy="2946688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192742" y="95071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بتواند ابعاد مختلف مسئله را به خوبی تعریف نماید... 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4114802" y="2975589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262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2" grpId="0" animBg="1"/>
      <p:bldP spid="12" grpId="0" animBg="1"/>
      <p:bldP spid="11" grpId="0" animBg="1"/>
      <p:bldP spid="2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01496" y="2426058"/>
            <a:ext cx="353411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تعاریف موجود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1495" y="3467746"/>
            <a:ext cx="3534113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صحت تعاریف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01496" y="4549775"/>
            <a:ext cx="353411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صحت تعاریف دیگر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1495" y="5664098"/>
            <a:ext cx="353411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صحت تصورات آن تعریف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اصلاح تعاریف یک مسئله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849336"/>
            <a:ext cx="3502162" cy="1304362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شناخت درست مسئله و ارجاع آن به کلیات مربوط به آن مسئله </a:t>
            </a:r>
          </a:p>
        </p:txBody>
      </p:sp>
      <p:sp>
        <p:nvSpPr>
          <p:cNvPr id="2" name="Down Arrow 1"/>
          <p:cNvSpPr/>
          <p:nvPr/>
        </p:nvSpPr>
        <p:spPr>
          <a:xfrm>
            <a:off x="6519570" y="3143532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19570" y="4182217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19570" y="5254726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40585" y="2326339"/>
            <a:ext cx="497541" cy="4047156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98613" y="95071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dirty="0" smtClean="0">
                <a:solidFill>
                  <a:prstClr val="white"/>
                </a:solidFill>
                <a:cs typeface="B Zar" pitchFamily="2" charset="-78"/>
              </a:rPr>
              <a:t>در این مرحله فرد باید با طرح پرسش از تعاریف و گزاره های تصدیقی مورد نظرش، آنها را ارزیابی نموده و در صورت لزوم اصلاح نماید...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4114002" y="3315453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9180641" y="3751729"/>
            <a:ext cx="2773794" cy="1237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تعریف یک مسئله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00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2" grpId="0" animBg="1"/>
      <p:bldP spid="13" grpId="0" animBg="1"/>
      <p:bldP spid="25" grpId="0" animBg="1"/>
      <p:bldP spid="14" grpId="0" animBg="1"/>
      <p:bldP spid="15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7632" y="2181015"/>
            <a:ext cx="3947974" cy="44533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تعقل کردن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7632" y="2993373"/>
            <a:ext cx="3947973" cy="441930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شناخت قوانین کلی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67884" y="3726662"/>
            <a:ext cx="3967718" cy="5109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ارجاع تعاریف به قوانین کلی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7884" y="4520137"/>
            <a:ext cx="3967719" cy="44588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اولویت بندی میان تعریف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5357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ارجاع مسئله به معیارها وکلیات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6538" y="3726662"/>
            <a:ext cx="3309457" cy="1210448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شناخت بایدها و نبایدها 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23091" y="2638726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10489" y="3318465"/>
            <a:ext cx="2299450" cy="220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solidFill>
                  <a:prstClr val="white"/>
                </a:solidFill>
                <a:cs typeface="B Titr" panose="00000700000000000000" pitchFamily="2" charset="-78"/>
              </a:rPr>
              <a:t>ارجاع مسئله به معیارها و کلیات</a:t>
            </a:r>
            <a:endParaRPr lang="fa-IR" sz="22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2181015"/>
            <a:ext cx="497541" cy="4461827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94129" y="802800"/>
            <a:ext cx="12411636" cy="93594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بتواند گزاره های کلی و قوانین مربوط به مسئله مورد نظرش را شناخته </a:t>
            </a:r>
          </a:p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و با ارجاع مسئله مورد نظر به این قوانین، درستی یا نادرستی آن را تعیین نماید ...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67884" y="5271245"/>
            <a:ext cx="3967720" cy="48421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حذف منافع مادی و ایجاد شرایط تعقل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7632" y="6091743"/>
            <a:ext cx="3967720" cy="48120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مقایسه میان حقایق و تعاریف مختلف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43246" y="3437317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43246" y="4232725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114292" y="4974855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143246" y="5764294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611465" y="3214338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1" grpId="0" animBg="1"/>
      <p:bldP spid="25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00600" y="2285148"/>
            <a:ext cx="3735006" cy="569800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عدم تبعیت از ظن و گمان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3170106"/>
            <a:ext cx="3735005" cy="54758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توجه نسبت به علم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4022496"/>
            <a:ext cx="3735002" cy="5109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یقین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880210"/>
            <a:ext cx="3735003" cy="556457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باید و نباید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5357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محورعلم نسبت به مسئله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7882" y="3690796"/>
            <a:ext cx="2946133" cy="1210448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کسب علم نسبت به مسئله و فراهم شدن مقدمات عمل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23091" y="2867325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65020" y="3649170"/>
            <a:ext cx="2608728" cy="145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علم نسبت به مسئله</a:t>
            </a:r>
            <a:endParaRPr lang="fa-IR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2181015"/>
            <a:ext cx="497541" cy="4461827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88" y="816247"/>
            <a:ext cx="12062012" cy="64948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dirty="0" smtClean="0">
                <a:solidFill>
                  <a:prstClr val="white"/>
                </a:solidFill>
                <a:cs typeface="B Zar" pitchFamily="2" charset="-78"/>
              </a:rPr>
              <a:t>در این مرحله فرد باید با طرح پرسش، بتواند پاسخ لازم نسبت به مسئله را دریافت نموده تا با عمل به آن، موجبات رفع نیازش را فراهم کند.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00600" y="5808747"/>
            <a:ext cx="3754752" cy="551711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پذیرش نسبت به علم (ایمان)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43246" y="3719704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43246" y="4542006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114292" y="5445500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3679068" y="3170106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3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1" grpId="0" animBg="1"/>
      <p:bldP spid="25" grpId="0" animBg="1"/>
      <p:bldP spid="15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01496" y="2426058"/>
            <a:ext cx="353411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پرهیز از تنبلی و کندی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1495" y="3467746"/>
            <a:ext cx="3534113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پرهیز از عجله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01496" y="4549775"/>
            <a:ext cx="353411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برنامه ریزی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1495" y="5731333"/>
            <a:ext cx="3534111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صبر و پایداری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عزم و اراده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5411" y="3997462"/>
            <a:ext cx="1939095" cy="761776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عمل</a:t>
            </a:r>
          </a:p>
        </p:txBody>
      </p:sp>
      <p:sp>
        <p:nvSpPr>
          <p:cNvPr id="2" name="Down Arrow 1"/>
          <p:cNvSpPr/>
          <p:nvPr/>
        </p:nvSpPr>
        <p:spPr>
          <a:xfrm>
            <a:off x="6519570" y="3143532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19570" y="4182217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519570" y="5254726"/>
            <a:ext cx="833718" cy="29583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305362" y="3606479"/>
            <a:ext cx="1882591" cy="1543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عزم و اراده</a:t>
            </a:r>
            <a:endParaRPr lang="fa-IR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2299444"/>
            <a:ext cx="497541" cy="4222375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85166" y="95071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بتواند ساختار عزم و اراده برای انجام عمل را اصلاح نماید.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3819175" y="3293077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37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2" grpId="0" animBg="1"/>
      <p:bldP spid="13" grpId="0" animBg="1"/>
      <p:bldP spid="11" grpId="0" animBg="1"/>
      <p:bldP spid="25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00600" y="2164125"/>
            <a:ext cx="3735006" cy="569800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پرهیز از عمل بر اساس حالات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3049083"/>
            <a:ext cx="3735005" cy="54758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پرهیز از رذایل اخلاقی مرتبط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00600" y="3901473"/>
            <a:ext cx="3735002" cy="5109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شناخت فضایل اخلاقی مرتبط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59187"/>
            <a:ext cx="3735003" cy="556457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شناخت صفات متضاد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5357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محورحالات، صفات و ملکات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1228" y="3821894"/>
            <a:ext cx="1568481" cy="799007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عمل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76879" y="2759749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2059993"/>
            <a:ext cx="497541" cy="4313914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94131" y="802800"/>
            <a:ext cx="12505765" cy="643601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ساختار صفات خود را به تعادل رسانده و اصلاح نماید.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00600" y="5687724"/>
            <a:ext cx="3754752" cy="551711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تعیین حد اعتدال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97034" y="3625575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97034" y="4434430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168080" y="5337924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3559001" y="3099396"/>
            <a:ext cx="578215" cy="2235108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9241086" y="3334051"/>
            <a:ext cx="2550697" cy="1726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solidFill>
                  <a:prstClr val="white"/>
                </a:solidFill>
                <a:cs typeface="B Titr" panose="00000700000000000000" pitchFamily="2" charset="-78"/>
              </a:rPr>
              <a:t>اصلاح حالات، صفات و ملکات</a:t>
            </a:r>
            <a:endParaRPr lang="fa-IR" sz="22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6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25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1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4B5"/>
            </a:gs>
            <a:gs pos="100000">
              <a:srgbClr val="75A64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426" y="1526715"/>
            <a:ext cx="9144000" cy="2318196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« تفکر </a:t>
            </a:r>
            <a:r>
              <a:rPr lang="fa-IR" sz="4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پرسشی</a:t>
            </a:r>
            <a:r>
              <a:rPr lang="fa-IR" sz="4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»</a:t>
            </a:r>
            <a:endParaRPr lang="fa-IR" sz="4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35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87632" y="2503743"/>
            <a:ext cx="3947974" cy="44533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دلیل و علت عمل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7632" y="3221972"/>
            <a:ext cx="3947973" cy="441930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جهت عمل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67884" y="3914920"/>
            <a:ext cx="3967718" cy="5109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موقعیت انجام عمل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7884" y="4694948"/>
            <a:ext cx="3967719" cy="44588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آثار و پیامدهای عمل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5357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انجام عمل برای رفع نیاز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07777" y="3761302"/>
            <a:ext cx="2117772" cy="922422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رفع نیاز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23091" y="2961454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69728" y="3420501"/>
            <a:ext cx="1705125" cy="1559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عمل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1757315"/>
            <a:ext cx="497541" cy="4885527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228600" y="843141"/>
            <a:ext cx="12532659" cy="59569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شرایط انجام عمل خوب و درست را فراهم کرده، تا به بهترین شکل ممکن نیاز را مرتفع نماید.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67884" y="5405715"/>
            <a:ext cx="3967720" cy="48421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مراقبت قبل از عمل (تقوا)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7632" y="6145531"/>
            <a:ext cx="3967720" cy="48120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ارزیابی عمل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43246" y="3665916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43246" y="4447877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114292" y="5149666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143246" y="5912211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597505" y="1757315"/>
            <a:ext cx="3947974" cy="44533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انجام دادن عمل 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114292" y="2213217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3351643" y="2738212"/>
            <a:ext cx="548003" cy="2968602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20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1" grpId="0" animBg="1"/>
      <p:bldP spid="25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 rot="10800000">
            <a:off x="5905500" y="3471135"/>
            <a:ext cx="690955" cy="1133731"/>
          </a:xfrm>
          <a:prstGeom prst="rightArrow">
            <a:avLst>
              <a:gd name="adj1" fmla="val 50000"/>
              <a:gd name="adj2" fmla="val 70868"/>
            </a:avLst>
          </a:prstGeom>
          <a:solidFill>
            <a:srgbClr val="FFC00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30662" y="3658650"/>
            <a:ext cx="2460812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b="1" dirty="0" smtClean="0">
                <a:solidFill>
                  <a:prstClr val="white"/>
                </a:solidFill>
                <a:cs typeface="B Zar" pitchFamily="2" charset="-78"/>
              </a:rPr>
              <a:t>توجه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توجه نفسانی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76927" y="3461571"/>
            <a:ext cx="3094365" cy="1076661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اصلاح چرخه رفع نیاز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381000" y="950717"/>
            <a:ext cx="12573000" cy="68250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 طرح پرسش، توجه را مورد سوال قرار دهد. </a:t>
            </a:r>
          </a:p>
        </p:txBody>
      </p:sp>
    </p:spTree>
    <p:extLst>
      <p:ext uri="{BB962C8B-B14F-4D97-AF65-F5344CB8AC3E}">
        <p14:creationId xmlns:p14="http://schemas.microsoft.com/office/powerpoint/2010/main" val="30720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 rot="10800000">
            <a:off x="3508796" y="3189063"/>
            <a:ext cx="635350" cy="2225634"/>
          </a:xfrm>
          <a:prstGeom prst="rightArrow">
            <a:avLst>
              <a:gd name="adj1" fmla="val 50000"/>
              <a:gd name="adj2" fmla="val 70868"/>
            </a:avLst>
          </a:prstGeom>
          <a:solidFill>
            <a:schemeClr val="accent3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87632" y="2181015"/>
            <a:ext cx="3947974" cy="44533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عاقبت اندیشی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7632" y="2993373"/>
            <a:ext cx="3947973" cy="441930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عاقبت سنجی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67884" y="3726662"/>
            <a:ext cx="3967718" cy="51098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عاقبت شناسی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7884" y="4533584"/>
            <a:ext cx="3967719" cy="44588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عاقبت گرایی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-161364" y="230707"/>
            <a:ext cx="12573000" cy="535775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 با محور تدبر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48306" y="3696656"/>
            <a:ext cx="2700725" cy="1210448"/>
          </a:xfrm>
          <a:prstGeom prst="roundRect">
            <a:avLst>
              <a:gd name="adj" fmla="val 18103"/>
            </a:avLst>
          </a:prstGeom>
          <a:solidFill>
            <a:srgbClr val="92D050"/>
          </a:solidFill>
          <a:ln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شناخت نیاز تا رفع آن </a:t>
            </a:r>
          </a:p>
        </p:txBody>
      </p:sp>
      <p:sp>
        <p:nvSpPr>
          <p:cNvPr id="2" name="Down Arrow 1"/>
          <p:cNvSpPr/>
          <p:nvPr/>
        </p:nvSpPr>
        <p:spPr>
          <a:xfrm>
            <a:off x="6123091" y="2638726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65020" y="3698303"/>
            <a:ext cx="1482454" cy="1375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تدبر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8767479" y="2181015"/>
            <a:ext cx="497541" cy="4461827"/>
          </a:xfrm>
          <a:prstGeom prst="rightBrace">
            <a:avLst>
              <a:gd name="adj1" fmla="val 73198"/>
              <a:gd name="adj2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80682" y="816247"/>
            <a:ext cx="12411636" cy="93594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در این مرحله فرد باید با طرح پرسش، عنصر تدبر را مورد توجه قرار داده و بدین ترتیب امکان عمل درست و به هنگام را برای تمامی بخشهای ساختار وجودی فراهم آورد.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67884" y="5271245"/>
            <a:ext cx="3967720" cy="484216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عمل عاقبت گرا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87632" y="6091743"/>
            <a:ext cx="3967720" cy="481208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عاقبت نگری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143246" y="3450764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43246" y="4259619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114292" y="5001749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143246" y="5777741"/>
            <a:ext cx="833718" cy="198095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5" grpId="0" animBg="1"/>
      <p:bldP spid="6" grpId="0" animBg="1"/>
      <p:bldP spid="7" grpId="0" animBg="1"/>
      <p:bldP spid="10" grpId="0" animBg="1"/>
      <p:bldP spid="2" grpId="0" animBg="1"/>
      <p:bldP spid="11" grpId="0" animBg="1"/>
      <p:bldP spid="25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215D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1384" y="1801906"/>
            <a:ext cx="5181628" cy="1291960"/>
            <a:chOff x="1429022" y="4060924"/>
            <a:chExt cx="8848320" cy="975274"/>
          </a:xfrm>
        </p:grpSpPr>
        <p:grpSp>
          <p:nvGrpSpPr>
            <p:cNvPr id="5" name="Group 4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gradFill flip="none" rotWithShape="1">
                  <a:gsLst>
                    <a:gs pos="100000">
                      <a:srgbClr val="215D3C"/>
                    </a:gs>
                    <a:gs pos="54000">
                      <a:srgbClr val="F4A16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58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rgbClr val="6AAC9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 b="1" dirty="0">
                  <a:solidFill>
                    <a:prstClr val="black"/>
                  </a:solidFill>
                  <a:latin typeface="Century Gothic" panose="020B0502020202020204"/>
                  <a:cs typeface="B Titr" pitchFamily="2" charset="-7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648127" y="4315247"/>
              <a:ext cx="8332630" cy="44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b="1" kern="0" dirty="0" smtClean="0">
                  <a:solidFill>
                    <a:prstClr val="black"/>
                  </a:solidFill>
                  <a:cs typeface="B Titr" panose="00000700000000000000" pitchFamily="2" charset="-78"/>
                </a:rPr>
                <a:t>روشهای پرسش </a:t>
              </a:r>
              <a:endParaRPr lang="fa-IR" sz="3200" b="1" kern="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79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3296765" y="2324506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20730" y="2333470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077519" y="4895479"/>
            <a:ext cx="9464973" cy="1693579"/>
          </a:xfrm>
          <a:prstGeom prst="roundRect">
            <a:avLst>
              <a:gd name="adj" fmla="val 18103"/>
            </a:avLst>
          </a:prstGeom>
          <a:solidFill>
            <a:srgbClr val="F0D47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schemeClr val="bg1"/>
                </a:solidFill>
                <a:cs typeface="B Zar" pitchFamily="2" charset="-78"/>
              </a:rPr>
              <a:t>         </a:t>
            </a:r>
          </a:p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چنانچه فرد این رابطه را به درستی بشناسد می تواند از این دو قالب در کنار یکدیگر استفاده کرده </a:t>
            </a:r>
          </a:p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و با استفاده از هر کدام خلاهای پرسش دیگر را برطرف نماید و به مقصود خود برسد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. </a:t>
            </a:r>
          </a:p>
        </p:txBody>
      </p:sp>
      <p:sp>
        <p:nvSpPr>
          <p:cNvPr id="9" name="Left Bracket 8"/>
          <p:cNvSpPr/>
          <p:nvPr/>
        </p:nvSpPr>
        <p:spPr>
          <a:xfrm rot="5400000">
            <a:off x="5948081" y="-1708850"/>
            <a:ext cx="421331" cy="5723966"/>
          </a:xfrm>
          <a:prstGeom prst="leftBracket">
            <a:avLst>
              <a:gd name="adj" fmla="val 3834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  <p:grpSp>
        <p:nvGrpSpPr>
          <p:cNvPr id="12" name="Group 11"/>
          <p:cNvGrpSpPr/>
          <p:nvPr/>
        </p:nvGrpSpPr>
        <p:grpSpPr>
          <a:xfrm>
            <a:off x="8352122" y="1323968"/>
            <a:ext cx="1338021" cy="1205573"/>
            <a:chOff x="4426377" y="1203405"/>
            <a:chExt cx="1922502" cy="1942980"/>
          </a:xfrm>
        </p:grpSpPr>
        <p:sp>
          <p:nvSpPr>
            <p:cNvPr id="13" name="Oval 12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B01513"/>
              </a:solidFill>
              <a:prstDash val="solid"/>
            </a:ln>
            <a:effectLst/>
          </p:spPr>
        </p:sp>
        <p:sp>
          <p:nvSpPr>
            <p:cNvPr id="14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تصوری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45435" y="1250977"/>
            <a:ext cx="1299882" cy="1262924"/>
            <a:chOff x="4426377" y="1203405"/>
            <a:chExt cx="1922502" cy="1942980"/>
          </a:xfrm>
        </p:grpSpPr>
        <p:sp>
          <p:nvSpPr>
            <p:cNvPr id="16" name="Oval 15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rgbClr val="B01513"/>
              </a:solidFill>
              <a:prstDash val="solid"/>
            </a:ln>
            <a:effectLst/>
          </p:spPr>
        </p:sp>
        <p:sp>
          <p:nvSpPr>
            <p:cNvPr id="17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تصدیقی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136912" y="88596"/>
            <a:ext cx="2026024" cy="1911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200" dirty="0">
                <a:solidFill>
                  <a:prstClr val="white"/>
                </a:solidFill>
                <a:cs typeface="B Titr" panose="00000700000000000000" pitchFamily="2" charset="-78"/>
              </a:rPr>
              <a:t>پرسش </a:t>
            </a:r>
          </a:p>
          <a:p>
            <a:pPr lvl="0" algn="ctr">
              <a:lnSpc>
                <a:spcPct val="150000"/>
              </a:lnSpc>
            </a:pPr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از نظر شکل و قالب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241652" y="2636711"/>
            <a:ext cx="5578311" cy="1032917"/>
            <a:chOff x="2935399" y="3941841"/>
            <a:chExt cx="4518683" cy="694183"/>
          </a:xfrm>
        </p:grpSpPr>
        <p:grpSp>
          <p:nvGrpSpPr>
            <p:cNvPr id="24" name="Group 23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/>
              </a:p>
            </p:txBody>
          </p:sp>
        </p:grpSp>
        <p:sp>
          <p:nvSpPr>
            <p:cNvPr id="25" name="Rounded Rectangle 24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b="1" dirty="0" smtClean="0">
                  <a:solidFill>
                    <a:schemeClr val="tx1"/>
                  </a:solidFill>
                  <a:cs typeface="B Titr" pitchFamily="2" charset="-78"/>
                </a:rPr>
                <a:t>شرح و بیان تصویر موضوع و یا مسئله مورد پرسش، به عنوان جواب مدنظر است.</a:t>
              </a:r>
              <a:endPara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endParaRP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9624" y="2654244"/>
            <a:ext cx="5802843" cy="1024347"/>
            <a:chOff x="2935399" y="3941841"/>
            <a:chExt cx="4518683" cy="694183"/>
          </a:xfrm>
        </p:grpSpPr>
        <p:grpSp>
          <p:nvGrpSpPr>
            <p:cNvPr id="29" name="Group 28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/>
              </a:p>
            </p:txBody>
          </p:sp>
        </p:grpSp>
        <p:sp>
          <p:nvSpPr>
            <p:cNvPr id="30" name="Rounded Rectangle 29"/>
            <p:cNvSpPr/>
            <p:nvPr/>
          </p:nvSpPr>
          <p:spPr>
            <a:xfrm>
              <a:off x="2935399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b="1" dirty="0" smtClean="0">
                  <a:solidFill>
                    <a:schemeClr val="tx1"/>
                  </a:solidFill>
                  <a:cs typeface="B Titr" pitchFamily="2" charset="-78"/>
                </a:rPr>
                <a:t>رابطه و نسبت میان دو موضوع و یا مسئله، مورد پرسش قرار می گیرد.</a:t>
              </a:r>
              <a:endPara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endParaRP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53049" y="4419437"/>
            <a:ext cx="7850140" cy="793814"/>
            <a:chOff x="1493948" y="2917981"/>
            <a:chExt cx="9530366" cy="781156"/>
          </a:xfrm>
        </p:grpSpPr>
        <p:sp>
          <p:nvSpPr>
            <p:cNvPr id="34" name="Rounded Rectangle 33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rgbClr val="D35A0F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584099" y="3058507"/>
              <a:ext cx="9298545" cy="539895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امکان همراهی پرسش های تصوری و تصدیقی</a:t>
              </a:r>
              <a:endParaRPr kumimoji="0" lang="fa-IR" sz="2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232461" y="5403782"/>
            <a:ext cx="9162114" cy="108769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D5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7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215D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91573" y="1613645"/>
            <a:ext cx="7290312" cy="1525382"/>
            <a:chOff x="1396883" y="4060924"/>
            <a:chExt cx="9606988" cy="975274"/>
          </a:xfrm>
        </p:grpSpPr>
        <p:grpSp>
          <p:nvGrpSpPr>
            <p:cNvPr id="5" name="Group 4"/>
            <p:cNvGrpSpPr/>
            <p:nvPr/>
          </p:nvGrpSpPr>
          <p:grpSpPr>
            <a:xfrm>
              <a:off x="1396883" y="4060924"/>
              <a:ext cx="9606988" cy="975274"/>
              <a:chOff x="2918986" y="3919529"/>
              <a:chExt cx="4906122" cy="7164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18986" y="3919529"/>
                <a:ext cx="4906122" cy="696067"/>
                <a:chOff x="706554" y="609803"/>
                <a:chExt cx="6767772" cy="94398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69733" y="666184"/>
                  <a:ext cx="6629695" cy="821331"/>
                </a:xfrm>
                <a:prstGeom prst="roundRect">
                  <a:avLst>
                    <a:gd name="adj" fmla="val 40766"/>
                  </a:avLst>
                </a:prstGeom>
                <a:gradFill flip="none" rotWithShape="1">
                  <a:gsLst>
                    <a:gs pos="100000">
                      <a:srgbClr val="215D3C"/>
                    </a:gs>
                    <a:gs pos="54000">
                      <a:srgbClr val="F4A16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58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06554" y="609803"/>
                  <a:ext cx="6767772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rgbClr val="6AAC9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 b="1" dirty="0">
                  <a:solidFill>
                    <a:prstClr val="black"/>
                  </a:solidFill>
                  <a:latin typeface="Century Gothic" panose="020B0502020202020204"/>
                  <a:cs typeface="B Titr" pitchFamily="2" charset="-7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018169" y="4341038"/>
              <a:ext cx="8332630" cy="37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b="1" kern="0" dirty="0" smtClean="0">
                  <a:solidFill>
                    <a:prstClr val="black"/>
                  </a:solidFill>
                  <a:cs typeface="B Titr" panose="00000700000000000000" pitchFamily="2" charset="-78"/>
                </a:rPr>
                <a:t>نحوه استفاده درست از پرسش </a:t>
              </a:r>
              <a:endParaRPr lang="fa-IR" sz="3200" b="1" kern="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2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21824" y="509157"/>
            <a:ext cx="5056093" cy="131214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ساختار و مراحل مطرح شده برای رفع نیاز، ساختاری دایره ای و مارپیچ است.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8939" y="504858"/>
            <a:ext cx="6145306" cy="1312144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prstClr val="white"/>
                </a:solidFill>
                <a:cs typeface="B Lotus" panose="00000400000000000000" pitchFamily="2" charset="-78"/>
              </a:rPr>
              <a:t>تمامی محورهای رفع نیاز، ارتباط تنگاتنگ با هم دارند یعنی بروز نقص در یکی از این محورها نشانه معیوب بودن چرخه است.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86201" y="2729752"/>
            <a:ext cx="5056093" cy="671167"/>
          </a:xfrm>
          <a:prstGeom prst="roundRect">
            <a:avLst>
              <a:gd name="adj" fmla="val 18103"/>
            </a:avLst>
          </a:prstGeom>
          <a:solidFill>
            <a:srgbClr val="F0D47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جهت استفاده درست و کاربردی از پرسش</a:t>
            </a:r>
          </a:p>
        </p:txBody>
      </p:sp>
      <p:sp>
        <p:nvSpPr>
          <p:cNvPr id="2" name="Down Arrow 1"/>
          <p:cNvSpPr/>
          <p:nvPr/>
        </p:nvSpPr>
        <p:spPr>
          <a:xfrm>
            <a:off x="4679574" y="2194344"/>
            <a:ext cx="3146615" cy="41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بنابراین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082986" y="3540696"/>
            <a:ext cx="2339789" cy="416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3714" y="4175901"/>
            <a:ext cx="10771096" cy="1955958"/>
            <a:chOff x="1465730" y="4175901"/>
            <a:chExt cx="9574305" cy="1955958"/>
          </a:xfrm>
        </p:grpSpPr>
        <p:sp>
          <p:nvSpPr>
            <p:cNvPr id="15" name="Rounded Rectangle 14"/>
            <p:cNvSpPr/>
            <p:nvPr/>
          </p:nvSpPr>
          <p:spPr>
            <a:xfrm>
              <a:off x="1559859" y="4274516"/>
              <a:ext cx="9386047" cy="1763213"/>
            </a:xfrm>
            <a:prstGeom prst="roundRect">
              <a:avLst>
                <a:gd name="adj" fmla="val 18103"/>
              </a:avLst>
            </a:prstGeom>
            <a:solidFill>
              <a:srgbClr val="16434E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در هر موردی باید تمامی محورهای فرد (با تمام بخشهای مربوط به آن محور) مورد پرسش قرار گرفته و نواقص و مشکلات به وجود آمده، در تمامی محورها اصلاح شود</a:t>
              </a:r>
              <a:r>
                <a:rPr lang="fa-IR" sz="2000" dirty="0" smtClean="0">
                  <a:solidFill>
                    <a:prstClr val="white"/>
                  </a:solidFill>
                  <a:cs typeface="B Zar" pitchFamily="2" charset="-78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465730" y="4175901"/>
              <a:ext cx="9574305" cy="1955958"/>
            </a:xfrm>
            <a:prstGeom prst="roundRect">
              <a:avLst>
                <a:gd name="adj" fmla="val 18103"/>
              </a:avLst>
            </a:prstGeom>
            <a:noFill/>
            <a:ln>
              <a:solidFill>
                <a:srgbClr val="F07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dirty="0" smtClean="0">
                <a:solidFill>
                  <a:prstClr val="white"/>
                </a:solidFill>
                <a:cs typeface="B Zar" pitchFamily="2" charset="-78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926543" y="2789208"/>
            <a:ext cx="4961964" cy="556636"/>
          </a:xfrm>
          <a:prstGeom prst="roundRect">
            <a:avLst>
              <a:gd name="adj" fmla="val 18103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2400" dirty="0" smtClean="0">
              <a:solidFill>
                <a:prstClr val="white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4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16708" y="847051"/>
            <a:ext cx="8213266" cy="1935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68" name="Straight Connector 67"/>
          <p:cNvCxnSpPr/>
          <p:nvPr/>
        </p:nvCxnSpPr>
        <p:spPr>
          <a:xfrm>
            <a:off x="4977283" y="3418649"/>
            <a:ext cx="27715" cy="2362516"/>
          </a:xfrm>
          <a:prstGeom prst="line">
            <a:avLst/>
          </a:prstGeom>
          <a:ln w="57150">
            <a:solidFill>
              <a:srgbClr val="FA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727153" y="876552"/>
            <a:ext cx="53169" cy="3597528"/>
          </a:xfrm>
          <a:prstGeom prst="line">
            <a:avLst/>
          </a:prstGeom>
          <a:ln w="57150">
            <a:solidFill>
              <a:srgbClr val="F18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958553" y="1563846"/>
            <a:ext cx="13447" cy="4204631"/>
          </a:xfrm>
          <a:prstGeom prst="line">
            <a:avLst/>
          </a:prstGeom>
          <a:ln w="57150">
            <a:solidFill>
              <a:srgbClr val="F07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42643" y="2971374"/>
            <a:ext cx="9983" cy="3254031"/>
          </a:xfrm>
          <a:prstGeom prst="line">
            <a:avLst/>
          </a:prstGeom>
          <a:ln w="57150">
            <a:solidFill>
              <a:srgbClr val="FBE0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080209" y="574838"/>
            <a:ext cx="27133" cy="3462474"/>
          </a:xfrm>
          <a:prstGeom prst="line">
            <a:avLst/>
          </a:prstGeom>
          <a:ln w="57150">
            <a:solidFill>
              <a:srgbClr val="F392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185013" y="3301582"/>
            <a:ext cx="6780" cy="3352413"/>
          </a:xfrm>
          <a:prstGeom prst="line">
            <a:avLst/>
          </a:prstGeom>
          <a:ln w="57150">
            <a:solidFill>
              <a:srgbClr val="F7B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57" idx="2"/>
          </p:cNvCxnSpPr>
          <p:nvPr/>
        </p:nvCxnSpPr>
        <p:spPr>
          <a:xfrm flipH="1">
            <a:off x="11377642" y="1128182"/>
            <a:ext cx="10891" cy="35449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0075119" y="2466333"/>
            <a:ext cx="13447" cy="4204631"/>
          </a:xfrm>
          <a:prstGeom prst="line">
            <a:avLst/>
          </a:prstGeom>
          <a:ln w="57150">
            <a:solidFill>
              <a:srgbClr val="F5A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8482676" y="909458"/>
            <a:ext cx="6724" cy="3535392"/>
          </a:xfrm>
          <a:prstGeom prst="line">
            <a:avLst/>
          </a:prstGeom>
          <a:ln w="57150">
            <a:solidFill>
              <a:srgbClr val="F49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899844" y="2272899"/>
            <a:ext cx="1189193" cy="547584"/>
          </a:xfrm>
          <a:prstGeom prst="roundRect">
            <a:avLst>
              <a:gd name="adj" fmla="val 18103"/>
            </a:avLst>
          </a:prstGeom>
          <a:solidFill>
            <a:srgbClr val="F49D68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توجه نسبت به علم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3478" y="2845173"/>
            <a:ext cx="1107316" cy="510982"/>
          </a:xfrm>
          <a:prstGeom prst="roundRect">
            <a:avLst>
              <a:gd name="adj" fmla="val 18103"/>
            </a:avLst>
          </a:prstGeom>
          <a:solidFill>
            <a:srgbClr val="F1823D"/>
          </a:solidFill>
          <a:ln>
            <a:solidFill>
              <a:srgbClr val="F18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شناخت فضایل اخلاقی مرتبط</a:t>
            </a:r>
          </a:p>
        </p:txBody>
      </p:sp>
      <p:sp>
        <p:nvSpPr>
          <p:cNvPr id="2" name="Oval 1"/>
          <p:cNvSpPr/>
          <p:nvPr/>
        </p:nvSpPr>
        <p:spPr>
          <a:xfrm>
            <a:off x="1371600" y="639022"/>
            <a:ext cx="9130553" cy="23727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Oval 2"/>
          <p:cNvSpPr/>
          <p:nvPr/>
        </p:nvSpPr>
        <p:spPr>
          <a:xfrm>
            <a:off x="1943923" y="2253073"/>
            <a:ext cx="1183341" cy="10488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تحلیل و بررسی نیاز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60485" y="2568283"/>
            <a:ext cx="1183341" cy="1048870"/>
          </a:xfrm>
          <a:prstGeom prst="ellipse">
            <a:avLst/>
          </a:prstGeom>
          <a:solidFill>
            <a:srgbClr val="FACF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تصور ابعاد مسئله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89049" y="2514240"/>
            <a:ext cx="1158946" cy="1048870"/>
          </a:xfrm>
          <a:prstGeom prst="ellipse">
            <a:avLst/>
          </a:prstGeom>
          <a:solidFill>
            <a:srgbClr val="F7B9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تعریف یک مسئله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43498" y="1965403"/>
            <a:ext cx="1183341" cy="1048870"/>
          </a:xfrm>
          <a:prstGeom prst="ellipse">
            <a:avLst/>
          </a:prstGeom>
          <a:solidFill>
            <a:srgbClr val="F5A7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ارجاع مسئله به معیارها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82787" y="349214"/>
            <a:ext cx="1183341" cy="1048870"/>
          </a:xfrm>
          <a:prstGeom prst="ellipse">
            <a:avLst/>
          </a:prstGeom>
          <a:solidFill>
            <a:srgbClr val="F49D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علم نسبت به مسئله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19591" y="122167"/>
            <a:ext cx="1183341" cy="1048870"/>
          </a:xfrm>
          <a:prstGeom prst="ellipse">
            <a:avLst/>
          </a:prstGeom>
          <a:solidFill>
            <a:srgbClr val="F392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عزم و اراده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56395" y="269302"/>
            <a:ext cx="1459007" cy="1048870"/>
          </a:xfrm>
          <a:prstGeom prst="ellipse">
            <a:avLst/>
          </a:prstGeom>
          <a:solidFill>
            <a:srgbClr val="F07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اصلاح حالات، صفات و ...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5472" y="1170632"/>
            <a:ext cx="1183341" cy="1048870"/>
          </a:xfrm>
          <a:prstGeom prst="ellipse">
            <a:avLst/>
          </a:prstGeom>
          <a:solidFill>
            <a:srgbClr val="D35A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عمل</a:t>
            </a:r>
            <a:endParaRPr lang="fa-IR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837" y="2852266"/>
            <a:ext cx="1339229" cy="356555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دلیل و علت عمل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2065" y="3310955"/>
            <a:ext cx="1339229" cy="356555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جهت عمل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5366" y="3750962"/>
            <a:ext cx="1345927" cy="572700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موقعیت انجام عمل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5365" y="4444850"/>
            <a:ext cx="1345927" cy="499741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آثار و پیامدهای عمل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5365" y="5081183"/>
            <a:ext cx="1345928" cy="542701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مراقبت قبل از عمل (تقوا)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5364" y="5720276"/>
            <a:ext cx="1345928" cy="384688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ارزیابی عمل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2260" y="2502381"/>
            <a:ext cx="1339229" cy="269389"/>
          </a:xfrm>
          <a:prstGeom prst="roundRect">
            <a:avLst>
              <a:gd name="adj" fmla="val 18103"/>
            </a:avLst>
          </a:prstGeom>
          <a:solidFill>
            <a:srgbClr val="D35A0F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600" dirty="0" smtClean="0">
                <a:solidFill>
                  <a:schemeClr val="bg1"/>
                </a:solidFill>
                <a:cs typeface="B Lotus" panose="00000400000000000000" pitchFamily="2" charset="-78"/>
              </a:rPr>
              <a:t>انجام دادن عمل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193703" y="1492624"/>
            <a:ext cx="1183341" cy="569800"/>
          </a:xfrm>
          <a:prstGeom prst="roundRect">
            <a:avLst>
              <a:gd name="adj" fmla="val 18103"/>
            </a:avLst>
          </a:prstGeom>
          <a:solidFill>
            <a:srgbClr val="F1823D"/>
          </a:solidFill>
          <a:ln>
            <a:solidFill>
              <a:srgbClr val="F18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پرهیز از عمل بر اساس حالات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80496" y="2135364"/>
            <a:ext cx="1183341" cy="547584"/>
          </a:xfrm>
          <a:prstGeom prst="roundRect">
            <a:avLst>
              <a:gd name="adj" fmla="val 18103"/>
            </a:avLst>
          </a:prstGeom>
          <a:solidFill>
            <a:srgbClr val="F1823D"/>
          </a:solidFill>
          <a:ln>
            <a:solidFill>
              <a:srgbClr val="F18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پرهیز از رذایل اخلاقی مرتبط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52300" y="3455465"/>
            <a:ext cx="1183340" cy="508043"/>
          </a:xfrm>
          <a:prstGeom prst="roundRect">
            <a:avLst>
              <a:gd name="adj" fmla="val 18103"/>
            </a:avLst>
          </a:prstGeom>
          <a:solidFill>
            <a:srgbClr val="F1823D"/>
          </a:solidFill>
          <a:ln>
            <a:solidFill>
              <a:srgbClr val="F18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شناخت صفات متضاد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33823" y="4046679"/>
            <a:ext cx="1189597" cy="551711"/>
          </a:xfrm>
          <a:prstGeom prst="roundRect">
            <a:avLst>
              <a:gd name="adj" fmla="val 18103"/>
            </a:avLst>
          </a:prstGeom>
          <a:solidFill>
            <a:srgbClr val="F1823D"/>
          </a:solidFill>
          <a:ln>
            <a:solidFill>
              <a:srgbClr val="F18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تعیین حد اعتدال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981327" y="3705394"/>
            <a:ext cx="1068176" cy="682502"/>
          </a:xfrm>
          <a:prstGeom prst="roundRect">
            <a:avLst>
              <a:gd name="adj" fmla="val 18103"/>
            </a:avLst>
          </a:prstGeom>
          <a:solidFill>
            <a:srgbClr val="FBE0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وجود یا عدم وجود نیاز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94432" y="4487801"/>
            <a:ext cx="1068176" cy="682502"/>
          </a:xfrm>
          <a:prstGeom prst="roundRect">
            <a:avLst>
              <a:gd name="adj" fmla="val 18103"/>
            </a:avLst>
          </a:prstGeom>
          <a:solidFill>
            <a:srgbClr val="FBE0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علل غایی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964484" y="5260227"/>
            <a:ext cx="1068176" cy="682502"/>
          </a:xfrm>
          <a:prstGeom prst="roundRect">
            <a:avLst>
              <a:gd name="adj" fmla="val 18103"/>
            </a:avLst>
          </a:prstGeom>
          <a:solidFill>
            <a:srgbClr val="FBE0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علل فاعلی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64484" y="6032653"/>
            <a:ext cx="1068176" cy="682502"/>
          </a:xfrm>
          <a:prstGeom prst="roundRect">
            <a:avLst>
              <a:gd name="adj" fmla="val 18103"/>
            </a:avLst>
          </a:prstGeom>
          <a:solidFill>
            <a:srgbClr val="FBE0C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شکل و صورت نیاز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892874" y="1563846"/>
            <a:ext cx="1189193" cy="569800"/>
          </a:xfrm>
          <a:prstGeom prst="roundRect">
            <a:avLst>
              <a:gd name="adj" fmla="val 18103"/>
            </a:avLst>
          </a:prstGeom>
          <a:solidFill>
            <a:srgbClr val="F49D68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عدم تبعیت از ظن و گمان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886396" y="2937072"/>
            <a:ext cx="1189192" cy="510982"/>
          </a:xfrm>
          <a:prstGeom prst="roundRect">
            <a:avLst>
              <a:gd name="adj" fmla="val 18103"/>
            </a:avLst>
          </a:prstGeom>
          <a:solidFill>
            <a:srgbClr val="F49D68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یقین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59503" y="3527461"/>
            <a:ext cx="1189192" cy="556457"/>
          </a:xfrm>
          <a:prstGeom prst="roundRect">
            <a:avLst>
              <a:gd name="adj" fmla="val 18103"/>
            </a:avLst>
          </a:prstGeom>
          <a:solidFill>
            <a:srgbClr val="F49D68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باید و نباید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53215" y="4180429"/>
            <a:ext cx="1195480" cy="551711"/>
          </a:xfrm>
          <a:prstGeom prst="roundRect">
            <a:avLst>
              <a:gd name="adj" fmla="val 18103"/>
            </a:avLst>
          </a:prstGeom>
          <a:solidFill>
            <a:srgbClr val="F49D68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پذیرش نسبت به علم (ایمان)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36455" y="4568649"/>
            <a:ext cx="968199" cy="682502"/>
          </a:xfrm>
          <a:prstGeom prst="roundRect">
            <a:avLst>
              <a:gd name="adj" fmla="val 18103"/>
            </a:avLst>
          </a:prstGeom>
          <a:solidFill>
            <a:srgbClr val="FACFB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حواس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518212" y="5313077"/>
            <a:ext cx="968199" cy="682502"/>
          </a:xfrm>
          <a:prstGeom prst="roundRect">
            <a:avLst>
              <a:gd name="adj" fmla="val 18103"/>
            </a:avLst>
          </a:prstGeom>
          <a:solidFill>
            <a:srgbClr val="FACFB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مشاهده اجزای مسئله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536455" y="6057987"/>
            <a:ext cx="968199" cy="682502"/>
          </a:xfrm>
          <a:prstGeom prst="roundRect">
            <a:avLst>
              <a:gd name="adj" fmla="val 18103"/>
            </a:avLst>
          </a:prstGeom>
          <a:solidFill>
            <a:srgbClr val="FACFB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مشاهده حالات دیگر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305367" y="3132962"/>
            <a:ext cx="1471134" cy="445334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تعقل کردن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05367" y="3717614"/>
            <a:ext cx="1471134" cy="441930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شناخت قوانین کلی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305367" y="4298862"/>
            <a:ext cx="1471134" cy="510982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ارجاع تعاریف به قوانین کلی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305367" y="4982087"/>
            <a:ext cx="1471134" cy="445885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اولویت بندی میان تعریف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305367" y="5547557"/>
            <a:ext cx="1471136" cy="544934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حذف منافع مادی و ایجاد شرایط تعقل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305367" y="6236926"/>
            <a:ext cx="1490883" cy="481208"/>
          </a:xfrm>
          <a:prstGeom prst="roundRect">
            <a:avLst>
              <a:gd name="adj" fmla="val 18103"/>
            </a:avLst>
          </a:prstGeom>
          <a:solidFill>
            <a:srgbClr val="F5A77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مقایسه میان حقایق و تعاریف مختلف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20040" y="1370057"/>
            <a:ext cx="982445" cy="682502"/>
          </a:xfrm>
          <a:prstGeom prst="roundRect">
            <a:avLst>
              <a:gd name="adj" fmla="val 18103"/>
            </a:avLst>
          </a:prstGeom>
          <a:solidFill>
            <a:srgbClr val="F3925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پرهیز از تنبلی و کندی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12519" y="2234388"/>
            <a:ext cx="982994" cy="472186"/>
          </a:xfrm>
          <a:prstGeom prst="roundRect">
            <a:avLst>
              <a:gd name="adj" fmla="val 18103"/>
            </a:avLst>
          </a:prstGeom>
          <a:solidFill>
            <a:srgbClr val="F3925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پرهیز از عجله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20040" y="2931854"/>
            <a:ext cx="930038" cy="524450"/>
          </a:xfrm>
          <a:prstGeom prst="roundRect">
            <a:avLst>
              <a:gd name="adj" fmla="val 18103"/>
            </a:avLst>
          </a:prstGeom>
          <a:solidFill>
            <a:srgbClr val="F3925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برنامه ریزی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668952" y="3575449"/>
            <a:ext cx="837884" cy="682502"/>
          </a:xfrm>
          <a:prstGeom prst="roundRect">
            <a:avLst>
              <a:gd name="adj" fmla="val 18103"/>
            </a:avLst>
          </a:prstGeom>
          <a:solidFill>
            <a:srgbClr val="F39257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صبر و پایداری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661036" y="3773783"/>
            <a:ext cx="1078782" cy="682502"/>
          </a:xfrm>
          <a:prstGeom prst="roundRect">
            <a:avLst>
              <a:gd name="adj" fmla="val 18103"/>
            </a:avLst>
          </a:prstGeom>
          <a:solidFill>
            <a:srgbClr val="F7B9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تعاریف موجود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69211" y="4573713"/>
            <a:ext cx="1078783" cy="682502"/>
          </a:xfrm>
          <a:prstGeom prst="roundRect">
            <a:avLst>
              <a:gd name="adj" fmla="val 18103"/>
            </a:avLst>
          </a:prstGeom>
          <a:solidFill>
            <a:srgbClr val="F7B9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صحت تعاریف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9212" y="5330507"/>
            <a:ext cx="1078782" cy="682502"/>
          </a:xfrm>
          <a:prstGeom prst="roundRect">
            <a:avLst>
              <a:gd name="adj" fmla="val 18103"/>
            </a:avLst>
          </a:prstGeom>
          <a:solidFill>
            <a:srgbClr val="F7B9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صحت تعاریف دیگر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69213" y="6082921"/>
            <a:ext cx="1078782" cy="682502"/>
          </a:xfrm>
          <a:prstGeom prst="roundRect">
            <a:avLst>
              <a:gd name="adj" fmla="val 18103"/>
            </a:avLst>
          </a:prstGeom>
          <a:solidFill>
            <a:srgbClr val="F7B99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بررسی صحت تصورات آن تعریف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938345" y="1383850"/>
            <a:ext cx="873394" cy="445334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عاقبت اندیشی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938345" y="1940715"/>
            <a:ext cx="873394" cy="441930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عاقبت سنجی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919013" y="2472299"/>
            <a:ext cx="877762" cy="510982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عاقبت شناسی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919013" y="3077516"/>
            <a:ext cx="877762" cy="445885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عاقبت گرایی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919012" y="3613472"/>
            <a:ext cx="877763" cy="484216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عمل عاقبت گرا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938760" y="4191924"/>
            <a:ext cx="877763" cy="481208"/>
          </a:xfrm>
          <a:prstGeom prst="roundRect">
            <a:avLst>
              <a:gd name="adj" fmla="val 18103"/>
            </a:avLst>
          </a:prstGeom>
          <a:solidFill>
            <a:srgbClr val="B01513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1400" dirty="0" smtClean="0">
                <a:solidFill>
                  <a:prstClr val="white"/>
                </a:solidFill>
                <a:cs typeface="B Lotus" panose="00000400000000000000" pitchFamily="2" charset="-78"/>
              </a:rPr>
              <a:t>عاقبت نگری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9443498" y="646602"/>
            <a:ext cx="1414359" cy="2838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0579610" y="872741"/>
            <a:ext cx="382272" cy="75992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0754828" y="162708"/>
            <a:ext cx="1183341" cy="1048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Lotus" panose="00000400000000000000" pitchFamily="2" charset="-78"/>
              </a:rPr>
              <a:t>تدبر</a:t>
            </a:r>
            <a:endParaRPr lang="fa-IR" b="1" dirty="0">
              <a:cs typeface="B Lotus" panose="00000400000000000000" pitchFamily="2" charset="-7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525712" y="1147800"/>
            <a:ext cx="1183341" cy="10488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توجه</a:t>
            </a:r>
            <a:endParaRPr lang="fa-IR" sz="2000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54589" y="1206274"/>
            <a:ext cx="1183341" cy="10488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cs typeface="B Lotus" panose="00000400000000000000" pitchFamily="2" charset="-78"/>
              </a:rPr>
              <a:t>توجه</a:t>
            </a:r>
            <a:endParaRPr lang="fa-IR" sz="2000" b="1" dirty="0">
              <a:solidFill>
                <a:schemeClr val="bg1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64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3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5400000">
            <a:off x="8022098" y="599451"/>
            <a:ext cx="890134" cy="4639234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8206"/>
            </a:avLst>
          </a:prstGeom>
          <a:solidFill>
            <a:srgbClr val="EA6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355546" y="763945"/>
            <a:ext cx="0" cy="3309636"/>
          </a:xfrm>
          <a:prstGeom prst="line">
            <a:avLst/>
          </a:prstGeom>
          <a:ln w="57150">
            <a:solidFill>
              <a:srgbClr val="F07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85492" y="3903405"/>
            <a:ext cx="0" cy="2432175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8489573" y="3679426"/>
            <a:ext cx="3411072" cy="618564"/>
          </a:xfrm>
          <a:prstGeom prst="roundRect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مطالعه روایات اهل بیت (ع)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86800" y="381002"/>
            <a:ext cx="2971799" cy="618564"/>
          </a:xfrm>
          <a:prstGeom prst="roundRect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استفاده بهینه از پرسش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5363" y="381002"/>
            <a:ext cx="6562164" cy="618564"/>
          </a:xfrm>
          <a:prstGeom prst="roundRect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تعلیم و تزکیه دینی (جهت دهی به توان ذاتی پرسش در انسان)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9796" y="3779000"/>
            <a:ext cx="6539755" cy="479836"/>
          </a:xfrm>
          <a:prstGeom prst="roundRect">
            <a:avLst/>
          </a:prstGeom>
          <a:solidFill>
            <a:srgbClr val="16434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ایجاد تناسب میان مطالب با ظرفیت مخاطب و مراتب رشد او</a:t>
            </a:r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9796" y="3199253"/>
            <a:ext cx="6562164" cy="483671"/>
          </a:xfrm>
          <a:prstGeom prst="roundRect">
            <a:avLst/>
          </a:prstGeom>
          <a:solidFill>
            <a:srgbClr val="16434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توجه به هر دو قالب پرسشهای ادراکی و القایی در ارائه ساختار تعلیم و تزکیه  </a:t>
            </a:r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834" y="1180965"/>
            <a:ext cx="6562164" cy="523724"/>
          </a:xfrm>
          <a:prstGeom prst="roundRect">
            <a:avLst/>
          </a:prstGeom>
          <a:solidFill>
            <a:srgbClr val="16434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برنامه ریزی برای ارتقاء توان معلم و متعلم در بهره مندی بهینه از پرسش </a:t>
            </a:r>
            <a:endParaRPr lang="fa-IR" b="1" dirty="0">
              <a:solidFill>
                <a:schemeClr val="accent3">
                  <a:lumMod val="20000"/>
                  <a:lumOff val="8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23527" y="4512003"/>
            <a:ext cx="4558550" cy="50063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روایات آگاهی دهنده به منافع پرسش و ضررهای دوری از آن</a:t>
            </a:r>
            <a:endParaRPr lang="fa-IR" sz="1600" b="1" dirty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23527" y="5068958"/>
            <a:ext cx="4558550" cy="5052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روایات تعلیم دهنده شیوه های پرسش (مستقیم و غیر مستقیم)</a:t>
            </a:r>
            <a:endParaRPr lang="fa-IR" sz="1600" b="1" dirty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23527" y="5634316"/>
            <a:ext cx="4558550" cy="419967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روایات توجه دهنده به آداب پرسش</a:t>
            </a:r>
            <a:endParaRPr lang="fa-IR" sz="1600" b="1" dirty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23527" y="6104965"/>
            <a:ext cx="4558550" cy="41598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روایات معرفی کننده انواع پرسش</a:t>
            </a:r>
            <a:endParaRPr lang="fa-IR" sz="1600" b="1" dirty="0">
              <a:solidFill>
                <a:schemeClr val="accent3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8364071" y="319920"/>
            <a:ext cx="322729" cy="74072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295524" y="4748875"/>
            <a:ext cx="389968" cy="8478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295524" y="5279918"/>
            <a:ext cx="389968" cy="8478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95524" y="5832969"/>
            <a:ext cx="389968" cy="8478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282077" y="6327677"/>
            <a:ext cx="389968" cy="8478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65578" y="1448051"/>
            <a:ext cx="389968" cy="8478"/>
          </a:xfrm>
          <a:prstGeom prst="line">
            <a:avLst/>
          </a:prstGeom>
          <a:ln w="38100">
            <a:solidFill>
              <a:srgbClr val="F07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65578" y="3458264"/>
            <a:ext cx="389968" cy="8478"/>
          </a:xfrm>
          <a:prstGeom prst="line">
            <a:avLst/>
          </a:prstGeom>
          <a:ln w="38100">
            <a:solidFill>
              <a:srgbClr val="F07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65578" y="4065103"/>
            <a:ext cx="389968" cy="8478"/>
          </a:xfrm>
          <a:prstGeom prst="line">
            <a:avLst/>
          </a:prstGeom>
          <a:ln w="38100">
            <a:solidFill>
              <a:srgbClr val="F07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79076" y="2060276"/>
            <a:ext cx="6109445" cy="809268"/>
          </a:xfrm>
          <a:prstGeom prst="roundRect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000" b="1" dirty="0" smtClean="0">
                <a:solidFill>
                  <a:prstClr val="black"/>
                </a:solidFill>
                <a:cs typeface="B Lotus" panose="00000400000000000000" pitchFamily="2" charset="-78"/>
              </a:rPr>
              <a:t>پی ریزی و طراحی مدل های پرسش، متناسب با ساختار وجودی است </a:t>
            </a:r>
            <a:endParaRPr lang="fa-IR" sz="20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698810" y="1755371"/>
            <a:ext cx="4780431" cy="5367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600" dirty="0" smtClean="0">
                <a:cs typeface="B Titr" panose="00000700000000000000" pitchFamily="2" charset="-78"/>
              </a:rPr>
              <a:t>یکی از راه های تحقق این مهم</a:t>
            </a:r>
            <a:endParaRPr lang="fa-IR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43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9766" y="1427849"/>
            <a:ext cx="7923526" cy="2550020"/>
            <a:chOff x="653803" y="1622738"/>
            <a:chExt cx="10829028" cy="3188994"/>
          </a:xfrm>
          <a:noFill/>
          <a:effectLst>
            <a:outerShdw blurRad="177800" dist="393700" dir="5400000" sx="90000" sy="-19000" rotWithShape="0">
              <a:prstClr val="black">
                <a:alpha val="41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1163089" y="1788194"/>
              <a:ext cx="9855507" cy="2888305"/>
              <a:chOff x="9410246" y="4370304"/>
              <a:chExt cx="2355149" cy="1230807"/>
            </a:xfrm>
            <a:grpFill/>
          </p:grpSpPr>
          <p:sp>
            <p:nvSpPr>
              <p:cNvPr id="9" name="Oval 8"/>
              <p:cNvSpPr/>
              <p:nvPr/>
            </p:nvSpPr>
            <p:spPr>
              <a:xfrm>
                <a:off x="9410246" y="4370304"/>
                <a:ext cx="2355149" cy="123080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 sz="2400" b="1" dirty="0">
                  <a:solidFill>
                    <a:schemeClr val="tx1"/>
                  </a:solidFill>
                  <a:cs typeface="B Lotus" panose="00000400000000000000" pitchFamily="2" charset="-7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427213" y="4392256"/>
                <a:ext cx="2324163" cy="118829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اللهم صل علی محمد و آل محمد </a:t>
                </a:r>
              </a:p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و عجل فرجهم</a:t>
                </a:r>
                <a:endParaRPr lang="fa-IR" sz="2800" b="1" dirty="0">
                  <a:solidFill>
                    <a:srgbClr val="FFFF00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068946" y="1766553"/>
              <a:ext cx="10031442" cy="294858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78794" y="1740794"/>
              <a:ext cx="10209485" cy="300009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71397" y="1712894"/>
              <a:ext cx="10412751" cy="305161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9853" y="1671293"/>
              <a:ext cx="10627704" cy="3129707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3803" y="1622738"/>
              <a:ext cx="10829028" cy="318899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0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1384" y="1801906"/>
            <a:ext cx="5181628" cy="1291960"/>
            <a:chOff x="1429022" y="4060924"/>
            <a:chExt cx="8848320" cy="975274"/>
          </a:xfrm>
        </p:grpSpPr>
        <p:grpSp>
          <p:nvGrpSpPr>
            <p:cNvPr id="5" name="Group 4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gradFill flip="none" rotWithShape="1">
                  <a:gsLst>
                    <a:gs pos="100000">
                      <a:schemeClr val="accent2"/>
                    </a:gs>
                    <a:gs pos="54000">
                      <a:srgbClr val="F4A16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58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rgbClr val="6AAC9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a-I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B Titr" pitchFamily="2" charset="-7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648127" y="4315247"/>
              <a:ext cx="8332630" cy="44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پرسش</a:t>
              </a:r>
              <a:r>
                <a:rPr kumimoji="0" lang="fa-IR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 </a:t>
              </a:r>
              <a:r>
                <a:rPr kumimoji="0" lang="fa-IR" sz="32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B Titr" panose="00000700000000000000" pitchFamily="2" charset="-78"/>
                </a:rPr>
                <a:t>چیست؟</a:t>
              </a:r>
              <a:endParaRPr kumimoji="0" lang="fa-I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75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6118412" y="3955529"/>
            <a:ext cx="0" cy="699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833717" y="403412"/>
            <a:ext cx="7893424" cy="72614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cs typeface="B Titr" panose="00000700000000000000" pitchFamily="2" charset="-78"/>
              </a:rPr>
              <a:t>ابراز تعریف شده و مشخص یک 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 « نیاز»   </a:t>
            </a:r>
            <a:r>
              <a:rPr lang="fa-IR" sz="2000" dirty="0" smtClean="0">
                <a:cs typeface="B Titr" panose="00000700000000000000" pitchFamily="2" charset="-78"/>
              </a:rPr>
              <a:t>که در </a:t>
            </a:r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قالب استفهامی </a:t>
            </a:r>
            <a:r>
              <a:rPr lang="fa-IR" sz="2000" dirty="0" smtClean="0">
                <a:cs typeface="B Titr" panose="00000700000000000000" pitchFamily="2" charset="-78"/>
              </a:rPr>
              <a:t>ارائه می گردد.</a:t>
            </a:r>
          </a:p>
        </p:txBody>
      </p:sp>
      <p:sp>
        <p:nvSpPr>
          <p:cNvPr id="6" name="Left Arrow 5"/>
          <p:cNvSpPr/>
          <p:nvPr/>
        </p:nvSpPr>
        <p:spPr>
          <a:xfrm>
            <a:off x="8881426" y="490818"/>
            <a:ext cx="336177" cy="524436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9840987" y="1321339"/>
            <a:ext cx="995083" cy="2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9477934" y="1771713"/>
            <a:ext cx="1925172" cy="548032"/>
          </a:xfrm>
          <a:prstGeom prst="roundRect">
            <a:avLst>
              <a:gd name="adj" fmla="val 181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cs typeface="B Zar" pitchFamily="2" charset="-78"/>
              </a:rPr>
              <a:t>جلب   توجه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9279" y="1694586"/>
            <a:ext cx="9092456" cy="72614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cs typeface="B Zar" pitchFamily="2" charset="-78"/>
              </a:rPr>
              <a:t>قوه مدیریت کننده عناصر ساختار وجودی جهت ایجاد تعامل هدفمند و هماهنگ میان آنها</a:t>
            </a:r>
          </a:p>
        </p:txBody>
      </p:sp>
      <p:sp>
        <p:nvSpPr>
          <p:cNvPr id="10" name="Left Arrow 9"/>
          <p:cNvSpPr/>
          <p:nvPr/>
        </p:nvSpPr>
        <p:spPr>
          <a:xfrm>
            <a:off x="9211234" y="1795311"/>
            <a:ext cx="461683" cy="524436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/>
          <p:cNvSpPr/>
          <p:nvPr/>
        </p:nvSpPr>
        <p:spPr>
          <a:xfrm>
            <a:off x="9762563" y="1694458"/>
            <a:ext cx="712694" cy="699247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Left Bracket 20"/>
          <p:cNvSpPr/>
          <p:nvPr/>
        </p:nvSpPr>
        <p:spPr>
          <a:xfrm rot="5400000">
            <a:off x="5820340" y="2413601"/>
            <a:ext cx="421331" cy="3536576"/>
          </a:xfrm>
          <a:prstGeom prst="leftBracket">
            <a:avLst>
              <a:gd name="adj" fmla="val 3834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  <p:grpSp>
        <p:nvGrpSpPr>
          <p:cNvPr id="23" name="Group 22"/>
          <p:cNvGrpSpPr/>
          <p:nvPr/>
        </p:nvGrpSpPr>
        <p:grpSpPr>
          <a:xfrm>
            <a:off x="8763147" y="4437380"/>
            <a:ext cx="1467819" cy="1483454"/>
            <a:chOff x="4426377" y="1203405"/>
            <a:chExt cx="1922502" cy="1942980"/>
          </a:xfrm>
        </p:grpSpPr>
        <p:sp>
          <p:nvSpPr>
            <p:cNvPr id="24" name="Oval 23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</p:sp>
        <p:sp>
          <p:nvSpPr>
            <p:cNvPr id="25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سوال کننده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80371" y="4491673"/>
            <a:ext cx="1467819" cy="1483454"/>
            <a:chOff x="4426377" y="1203405"/>
            <a:chExt cx="1922502" cy="1942980"/>
          </a:xfrm>
        </p:grpSpPr>
        <p:sp>
          <p:nvSpPr>
            <p:cNvPr id="27" name="Oval 26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</p:sp>
        <p:sp>
          <p:nvSpPr>
            <p:cNvPr id="28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سوال شونده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6432" y="4420536"/>
            <a:ext cx="1467819" cy="1483454"/>
            <a:chOff x="4426377" y="1203405"/>
            <a:chExt cx="1922502" cy="1942980"/>
          </a:xfrm>
        </p:grpSpPr>
        <p:sp>
          <p:nvSpPr>
            <p:cNvPr id="30" name="Oval 29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</p:sp>
        <p:sp>
          <p:nvSpPr>
            <p:cNvPr id="31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غرض سوال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55039" y="4447430"/>
            <a:ext cx="1467819" cy="1483454"/>
            <a:chOff x="4426377" y="1203405"/>
            <a:chExt cx="1922502" cy="1942980"/>
          </a:xfrm>
        </p:grpSpPr>
        <p:sp>
          <p:nvSpPr>
            <p:cNvPr id="33" name="Oval 32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</p:sp>
        <p:sp>
          <p:nvSpPr>
            <p:cNvPr id="34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محور سوال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66524" y="4467319"/>
            <a:ext cx="1467819" cy="1483454"/>
            <a:chOff x="4426377" y="1203405"/>
            <a:chExt cx="1922502" cy="1942980"/>
          </a:xfrm>
        </p:grpSpPr>
        <p:sp>
          <p:nvSpPr>
            <p:cNvPr id="36" name="Oval 35"/>
            <p:cNvSpPr/>
            <p:nvPr/>
          </p:nvSpPr>
          <p:spPr>
            <a:xfrm>
              <a:off x="4426377" y="1203405"/>
              <a:ext cx="1922502" cy="1942980"/>
            </a:xfrm>
            <a:prstGeom prst="ellipse">
              <a:avLst/>
            </a:prstGeom>
            <a:gradFill rotWithShape="0">
              <a:gsLst>
                <a:gs pos="0">
                  <a:srgbClr val="FFFFD2"/>
                </a:gs>
                <a:gs pos="100000">
                  <a:srgbClr val="6AAC91">
                    <a:lumMod val="50000"/>
                  </a:srgbClr>
                </a:gs>
              </a:gsLst>
              <a:path path="circle">
                <a:fillToRect l="50000" t="50000" r="100000" b="100000"/>
              </a:path>
            </a:gradFill>
            <a:ln w="15875" cap="rnd" cmpd="sng" algn="ctr">
              <a:solidFill>
                <a:schemeClr val="accent3"/>
              </a:solidFill>
              <a:prstDash val="solid"/>
            </a:ln>
            <a:effectLst/>
          </p:spPr>
        </p:sp>
        <p:sp>
          <p:nvSpPr>
            <p:cNvPr id="37" name="Oval 4"/>
            <p:cNvSpPr/>
            <p:nvPr/>
          </p:nvSpPr>
          <p:spPr>
            <a:xfrm>
              <a:off x="4707921" y="1487948"/>
              <a:ext cx="1359414" cy="13738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5400" tIns="25400" rIns="25400" bIns="25400" numCol="1" spcCol="1270" anchor="ctr" anchorCtr="0">
              <a:noAutofit/>
            </a:bodyPr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90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b="1" i="0" u="none" strike="noStrike" kern="1200" cap="none" spc="0" normalizeH="0" baseline="0" noProof="0" dirty="0" smtClean="0">
                  <a:ln w="0"/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صورت و قالب سوال</a:t>
              </a:r>
              <a:endParaRPr kumimoji="0" lang="fa-IR" b="1" i="0" u="none" strike="noStrike" kern="1200" cap="none" spc="0" normalizeH="0" baseline="0" noProof="0" dirty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sp>
        <p:nvSpPr>
          <p:cNvPr id="38" name="Left Bracket 37"/>
          <p:cNvSpPr/>
          <p:nvPr/>
        </p:nvSpPr>
        <p:spPr>
          <a:xfrm rot="5400000">
            <a:off x="5893177" y="825574"/>
            <a:ext cx="421331" cy="6694393"/>
          </a:xfrm>
          <a:prstGeom prst="leftBracket">
            <a:avLst>
              <a:gd name="adj" fmla="val 56538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4677334" y="2920487"/>
            <a:ext cx="2883273" cy="1176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 smtClean="0">
                <a:cs typeface="B Titr" panose="00000700000000000000" pitchFamily="2" charset="-78"/>
              </a:rPr>
              <a:t>عناصر پرسش</a:t>
            </a:r>
            <a:endParaRPr lang="fa-IR" sz="2200" dirty="0">
              <a:cs typeface="B Titr" panose="00000700000000000000" pitchFamily="2" charset="-7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42075" y="264232"/>
            <a:ext cx="1795268" cy="971287"/>
            <a:chOff x="5592163" y="5322866"/>
            <a:chExt cx="2289494" cy="1354335"/>
          </a:xfrm>
        </p:grpSpPr>
        <p:sp>
          <p:nvSpPr>
            <p:cNvPr id="41" name="Oval 40"/>
            <p:cNvSpPr/>
            <p:nvPr/>
          </p:nvSpPr>
          <p:spPr>
            <a:xfrm>
              <a:off x="5592163" y="5322866"/>
              <a:ext cx="2289494" cy="1354335"/>
            </a:xfrm>
            <a:prstGeom prst="ellipse">
              <a:avLst/>
            </a:prstGeom>
            <a:solidFill>
              <a:srgbClr val="15414C"/>
            </a:solidFill>
            <a:ln w="28575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720326" y="5382396"/>
              <a:ext cx="2030158" cy="1230807"/>
            </a:xfrm>
            <a:prstGeom prst="ellipse">
              <a:avLst/>
            </a:prstGeom>
            <a:solidFill>
              <a:srgbClr val="15414C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721756" y="5421172"/>
              <a:ext cx="2013463" cy="1149516"/>
            </a:xfrm>
            <a:prstGeom prst="ellipse">
              <a:avLst/>
            </a:prstGeom>
            <a:solidFill>
              <a:srgbClr val="FFFF00"/>
            </a:solidFill>
            <a:ln w="19050" cap="rnd" cmpd="sng" algn="ctr">
              <a:solidFill>
                <a:srgbClr val="E6B729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775512" y="5429142"/>
              <a:ext cx="1894028" cy="1137045"/>
            </a:xfrm>
            <a:prstGeom prst="ellipse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+mn-ea"/>
                  <a:cs typeface="B Titr" pitchFamily="2" charset="-78"/>
                </a:rPr>
                <a:t>پرسش</a:t>
              </a:r>
              <a:endPara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B Tit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9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21" grpId="0" animBg="1"/>
      <p:bldP spid="3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3034540" y="2977668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50231" y="2068157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82948" y="2986632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298639" y="2077121"/>
            <a:ext cx="0" cy="442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669740" y="1673777"/>
            <a:ext cx="5257799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 smtClean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سوال با هدف رسیدن نفع و فایده ای برای سوال کننده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9279" y="1673777"/>
            <a:ext cx="5755345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b="1" dirty="0">
                <a:solidFill>
                  <a:schemeClr val="accent5">
                    <a:lumMod val="50000"/>
                  </a:schemeClr>
                </a:solidFill>
                <a:cs typeface="B Lotus" panose="00000400000000000000" pitchFamily="2" charset="-78"/>
              </a:rPr>
              <a:t>سوال با هدف، برطرف شدن نیازی از نیازهای سوال شونده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011278" y="2520064"/>
            <a:ext cx="2690532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استفهام حقیقی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17860" y="2520064"/>
            <a:ext cx="2690533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استفهام غیرحقیقی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011277" y="3336850"/>
            <a:ext cx="2690533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پرسش های ادراکی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24354" y="3336182"/>
            <a:ext cx="2690533" cy="548032"/>
          </a:xfrm>
          <a:prstGeom prst="roundRect">
            <a:avLst>
              <a:gd name="adj" fmla="val 1810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Titr" panose="00000700000000000000" pitchFamily="2" charset="-78"/>
              </a:rPr>
              <a:t>پرسش های القایی</a:t>
            </a:r>
          </a:p>
        </p:txBody>
      </p:sp>
      <p:sp>
        <p:nvSpPr>
          <p:cNvPr id="21" name="Left Bracket 20"/>
          <p:cNvSpPr/>
          <p:nvPr/>
        </p:nvSpPr>
        <p:spPr>
          <a:xfrm rot="5400000">
            <a:off x="5639994" y="-2012352"/>
            <a:ext cx="1071131" cy="6246156"/>
          </a:xfrm>
          <a:prstGeom prst="leftBracket">
            <a:avLst>
              <a:gd name="adj" fmla="val 2448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91618" y="218433"/>
            <a:ext cx="4177140" cy="1291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200" dirty="0">
                <a:solidFill>
                  <a:prstClr val="white"/>
                </a:solidFill>
                <a:cs typeface="B Titr" panose="00000700000000000000" pitchFamily="2" charset="-78"/>
              </a:rPr>
              <a:t>انواع پرسش بر مبنای غرض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32090" y="5740068"/>
            <a:ext cx="5169720" cy="632251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مهمترین عامل به نتیجه رسیدن پرسش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17860" y="5770973"/>
            <a:ext cx="2988611" cy="632252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آداب پرسش</a:t>
            </a:r>
          </a:p>
        </p:txBody>
      </p:sp>
      <p:sp>
        <p:nvSpPr>
          <p:cNvPr id="2" name="Left Arrow 1"/>
          <p:cNvSpPr/>
          <p:nvPr/>
        </p:nvSpPr>
        <p:spPr>
          <a:xfrm>
            <a:off x="4940315" y="5754631"/>
            <a:ext cx="473080" cy="7261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Down Arrow 4"/>
          <p:cNvSpPr/>
          <p:nvPr/>
        </p:nvSpPr>
        <p:spPr>
          <a:xfrm>
            <a:off x="8819024" y="3910396"/>
            <a:ext cx="927848" cy="33749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Down Arrow 24"/>
          <p:cNvSpPr/>
          <p:nvPr/>
        </p:nvSpPr>
        <p:spPr>
          <a:xfrm>
            <a:off x="2584063" y="3908774"/>
            <a:ext cx="927848" cy="33749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28" name="Group 27"/>
          <p:cNvGrpSpPr/>
          <p:nvPr/>
        </p:nvGrpSpPr>
        <p:grpSpPr>
          <a:xfrm>
            <a:off x="8011276" y="4357500"/>
            <a:ext cx="2690533" cy="793814"/>
            <a:chOff x="1493948" y="2917981"/>
            <a:chExt cx="9530366" cy="781156"/>
          </a:xfrm>
        </p:grpSpPr>
        <p:sp>
          <p:nvSpPr>
            <p:cNvPr id="29" name="Rounded Rectangle 28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584099" y="3058507"/>
              <a:ext cx="9298545" cy="539895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توجه، مقدم بر پرسش</a:t>
              </a:r>
              <a:endParaRPr kumimoji="0" lang="fa-IR" sz="2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17860" y="4398907"/>
            <a:ext cx="2690533" cy="793814"/>
            <a:chOff x="1493948" y="2917981"/>
            <a:chExt cx="9530366" cy="781156"/>
          </a:xfrm>
        </p:grpSpPr>
        <p:sp>
          <p:nvSpPr>
            <p:cNvPr id="32" name="Rounded Rectangle 31"/>
            <p:cNvSpPr/>
            <p:nvPr/>
          </p:nvSpPr>
          <p:spPr>
            <a:xfrm>
              <a:off x="1493948" y="2917981"/>
              <a:ext cx="9530366" cy="781156"/>
            </a:xfrm>
            <a:prstGeom prst="roundRect">
              <a:avLst/>
            </a:prstGeom>
            <a:solidFill>
              <a:srgbClr val="6AAC91"/>
            </a:solidFill>
            <a:ln w="22225" cap="rnd" cmpd="sng" algn="ctr">
              <a:solidFill>
                <a:srgbClr val="A53010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2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B Lotus" panose="00000400000000000000" pitchFamily="2" charset="-78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584099" y="3058507"/>
              <a:ext cx="9298545" cy="539895"/>
            </a:xfrm>
            <a:prstGeom prst="roundRect">
              <a:avLst>
                <a:gd name="adj" fmla="val 50000"/>
              </a:avLst>
            </a:prstGeom>
            <a:solidFill>
              <a:srgbClr val="1D5B69"/>
            </a:solidFill>
            <a:ln w="15875" cap="rnd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 smtClean="0">
                  <a:ln w="0"/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B Titr" panose="00000700000000000000" pitchFamily="2" charset="-78"/>
                </a:rPr>
                <a:t>پرسش، مقدم بر توجه</a:t>
              </a:r>
              <a:endParaRPr kumimoji="0" lang="fa-IR" sz="2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" grpId="0" animBg="1"/>
      <p:bldP spid="5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24282" y="376519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ضرورت و لزوم اخلاص و پاک سازی نیت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24282" y="1098192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انتخاب درست و منطقی سوال شونده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24281" y="1777035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سوال با انگیزه علم و عمل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24281" y="2487751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توجه به خدا به عنوان مسبب الاسباب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24281" y="3177551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حسن خلق و فروتنی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24280" y="3819297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عفت نفس و علو همت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24280" y="4530013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مراعات حقوق یکدیگر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24279" y="5195409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مداومت و خستگی ناپذیری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24278" y="5930529"/>
            <a:ext cx="4155143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خودداری از جدال و ستیزه جویی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588" y="376519"/>
            <a:ext cx="5082987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درنظر نگرفتن موقعیت ظاهری در انتخاب سوال شونده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588" y="1111639"/>
            <a:ext cx="5082987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انعطاف و تسلیم بودن در برابر حق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588" y="1778868"/>
            <a:ext cx="5082987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دریغ نورزیدن از تعلیم علم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9588" y="2499297"/>
            <a:ext cx="5082987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ایجاد شوق و دلبستگی به یادگیری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9588" y="3177551"/>
            <a:ext cx="5082988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گفت و شنود مطالب علمی متناسب با استعداد و ظرفیت علمی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9587" y="3913003"/>
            <a:ext cx="5082988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کوشش در ساده سازی سوالات و پرهیز از زیاده گویی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9587" y="4614740"/>
            <a:ext cx="5082988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ضابطه مندی در سوالات و پاسخ ها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587" y="5271789"/>
            <a:ext cx="5082988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گفت و شنود در موارد تخصص و ارجاع به متخصصین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9587" y="5978583"/>
            <a:ext cx="5082988" cy="537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و ...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65223" y="914821"/>
            <a:ext cx="1169895" cy="5015708"/>
          </a:xfrm>
          <a:prstGeom prst="rect">
            <a:avLst/>
          </a:prstGeom>
          <a:solidFill>
            <a:srgbClr val="F189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آداب پرسش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10219765" y="389966"/>
            <a:ext cx="430302" cy="6091892"/>
          </a:xfrm>
          <a:prstGeom prst="rightBrace">
            <a:avLst>
              <a:gd name="adj1" fmla="val 864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ight Brace 24"/>
          <p:cNvSpPr/>
          <p:nvPr/>
        </p:nvSpPr>
        <p:spPr>
          <a:xfrm rot="10800000">
            <a:off x="246508" y="394449"/>
            <a:ext cx="430302" cy="6091892"/>
          </a:xfrm>
          <a:prstGeom prst="rightBrace">
            <a:avLst>
              <a:gd name="adj1" fmla="val 864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56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215D3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1384" y="1801906"/>
            <a:ext cx="5181628" cy="1291960"/>
            <a:chOff x="1429022" y="4060924"/>
            <a:chExt cx="8848320" cy="975274"/>
          </a:xfrm>
        </p:grpSpPr>
        <p:grpSp>
          <p:nvGrpSpPr>
            <p:cNvPr id="5" name="Group 4"/>
            <p:cNvGrpSpPr/>
            <p:nvPr/>
          </p:nvGrpSpPr>
          <p:grpSpPr>
            <a:xfrm>
              <a:off x="1429022" y="4060924"/>
              <a:ext cx="8848320" cy="975274"/>
              <a:chOff x="2935399" y="3919529"/>
              <a:chExt cx="4518683" cy="71649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37084" y="3919529"/>
                <a:ext cx="4516998" cy="696067"/>
                <a:chOff x="731520" y="609803"/>
                <a:chExt cx="6230994" cy="943987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69733" y="666184"/>
                  <a:ext cx="6162353" cy="821331"/>
                </a:xfrm>
                <a:prstGeom prst="roundRect">
                  <a:avLst>
                    <a:gd name="adj" fmla="val 40766"/>
                  </a:avLst>
                </a:prstGeom>
                <a:gradFill flip="none" rotWithShape="1">
                  <a:gsLst>
                    <a:gs pos="100000">
                      <a:srgbClr val="215D3C"/>
                    </a:gs>
                    <a:gs pos="54000">
                      <a:srgbClr val="F4A16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5875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31520" y="609803"/>
                  <a:ext cx="6230994" cy="943987"/>
                </a:xfrm>
                <a:prstGeom prst="roundRect">
                  <a:avLst>
                    <a:gd name="adj" fmla="val 18825"/>
                  </a:avLst>
                </a:prstGeom>
                <a:noFill/>
                <a:ln w="38100" cap="rnd" cmpd="sng" algn="ctr">
                  <a:solidFill>
                    <a:srgbClr val="6AAC9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1" anchor="ctr"/>
                <a:lstStyle>
                  <a:defPPr>
                    <a:defRPr lang="fa-IR"/>
                  </a:defPPr>
                  <a:lvl1pPr marL="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a-IR">
                    <a:solidFill>
                      <a:prstClr val="white"/>
                    </a:solidFill>
                    <a:latin typeface="Century Gothic" panose="020B0502020202020204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8" name="Rounded Rectangle 7"/>
              <p:cNvSpPr/>
              <p:nvPr/>
            </p:nvSpPr>
            <p:spPr>
              <a:xfrm>
                <a:off x="2935399" y="3961105"/>
                <a:ext cx="4479117" cy="674919"/>
              </a:xfrm>
              <a:prstGeom prst="roundRect">
                <a:avLst>
                  <a:gd name="adj" fmla="val 0"/>
                </a:avLst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 b="1" dirty="0">
                  <a:solidFill>
                    <a:prstClr val="black"/>
                  </a:solidFill>
                  <a:latin typeface="Century Gothic" panose="020B0502020202020204"/>
                  <a:cs typeface="B Titr" pitchFamily="2" charset="-78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648127" y="4315247"/>
              <a:ext cx="8332630" cy="44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sz="3200" b="1" kern="0" dirty="0" smtClean="0">
                  <a:solidFill>
                    <a:prstClr val="black"/>
                  </a:solidFill>
                  <a:cs typeface="B Titr" panose="00000700000000000000" pitchFamily="2" charset="-78"/>
                </a:rPr>
                <a:t>محورهای پرسش </a:t>
              </a:r>
              <a:endParaRPr lang="fa-IR" sz="3200" b="1" kern="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86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0" y="3156740"/>
            <a:ext cx="12192000" cy="290788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 useBgFill="1">
        <p:nvSpPr>
          <p:cNvPr id="23" name="Oval 22"/>
          <p:cNvSpPr/>
          <p:nvPr/>
        </p:nvSpPr>
        <p:spPr>
          <a:xfrm>
            <a:off x="416859" y="4296919"/>
            <a:ext cx="4371718" cy="1076329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سوق یافتن به سمت برطرف شدن</a:t>
            </a:r>
            <a:endParaRPr lang="fa-IR" sz="20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87093" y="458849"/>
            <a:ext cx="3804683" cy="58837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بررسی نحوه استفاده درست از پرسش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4059" y="458849"/>
            <a:ext cx="4503552" cy="58837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شناسایی محورهای اصلی استفاده از پرسش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3358" y="1888476"/>
            <a:ext cx="5034067" cy="588373"/>
          </a:xfrm>
          <a:prstGeom prst="roundRect">
            <a:avLst>
              <a:gd name="adj" fmla="val 18103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شناسایی سیر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نیاز</a:t>
            </a:r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 از شناخت تا برطرف شدن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5591548" y="375404"/>
            <a:ext cx="1347138" cy="726142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مستلزم</a:t>
            </a:r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655939" y="1095957"/>
            <a:ext cx="901507" cy="711837"/>
          </a:xfrm>
          <a:prstGeom prst="downArrow">
            <a:avLst>
              <a:gd name="adj1" fmla="val 50000"/>
              <a:gd name="adj2" fmla="val 8024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4179205" y="4143271"/>
            <a:ext cx="3499065" cy="1390051"/>
          </a:xfrm>
          <a:prstGeom prst="leftArrow">
            <a:avLst>
              <a:gd name="adj1" fmla="val 51635"/>
              <a:gd name="adj2" fmla="val 71402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با تبدیل شدن به پرسش</a:t>
            </a:r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94286" y="3517179"/>
            <a:ext cx="1463838" cy="1214525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نیاز</a:t>
            </a:r>
            <a:endParaRPr lang="fa-IR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8241083" y="3581491"/>
            <a:ext cx="1748172" cy="1145349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ابراز</a:t>
            </a:r>
            <a:endParaRPr lang="fa-IR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690175" y="3515250"/>
            <a:ext cx="1977693" cy="1136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پرسش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14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6" grpId="0" animBg="1"/>
      <p:bldP spid="14" grpId="0" animBg="1"/>
      <p:bldP spid="22" grpId="0" animBg="1"/>
      <p:bldP spid="18" grpId="0" animBg="1"/>
      <p:bldP spid="1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9964" y="350433"/>
            <a:ext cx="3266550" cy="5337674"/>
          </a:xfrm>
          <a:prstGeom prst="roundRect">
            <a:avLst>
              <a:gd name="adj" fmla="val 11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24855" y="2939541"/>
            <a:ext cx="632012" cy="0"/>
          </a:xfrm>
          <a:prstGeom prst="line">
            <a:avLst/>
          </a:prstGeom>
          <a:ln w="28575">
            <a:solidFill>
              <a:srgbClr val="E6B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781320" y="1801324"/>
            <a:ext cx="3184522" cy="2408185"/>
            <a:chOff x="7164852" y="3010075"/>
            <a:chExt cx="4092771" cy="1590890"/>
          </a:xfrm>
        </p:grpSpPr>
        <p:sp>
          <p:nvSpPr>
            <p:cNvPr id="15" name="Rounded Rectangle 14"/>
            <p:cNvSpPr/>
            <p:nvPr/>
          </p:nvSpPr>
          <p:spPr>
            <a:xfrm>
              <a:off x="7164852" y="3010075"/>
              <a:ext cx="4092771" cy="1590890"/>
            </a:xfrm>
            <a:prstGeom prst="roundRect">
              <a:avLst>
                <a:gd name="adj" fmla="val 18103"/>
              </a:avLst>
            </a:prstGeom>
            <a:solidFill>
              <a:srgbClr val="113C49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dirty="0" smtClean="0">
                <a:solidFill>
                  <a:prstClr val="white"/>
                </a:solidFill>
                <a:cs typeface="B Zar" pitchFamily="2" charset="-78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247968" y="3062941"/>
              <a:ext cx="3924492" cy="1484236"/>
            </a:xfrm>
            <a:prstGeom prst="roundRect">
              <a:avLst>
                <a:gd name="adj" fmla="val 18103"/>
              </a:avLst>
            </a:prstGeom>
            <a:solidFill>
              <a:srgbClr val="113C49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محورهای استفاده از پرسش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dirty="0" smtClean="0">
                  <a:solidFill>
                    <a:prstClr val="white"/>
                  </a:solidFill>
                  <a:cs typeface="B Zar" pitchFamily="2" charset="-78"/>
                </a:rPr>
                <a:t> (بر اساس سیر نیاز تا برطرف شدن)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424470" y="448519"/>
            <a:ext cx="3700385" cy="657146"/>
          </a:xfrm>
          <a:prstGeom prst="roundRect">
            <a:avLst>
              <a:gd name="adj" fmla="val 18103"/>
            </a:avLst>
          </a:prstGeom>
          <a:solidFill>
            <a:schemeClr val="accent4"/>
          </a:solidFill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 پرسش در شناخت نیاز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6295" y="4904425"/>
            <a:ext cx="3700385" cy="652171"/>
          </a:xfrm>
          <a:prstGeom prst="roundRect">
            <a:avLst>
              <a:gd name="adj" fmla="val 18103"/>
            </a:avLst>
          </a:prstGeom>
          <a:solidFill>
            <a:schemeClr val="accent4"/>
          </a:solidFill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 پرسش در انجام عمل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51762" y="3792539"/>
            <a:ext cx="3700385" cy="655941"/>
          </a:xfrm>
          <a:prstGeom prst="roundRect">
            <a:avLst>
              <a:gd name="adj" fmla="val 18103"/>
            </a:avLst>
          </a:prstGeom>
          <a:solidFill>
            <a:schemeClr val="accent4"/>
          </a:solidFill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 پرسش در بدست آوردن علم و باور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8116680" y="726141"/>
            <a:ext cx="642620" cy="4558553"/>
          </a:xfrm>
          <a:prstGeom prst="rightBracket">
            <a:avLst>
              <a:gd name="adj" fmla="val 109598"/>
            </a:avLst>
          </a:prstGeom>
          <a:ln w="28575">
            <a:solidFill>
              <a:srgbClr val="E6B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20" name="Right Bracket 19"/>
          <p:cNvSpPr/>
          <p:nvPr/>
        </p:nvSpPr>
        <p:spPr>
          <a:xfrm>
            <a:off x="8138700" y="1667436"/>
            <a:ext cx="604720" cy="2447364"/>
          </a:xfrm>
          <a:prstGeom prst="rightBracket">
            <a:avLst>
              <a:gd name="adj" fmla="val 109598"/>
            </a:avLst>
          </a:prstGeom>
          <a:ln w="28575">
            <a:solidFill>
              <a:srgbClr val="E6B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 useBgFill="1">
        <p:nvSpPr>
          <p:cNvPr id="25" name="Rounded Rectangle 24"/>
          <p:cNvSpPr/>
          <p:nvPr/>
        </p:nvSpPr>
        <p:spPr>
          <a:xfrm>
            <a:off x="-201707" y="6078200"/>
            <a:ext cx="12572999" cy="610820"/>
          </a:xfrm>
          <a:prstGeom prst="roundRect">
            <a:avLst>
              <a:gd name="adj" fmla="val 18103"/>
            </a:avLst>
          </a:prstGeom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rgbClr val="FFFF00"/>
                </a:solidFill>
                <a:cs typeface="B Titr" panose="00000700000000000000" pitchFamily="2" charset="-78"/>
              </a:rPr>
              <a:t>همه پرسشهای انسان به محورهای پنجگانه فوق محصور می شوند ...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542761" y="458847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نیاز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1123" y="2499882"/>
            <a:ext cx="2563491" cy="874060"/>
          </a:xfrm>
          <a:prstGeom prst="roundRect">
            <a:avLst>
              <a:gd name="adj" fmla="val 33077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ابعاد مسئله و ارتباط آن با سایر مسائل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63692" y="3825685"/>
            <a:ext cx="2958352" cy="699248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علم نسبت به مسئله و مسائل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22599" y="4981676"/>
            <a:ext cx="1971822" cy="574920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برطرف شدن نیاز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1847146" y="1057833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804121" y="2107001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748119" y="3426823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1705952" y="4570519"/>
            <a:ext cx="605117" cy="35575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>
            <a:stCxn id="27" idx="3"/>
          </p:cNvCxnSpPr>
          <p:nvPr/>
        </p:nvCxnSpPr>
        <p:spPr>
          <a:xfrm>
            <a:off x="2756649" y="753034"/>
            <a:ext cx="1659646" cy="12566"/>
          </a:xfrm>
          <a:prstGeom prst="line">
            <a:avLst/>
          </a:prstGeom>
          <a:ln w="28575">
            <a:solidFill>
              <a:srgbClr val="E6B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22044" y="4127365"/>
            <a:ext cx="929718" cy="0"/>
          </a:xfrm>
          <a:prstGeom prst="line">
            <a:avLst/>
          </a:prstGeom>
          <a:ln w="28575">
            <a:solidFill>
              <a:srgbClr val="E6B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94421" y="5284694"/>
            <a:ext cx="1421874" cy="0"/>
          </a:xfrm>
          <a:prstGeom prst="line">
            <a:avLst/>
          </a:prstGeom>
          <a:ln w="28575">
            <a:solidFill>
              <a:srgbClr val="E6B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698775" y="1732907"/>
            <a:ext cx="1752987" cy="0"/>
          </a:xfrm>
          <a:prstGeom prst="line">
            <a:avLst/>
          </a:prstGeom>
          <a:ln w="28575">
            <a:solidFill>
              <a:srgbClr val="E6B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9" idx="3"/>
          </p:cNvCxnSpPr>
          <p:nvPr/>
        </p:nvCxnSpPr>
        <p:spPr>
          <a:xfrm>
            <a:off x="3324614" y="2936912"/>
            <a:ext cx="1208393" cy="2629"/>
          </a:xfrm>
          <a:prstGeom prst="line">
            <a:avLst/>
          </a:prstGeom>
          <a:ln w="28575">
            <a:solidFill>
              <a:srgbClr val="E6B72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22037" y="2424189"/>
            <a:ext cx="3700385" cy="1002633"/>
          </a:xfrm>
          <a:prstGeom prst="roundRect">
            <a:avLst>
              <a:gd name="adj" fmla="val 18103"/>
            </a:avLst>
          </a:prstGeom>
          <a:solidFill>
            <a:schemeClr val="accent4"/>
          </a:solidFill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 پرسش در شناخت ابعاد مسئله و مسائل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34211" y="1471799"/>
            <a:ext cx="1213888" cy="588373"/>
          </a:xfrm>
          <a:prstGeom prst="roundRect">
            <a:avLst>
              <a:gd name="adj" fmla="val 50000"/>
            </a:avLst>
          </a:prstGeom>
          <a:solidFill>
            <a:srgbClr val="113C49"/>
          </a:soli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prstClr val="white"/>
                </a:solidFill>
                <a:cs typeface="B Zar" pitchFamily="2" charset="-78"/>
              </a:rPr>
              <a:t>مسئله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4469" y="1412784"/>
            <a:ext cx="3700385" cy="647981"/>
          </a:xfrm>
          <a:prstGeom prst="roundRect">
            <a:avLst>
              <a:gd name="adj" fmla="val 18103"/>
            </a:avLst>
          </a:prstGeom>
          <a:solidFill>
            <a:schemeClr val="accent4"/>
          </a:solidFill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نقش پرسش در تبدیل نیاز به مسئله</a:t>
            </a:r>
          </a:p>
        </p:txBody>
      </p:sp>
    </p:spTree>
    <p:extLst>
      <p:ext uri="{BB962C8B-B14F-4D97-AF65-F5344CB8AC3E}">
        <p14:creationId xmlns:p14="http://schemas.microsoft.com/office/powerpoint/2010/main" val="4883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2" grpId="0" animBg="1"/>
      <p:bldP spid="20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2" grpId="0" animBg="1"/>
      <p:bldP spid="2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1058</TotalTime>
  <Words>1528</Words>
  <Application>Microsoft Office PowerPoint</Application>
  <PresentationFormat>Widescreen</PresentationFormat>
  <Paragraphs>278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B Lotus</vt:lpstr>
      <vt:lpstr>B Titr</vt:lpstr>
      <vt:lpstr>B Zar</vt:lpstr>
      <vt:lpstr>Calibri</vt:lpstr>
      <vt:lpstr>Century Gothic</vt:lpstr>
      <vt:lpstr>Garamond</vt:lpstr>
      <vt:lpstr>IranNastaliq</vt:lpstr>
      <vt:lpstr>Tahoma</vt:lpstr>
      <vt:lpstr>Times New Roman</vt:lpstr>
      <vt:lpstr>Wingdings 3</vt:lpstr>
      <vt:lpstr>Ion</vt:lpstr>
      <vt:lpstr>Organic</vt:lpstr>
      <vt:lpstr>2_Organic</vt:lpstr>
      <vt:lpstr>PowerPoint Presentation</vt:lpstr>
      <vt:lpstr>« تفکر پرسشی 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Mah.Ehteshami</dc:creator>
  <cp:lastModifiedBy>Mah.Ehteshami</cp:lastModifiedBy>
  <cp:revision>201</cp:revision>
  <dcterms:created xsi:type="dcterms:W3CDTF">2017-12-17T15:24:53Z</dcterms:created>
  <dcterms:modified xsi:type="dcterms:W3CDTF">2018-08-10T14:23:30Z</dcterms:modified>
</cp:coreProperties>
</file>