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5193" r:id="rId1"/>
  </p:sldMasterIdLst>
  <p:sldIdLst>
    <p:sldId id="407" r:id="rId2"/>
    <p:sldId id="408" r:id="rId3"/>
    <p:sldId id="409" r:id="rId4"/>
    <p:sldId id="302" r:id="rId5"/>
    <p:sldId id="399" r:id="rId6"/>
    <p:sldId id="404" r:id="rId7"/>
    <p:sldId id="405" r:id="rId8"/>
    <p:sldId id="400" r:id="rId9"/>
    <p:sldId id="401" r:id="rId10"/>
    <p:sldId id="402" r:id="rId11"/>
    <p:sldId id="403" r:id="rId12"/>
    <p:sldId id="410" r:id="rId13"/>
    <p:sldId id="411" r:id="rId14"/>
    <p:sldId id="412" r:id="rId15"/>
    <p:sldId id="413" r:id="rId16"/>
    <p:sldId id="414" r:id="rId17"/>
    <p:sldId id="415" r:id="rId18"/>
    <p:sldId id="416" r:id="rId19"/>
    <p:sldId id="417" r:id="rId20"/>
    <p:sldId id="418" r:id="rId21"/>
    <p:sldId id="419" r:id="rId22"/>
    <p:sldId id="420" r:id="rId23"/>
    <p:sldId id="421" r:id="rId24"/>
    <p:sldId id="422" r:id="rId25"/>
    <p:sldId id="423" r:id="rId26"/>
    <p:sldId id="424" r:id="rId27"/>
    <p:sldId id="425" r:id="rId28"/>
    <p:sldId id="426" r:id="rId29"/>
    <p:sldId id="427" r:id="rId30"/>
    <p:sldId id="428" r:id="rId31"/>
    <p:sldId id="429" r:id="rId32"/>
    <p:sldId id="430" r:id="rId33"/>
    <p:sldId id="431" r:id="rId34"/>
    <p:sldId id="432" r:id="rId35"/>
    <p:sldId id="433" r:id="rId36"/>
    <p:sldId id="434" r:id="rId37"/>
    <p:sldId id="435" r:id="rId38"/>
    <p:sldId id="436" r:id="rId39"/>
    <p:sldId id="437" r:id="rId40"/>
    <p:sldId id="438" r:id="rId41"/>
    <p:sldId id="439" r:id="rId42"/>
    <p:sldId id="440" r:id="rId43"/>
    <p:sldId id="441" r:id="rId44"/>
    <p:sldId id="442" r:id="rId45"/>
    <p:sldId id="443" r:id="rId46"/>
    <p:sldId id="444" r:id="rId47"/>
    <p:sldId id="445" r:id="rId48"/>
    <p:sldId id="446" r:id="rId49"/>
    <p:sldId id="447" r:id="rId50"/>
    <p:sldId id="448" r:id="rId51"/>
    <p:sldId id="449" r:id="rId52"/>
    <p:sldId id="450" r:id="rId53"/>
    <p:sldId id="451" r:id="rId54"/>
    <p:sldId id="452" r:id="rId55"/>
    <p:sldId id="453" r:id="rId56"/>
    <p:sldId id="454" r:id="rId57"/>
    <p:sldId id="455" r:id="rId58"/>
    <p:sldId id="456" r:id="rId59"/>
    <p:sldId id="457" r:id="rId60"/>
    <p:sldId id="458" r:id="rId61"/>
    <p:sldId id="459" r:id="rId62"/>
    <p:sldId id="460" r:id="rId63"/>
    <p:sldId id="461" r:id="rId64"/>
    <p:sldId id="462" r:id="rId65"/>
    <p:sldId id="463" r:id="rId66"/>
    <p:sldId id="464" r:id="rId67"/>
    <p:sldId id="465" r:id="rId68"/>
    <p:sldId id="466" r:id="rId69"/>
    <p:sldId id="467" r:id="rId70"/>
    <p:sldId id="468" r:id="rId71"/>
    <p:sldId id="469" r:id="rId72"/>
    <p:sldId id="470" r:id="rId73"/>
    <p:sldId id="471" r:id="rId74"/>
    <p:sldId id="472" r:id="rId75"/>
    <p:sldId id="473" r:id="rId76"/>
    <p:sldId id="474" r:id="rId77"/>
    <p:sldId id="475" r:id="rId78"/>
    <p:sldId id="476" r:id="rId79"/>
    <p:sldId id="477" r:id="rId80"/>
    <p:sldId id="478" r:id="rId81"/>
    <p:sldId id="479" r:id="rId82"/>
    <p:sldId id="480" r:id="rId83"/>
    <p:sldId id="481" r:id="rId84"/>
    <p:sldId id="482" r:id="rId85"/>
    <p:sldId id="483" r:id="rId86"/>
    <p:sldId id="484" r:id="rId87"/>
    <p:sldId id="485" r:id="rId88"/>
    <p:sldId id="486" r:id="rId89"/>
    <p:sldId id="487" r:id="rId90"/>
    <p:sldId id="488" r:id="rId91"/>
    <p:sldId id="489" r:id="rId92"/>
    <p:sldId id="490" r:id="rId93"/>
    <p:sldId id="491" r:id="rId94"/>
    <p:sldId id="492" r:id="rId95"/>
    <p:sldId id="493" r:id="rId96"/>
    <p:sldId id="494" r:id="rId97"/>
    <p:sldId id="495" r:id="rId98"/>
    <p:sldId id="496" r:id="rId99"/>
    <p:sldId id="497" r:id="rId100"/>
    <p:sldId id="498" r:id="rId101"/>
    <p:sldId id="499" r:id="rId102"/>
    <p:sldId id="500" r:id="rId10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8B8"/>
    <a:srgbClr val="FF3300"/>
    <a:srgbClr val="FFFF99"/>
    <a:srgbClr val="159B48"/>
    <a:srgbClr val="33CC33"/>
    <a:srgbClr val="FEFDF2"/>
    <a:srgbClr val="A6F0B4"/>
    <a:srgbClr val="00FF99"/>
    <a:srgbClr val="F8F8F8"/>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75" autoAdjust="0"/>
    <p:restoredTop sz="94660"/>
  </p:normalViewPr>
  <p:slideViewPr>
    <p:cSldViewPr snapToGrid="0">
      <p:cViewPr varScale="1">
        <p:scale>
          <a:sx n="70" d="100"/>
          <a:sy n="70" d="100"/>
        </p:scale>
        <p:origin x="6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3/17/2019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723158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3/17/2019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86996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3/17/2019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0436423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3/17/2019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458138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3/17/2019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2869299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3/17/2019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576399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3/17/2019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4296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3/17/2019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539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3/17/2019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7780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3/17/2019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9690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3/17/2019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757308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3/17/2019</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64252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3/17/2019</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6581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3/17/2019</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164488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3/17/2019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599525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3/17/2019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5470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3300"/>
            </a:gs>
            <a:gs pos="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BE451C3-0FF4-47C4-B829-773ADF60F88C}" type="datetimeFigureOut">
              <a:rPr lang="en-US" smtClean="0"/>
              <a:t>3/17/2019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8276271"/>
      </p:ext>
    </p:extLst>
  </p:cSld>
  <p:clrMap bg1="lt1" tx1="dk1" bg2="lt2" tx2="dk2" accent1="accent1" accent2="accent2" accent3="accent3" accent4="accent4" accent5="accent5" accent6="accent6" hlink="hlink" folHlink="folHlink"/>
  <p:sldLayoutIdLst>
    <p:sldLayoutId id="2147485194" r:id="rId1"/>
    <p:sldLayoutId id="2147485195" r:id="rId2"/>
    <p:sldLayoutId id="2147485196" r:id="rId3"/>
    <p:sldLayoutId id="2147485197" r:id="rId4"/>
    <p:sldLayoutId id="2147485198" r:id="rId5"/>
    <p:sldLayoutId id="2147485199" r:id="rId6"/>
    <p:sldLayoutId id="2147485200" r:id="rId7"/>
    <p:sldLayoutId id="2147485201" r:id="rId8"/>
    <p:sldLayoutId id="2147485202" r:id="rId9"/>
    <p:sldLayoutId id="2147485203" r:id="rId10"/>
    <p:sldLayoutId id="2147485204" r:id="rId11"/>
    <p:sldLayoutId id="2147485205" r:id="rId12"/>
    <p:sldLayoutId id="2147485206" r:id="rId13"/>
    <p:sldLayoutId id="2147485207" r:id="rId14"/>
    <p:sldLayoutId id="2147485208" r:id="rId15"/>
    <p:sldLayoutId id="2147485209" r:id="rId16"/>
  </p:sldLayoutIdLst>
  <p:hf sldNum="0" hdr="0" ftr="0" dt="0"/>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3633" y="3234652"/>
            <a:ext cx="184730" cy="388696"/>
          </a:xfrm>
          <a:prstGeom prst="rect">
            <a:avLst/>
          </a:prstGeom>
        </p:spPr>
        <p:txBody>
          <a:bodyPr wrap="none">
            <a:spAutoFit/>
          </a:bodyPr>
          <a:lstStyle/>
          <a:p>
            <a:pPr algn="just" rtl="1">
              <a:lnSpc>
                <a:spcPct val="107000"/>
              </a:lnSpc>
            </a:pPr>
            <a:endParaRPr lang="en-US" b="1" dirty="0">
              <a:latin typeface="Calibri" panose="020F0502020204030204" pitchFamily="34" charset="0"/>
              <a:cs typeface="B Lotus" panose="00000400000000000000" pitchFamily="2" charset="-78"/>
            </a:endParaRPr>
          </a:p>
        </p:txBody>
      </p:sp>
      <p:sp>
        <p:nvSpPr>
          <p:cNvPr id="4" name="Rectangle 3"/>
          <p:cNvSpPr/>
          <p:nvPr/>
        </p:nvSpPr>
        <p:spPr>
          <a:xfrm>
            <a:off x="1726241" y="4354386"/>
            <a:ext cx="5134740" cy="646331"/>
          </a:xfrm>
          <a:prstGeom prst="rect">
            <a:avLst/>
          </a:prstGeom>
        </p:spPr>
        <p:txBody>
          <a:bodyPr wrap="none">
            <a:spAutoFit/>
          </a:bodyPr>
          <a:lstStyle/>
          <a:p>
            <a:pPr algn="r"/>
            <a:r>
              <a:rPr lang="fa-IR" sz="3600" b="1" dirty="0" smtClean="0">
                <a:latin typeface="Calibri" panose="020F0502020204030204" pitchFamily="34" charset="0"/>
                <a:ea typeface="Calibri" panose="020F0502020204030204" pitchFamily="34" charset="0"/>
                <a:cs typeface="B Mitra" panose="00000400000000000000" pitchFamily="2" charset="-78"/>
              </a:rPr>
              <a:t>آشنایی با ساختار وجودی جامعه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6750" y="471850"/>
            <a:ext cx="3422270" cy="4517399"/>
          </a:xfrm>
          <a:prstGeom prst="rect">
            <a:avLst/>
          </a:prstGeom>
        </p:spPr>
      </p:pic>
    </p:spTree>
    <p:extLst>
      <p:ext uri="{BB962C8B-B14F-4D97-AF65-F5344CB8AC3E}">
        <p14:creationId xmlns:p14="http://schemas.microsoft.com/office/powerpoint/2010/main" val="1103175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7360" y="1138903"/>
            <a:ext cx="8750808" cy="4693593"/>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حرکت</a:t>
            </a:r>
            <a:r>
              <a:rPr lang="en-US" sz="2000" dirty="0">
                <a:cs typeface="B Mitra" panose="00000400000000000000" pitchFamily="2" charset="-78"/>
              </a:rPr>
              <a:t>‌</a:t>
            </a:r>
            <a:r>
              <a:rPr lang="fa-IR" sz="2000" dirty="0">
                <a:cs typeface="B Mitra" panose="00000400000000000000" pitchFamily="2" charset="-78"/>
              </a:rPr>
              <a:t>های اجتماعی ناس در جهت «</a:t>
            </a:r>
            <a:r>
              <a:rPr lang="fa-IR" sz="2000" b="1" dirty="0">
                <a:cs typeface="B Mitra" panose="00000400000000000000" pitchFamily="2" charset="-78"/>
              </a:rPr>
              <a:t>رشد</a:t>
            </a:r>
            <a:r>
              <a:rPr lang="fa-IR" sz="2000" dirty="0">
                <a:cs typeface="B Mitra" panose="00000400000000000000" pitchFamily="2" charset="-78"/>
              </a:rPr>
              <a:t>» یا «</a:t>
            </a:r>
            <a:r>
              <a:rPr lang="fa-IR" sz="2000" b="1" dirty="0">
                <a:cs typeface="B Mitra" panose="00000400000000000000" pitchFamily="2" charset="-78"/>
              </a:rPr>
              <a:t>غی</a:t>
            </a:r>
            <a:r>
              <a:rPr lang="fa-IR" sz="2000" dirty="0">
                <a:cs typeface="B Mitra" panose="00000400000000000000" pitchFamily="2" charset="-78"/>
              </a:rPr>
              <a:t>» بوده، دارای تأثیرات مثبت یا منفی است و موجب «</a:t>
            </a:r>
            <a:r>
              <a:rPr lang="fa-IR" sz="2000" b="1" dirty="0">
                <a:cs typeface="B Mitra" panose="00000400000000000000" pitchFamily="2" charset="-78"/>
              </a:rPr>
              <a:t>فلاح</a:t>
            </a:r>
            <a:r>
              <a:rPr lang="fa-IR" sz="2000" dirty="0">
                <a:cs typeface="B Mitra" panose="00000400000000000000" pitchFamily="2" charset="-78"/>
              </a:rPr>
              <a:t>» یا «</a:t>
            </a:r>
            <a:r>
              <a:rPr lang="fa-IR" sz="2000" b="1" dirty="0">
                <a:cs typeface="B Mitra" panose="00000400000000000000" pitchFamily="2" charset="-78"/>
              </a:rPr>
              <a:t>هلاکت</a:t>
            </a:r>
            <a:r>
              <a:rPr lang="fa-IR" sz="2000" dirty="0">
                <a:cs typeface="B Mitra" panose="00000400000000000000" pitchFamily="2" charset="-78"/>
              </a:rPr>
              <a:t>» جمعی می</a:t>
            </a:r>
            <a:r>
              <a:rPr lang="en-US" sz="2000" dirty="0">
                <a:cs typeface="B Mitra" panose="00000400000000000000" pitchFamily="2" charset="-78"/>
              </a:rPr>
              <a:t>‌</a:t>
            </a:r>
            <a:r>
              <a:rPr lang="fa-IR" sz="2000" dirty="0">
                <a:cs typeface="B Mitra" panose="00000400000000000000" pitchFamily="2" charset="-78"/>
              </a:rPr>
              <a:t>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هر انسانی باید نسبت به تأثیرات اعمال شده توسط جامعه به نحو احسن از خود واکنش نشان دهد، زیرا تقدیر انسان</a:t>
            </a:r>
            <a:r>
              <a:rPr lang="en-US" sz="2000" dirty="0">
                <a:cs typeface="B Mitra" panose="00000400000000000000" pitchFamily="2" charset="-78"/>
              </a:rPr>
              <a:t>‌</a:t>
            </a:r>
            <a:r>
              <a:rPr lang="fa-IR" sz="2000" dirty="0">
                <a:cs typeface="B Mitra" panose="00000400000000000000" pitchFamily="2" charset="-78"/>
              </a:rPr>
              <a:t>ها به هم گره خورده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قرآن و روایات برای </a:t>
            </a:r>
            <a:r>
              <a:rPr lang="fa-IR" sz="2000" b="1" dirty="0">
                <a:cs typeface="B Mitra" panose="00000400000000000000" pitchFamily="2" charset="-78"/>
              </a:rPr>
              <a:t>جمع‌های هم</a:t>
            </a:r>
            <a:r>
              <a:rPr lang="en-US" sz="2000" b="1" dirty="0">
                <a:cs typeface="B Mitra" panose="00000400000000000000" pitchFamily="2" charset="-78"/>
              </a:rPr>
              <a:t>‌</a:t>
            </a:r>
            <a:r>
              <a:rPr lang="fa-IR" sz="2000" b="1" dirty="0">
                <a:cs typeface="B Mitra" panose="00000400000000000000" pitchFamily="2" charset="-78"/>
              </a:rPr>
              <a:t>قصد</a:t>
            </a:r>
            <a:r>
              <a:rPr lang="fa-IR" sz="2000" dirty="0">
                <a:cs typeface="B Mitra" panose="00000400000000000000" pitchFamily="2" charset="-78"/>
              </a:rPr>
              <a:t>، اعمال </a:t>
            </a:r>
            <a:r>
              <a:rPr lang="fa-IR" sz="2000" b="1" dirty="0">
                <a:cs typeface="B Mitra" panose="00000400000000000000" pitchFamily="2" charset="-78"/>
              </a:rPr>
              <a:t>عبادی مخصوص </a:t>
            </a:r>
            <a:r>
              <a:rPr lang="fa-IR" sz="2000" dirty="0">
                <a:cs typeface="B Mitra" panose="00000400000000000000" pitchFamily="2" charset="-78"/>
              </a:rPr>
              <a:t>و برنامه‌های تربیتی ویژه‌ای در نظر گرفته است. به این برنامه</a:t>
            </a:r>
            <a:r>
              <a:rPr lang="en-US" sz="2000" dirty="0">
                <a:cs typeface="B Mitra" panose="00000400000000000000" pitchFamily="2" charset="-78"/>
              </a:rPr>
              <a:t>‌</a:t>
            </a:r>
            <a:r>
              <a:rPr lang="fa-IR" sz="2000" dirty="0">
                <a:cs typeface="B Mitra" panose="00000400000000000000" pitchFamily="2" charset="-78"/>
              </a:rPr>
              <a:t>ها </a:t>
            </a:r>
            <a:r>
              <a:rPr lang="fa-IR" sz="2000" b="1" dirty="0">
                <a:solidFill>
                  <a:srgbClr val="FF0000"/>
                </a:solidFill>
                <a:cs typeface="B Mitra" panose="00000400000000000000" pitchFamily="2" charset="-78"/>
              </a:rPr>
              <a:t>«منسک»</a:t>
            </a:r>
            <a:r>
              <a:rPr lang="fa-IR" sz="2000" dirty="0">
                <a:cs typeface="B Mitra" panose="00000400000000000000" pitchFamily="2" charset="-78"/>
              </a:rPr>
              <a:t> گفته می‌شود.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از مهم</a:t>
            </a:r>
            <a:r>
              <a:rPr lang="en-US" sz="2000" dirty="0">
                <a:cs typeface="B Mitra" panose="00000400000000000000" pitchFamily="2" charset="-78"/>
              </a:rPr>
              <a:t>‌</a:t>
            </a:r>
            <a:r>
              <a:rPr lang="fa-IR" sz="2000" dirty="0">
                <a:cs typeface="B Mitra" panose="00000400000000000000" pitchFamily="2" charset="-78"/>
              </a:rPr>
              <a:t>ترین مناسکی که می</a:t>
            </a:r>
            <a:r>
              <a:rPr lang="en-US" sz="2000" dirty="0">
                <a:cs typeface="B Mitra" panose="00000400000000000000" pitchFamily="2" charset="-78"/>
              </a:rPr>
              <a:t>‌</a:t>
            </a:r>
            <a:r>
              <a:rPr lang="fa-IR" sz="2000" dirty="0">
                <a:cs typeface="B Mitra" panose="00000400000000000000" pitchFamily="2" charset="-78"/>
              </a:rPr>
              <a:t>تواند حرکت</a:t>
            </a:r>
            <a:r>
              <a:rPr lang="en-US" sz="2000" dirty="0">
                <a:cs typeface="B Mitra" panose="00000400000000000000" pitchFamily="2" charset="-78"/>
              </a:rPr>
              <a:t>‌</a:t>
            </a:r>
            <a:r>
              <a:rPr lang="fa-IR" sz="2000" dirty="0">
                <a:cs typeface="B Mitra" panose="00000400000000000000" pitchFamily="2" charset="-78"/>
              </a:rPr>
              <a:t>های جمعی الهی و قیام‌های بزرگ اجتماعی را سامان</a:t>
            </a:r>
            <a:r>
              <a:rPr lang="en-US" sz="2000" dirty="0">
                <a:cs typeface="B Mitra" panose="00000400000000000000" pitchFamily="2" charset="-78"/>
              </a:rPr>
              <a:t>‌</a:t>
            </a:r>
            <a:r>
              <a:rPr lang="fa-IR" sz="2000" dirty="0">
                <a:cs typeface="B Mitra" panose="00000400000000000000" pitchFamily="2" charset="-78"/>
              </a:rPr>
              <a:t>دهی و برنامه‌ریزی نماید </a:t>
            </a:r>
            <a:r>
              <a:rPr lang="fa-IR" sz="2000" b="1" dirty="0">
                <a:solidFill>
                  <a:srgbClr val="FF0000"/>
                </a:solidFill>
                <a:cs typeface="B Mitra" panose="00000400000000000000" pitchFamily="2" charset="-78"/>
              </a:rPr>
              <a:t>مناسک «حج»</a:t>
            </a:r>
            <a:r>
              <a:rPr lang="fa-IR" sz="2000" dirty="0">
                <a:cs typeface="B Mitra" panose="00000400000000000000" pitchFamily="2" charset="-78"/>
              </a:rPr>
              <a:t>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سیر تکاملی انسان الحاق ذریه به آباء به شرط ایمان، از نکات بسیار مهمی است که می‌تواند نقش عناصر اجتماعی را در سیر و سلوک و تقرب به خدا یادآور باشد. سوره مبارکه «طور» از این حقیقت بزرگ پرده برداشته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تحقّق</a:t>
            </a:r>
            <a:r>
              <a:rPr lang="fa-IR" sz="2000" dirty="0">
                <a:cs typeface="B Mitra" panose="00000400000000000000" pitchFamily="2" charset="-78"/>
              </a:rPr>
              <a:t> آرمان</a:t>
            </a:r>
            <a:r>
              <a:rPr lang="en-US" sz="2000" dirty="0">
                <a:cs typeface="B Mitra" panose="00000400000000000000" pitchFamily="2" charset="-78"/>
              </a:rPr>
              <a:t>‌</a:t>
            </a:r>
            <a:r>
              <a:rPr lang="fa-IR" sz="2000" dirty="0">
                <a:cs typeface="B Mitra" panose="00000400000000000000" pitchFamily="2" charset="-78"/>
              </a:rPr>
              <a:t>هاي بلند الهي در گرو </a:t>
            </a:r>
            <a:r>
              <a:rPr lang="fa-IR" sz="2000" b="1" dirty="0">
                <a:cs typeface="B Mitra" panose="00000400000000000000" pitchFamily="2" charset="-78"/>
              </a:rPr>
              <a:t>حركت‌هاي اجتماعي </a:t>
            </a:r>
            <a:r>
              <a:rPr lang="fa-IR" sz="2000" dirty="0">
                <a:cs typeface="B Mitra" panose="00000400000000000000" pitchFamily="2" charset="-78"/>
              </a:rPr>
              <a:t>است. از اين رو انسان</a:t>
            </a:r>
            <a:r>
              <a:rPr lang="en-US" sz="2000" dirty="0">
                <a:cs typeface="B Mitra" panose="00000400000000000000" pitchFamily="2" charset="-78"/>
              </a:rPr>
              <a:t>‌</a:t>
            </a:r>
            <a:r>
              <a:rPr lang="fa-IR" sz="2000" dirty="0">
                <a:cs typeface="B Mitra" panose="00000400000000000000" pitchFamily="2" charset="-78"/>
              </a:rPr>
              <a:t>هاي صالح، همواره مجاهدت‌هاي طاقت‌فرسايي را در جهت اصلاح جامعه و تكامل حركت‌هاي اجتماعي كرده‌اند. نمونه ويژه اين شخصيت‌ها در قرآن، پيامبر اعظم صلی الله علیه و آله، حضرت موسي عليه السلام و حضرت ابراهيم عليه السلام هستند. </a:t>
            </a:r>
            <a:endParaRPr lang="en-US" sz="2000" dirty="0">
              <a:cs typeface="B Mitra" panose="00000400000000000000" pitchFamily="2" charset="-78"/>
            </a:endParaRPr>
          </a:p>
        </p:txBody>
      </p:sp>
      <p:sp>
        <p:nvSpPr>
          <p:cNvPr id="3" name="Rectangle 2"/>
          <p:cNvSpPr/>
          <p:nvPr/>
        </p:nvSpPr>
        <p:spPr>
          <a:xfrm>
            <a:off x="403738" y="781755"/>
            <a:ext cx="918841" cy="369332"/>
          </a:xfrm>
          <a:prstGeom prst="rect">
            <a:avLst/>
          </a:prstGeom>
        </p:spPr>
        <p:txBody>
          <a:bodyPr wrap="none">
            <a:spAutoFit/>
          </a:bodyPr>
          <a:lstStyle/>
          <a:p>
            <a:pPr algn="r" rtl="1">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اول</a:t>
            </a:r>
            <a:endParaRPr lang="fa-IR" b="1"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305576845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4792" y="1588078"/>
            <a:ext cx="8961120" cy="3631763"/>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سوره مبارکه یوسف دوران بلوغ عزم اجتماعی را با چهار صفت مکین، امین، حفیظ و علیم ذکر می</a:t>
            </a:r>
            <a:r>
              <a:rPr lang="en-US" sz="2000" dirty="0">
                <a:cs typeface="B Mitra" panose="00000400000000000000" pitchFamily="2" charset="-78"/>
              </a:rPr>
              <a:t>‌</a:t>
            </a:r>
            <a:r>
              <a:rPr lang="fa-IR" sz="2000" dirty="0">
                <a:cs typeface="B Mitra" panose="00000400000000000000" pitchFamily="2" charset="-78"/>
              </a:rPr>
              <a:t>کند.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سوره</a:t>
            </a:r>
            <a:r>
              <a:rPr lang="en-US" sz="2000" dirty="0">
                <a:cs typeface="B Mitra" panose="00000400000000000000" pitchFamily="2" charset="-78"/>
              </a:rPr>
              <a:t>‌</a:t>
            </a:r>
            <a:r>
              <a:rPr lang="fa-IR" sz="2000" dirty="0">
                <a:cs typeface="B Mitra" panose="00000400000000000000" pitchFamily="2" charset="-78"/>
              </a:rPr>
              <a:t>های مختلف قرآن از جمله سوره مبارکه شعراء می‌توان سیر یاد شده را از نظر ویژگی‌ها پیگیری کرد.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صفات اقوام ذکر شده در این آیات می‌تواند به عنوان شاخصه‌های هر دوره محسوب شود. از آنجایی که این صفات به صورت منفی است لازم است وجه مثبت این صفات نیز لحاظ شود.</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این آیات از طرف اقوام مطالبی به پیامبران بزرگ نسبت داده شده است. از آنجایی که این مطالب در فرهنگ عمومی آن قوم معنا داشته و از فکر و باور غلط آنها نشأت گرفته، می‌توان ظرفیت فکری این اقوام را بر اساس گفته‌هایشان به دست آورد. نقیض این ظرفیت فکری می‌تواند ظرفیت مراحل رشد حرکت‌های اجتماعی را به ما نشان دهد و عناصر تعیین کننده در هر یک را معلوم نماید.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یکی از قوانین مهمی که درباره مراحل رشد، در سوره مبارکه هود بیان شده این است که اگر قریه‌ای راه صلاح را اختیار نماید هیچگاه هلاک نخواهد شد، زیرا در این صورت به طور حتم به جریان امت واحده می‌پیوندد.  </a:t>
            </a:r>
            <a:endParaRPr lang="en-US" sz="2000" dirty="0">
              <a:effectLst/>
            </a:endParaRPr>
          </a:p>
        </p:txBody>
      </p:sp>
    </p:spTree>
    <p:extLst>
      <p:ext uri="{BB962C8B-B14F-4D97-AF65-F5344CB8AC3E}">
        <p14:creationId xmlns:p14="http://schemas.microsoft.com/office/powerpoint/2010/main" val="47752111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6504" y="1299297"/>
            <a:ext cx="9070848" cy="4339650"/>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انتهاي كتاب نمودارهايي از ساختار وجودي جامعه رسم شده است. در اين نمودارها سعي شده تا ساختار وجودي جامعه از منظرهاي مختلف مورد توجه قرار گيرد. تطابق همه نمودارها با هم از نظر جايگاه مؤلفه‌ها و ارتباط آنها با هم  در رسم اين نمودارها بسيار مورد تأكيد است و همگي با نمودار ساختار وجودي انسان نيز تطابق دارد. بدين ترتيب مجموعه اين نمودارها را مي‌توان به عنوان نقشه ساختار وجودي ناس و جامعه قلمداد كرد. طبيعي است با مراجعه دقيق به اين نقشه‌، در برنامه‌ريزي علمي، معنوي جامعه توفيقات بسياري براي مديران و كارگزان حاصل خواهد شد. </a:t>
            </a:r>
            <a:endParaRPr lang="en-US" sz="2000" dirty="0"/>
          </a:p>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به دلالت عقل و نقل صريح، تشكيل امت واحده با رهبري و امامت پيامبر اكرم صلی الله علیه و آله و اهل بيت عليهم السلام به ويژه حضرت بقيه الله عجل الله تعالی فرجه، آرزو، دعا، ارث و وصيت همه انبياء و اولياء از ابتداي تاريخ بوده است. و اين آرزو و دعا در هر لحظه از تاريخ، نشانه ايمان و عقلانيت فرد و جامعه است و به همين دليل است كه ميل و رغبت فراوان به دعاي صلوات از اهميت استثنايي برخوردار است. </a:t>
            </a:r>
          </a:p>
          <a:p>
            <a:pPr lvl="0" algn="just" rtl="1">
              <a:lnSpc>
                <a:spcPct val="115000"/>
              </a:lnSpc>
            </a:pPr>
            <a:endParaRPr lang="fa-IR" sz="2000" dirty="0" smtClean="0">
              <a:cs typeface="B Mitra" panose="00000400000000000000" pitchFamily="2" charset="-78"/>
            </a:endParaRPr>
          </a:p>
          <a:p>
            <a:pPr marL="457200" algn="ctr" rtl="1">
              <a:lnSpc>
                <a:spcPct val="115000"/>
              </a:lnSpc>
            </a:pPr>
            <a:r>
              <a:rPr lang="fa-IR" sz="2000" dirty="0" smtClean="0">
                <a:solidFill>
                  <a:srgbClr val="C00000"/>
                </a:solidFill>
                <a:latin typeface="Adobe Arabic" panose="02040503050201020203" pitchFamily="18" charset="-78"/>
                <a:cs typeface="Adobe Arabic" panose="02040503050201020203" pitchFamily="18" charset="-78"/>
              </a:rPr>
              <a:t>پس بر محمدو آل محمد صلوات </a:t>
            </a:r>
            <a:endParaRPr lang="en-US" sz="2000" dirty="0" smtClean="0">
              <a:solidFill>
                <a:srgbClr val="C00000"/>
              </a:solidFill>
              <a:latin typeface="Adobe Arabic" panose="02040503050201020203" pitchFamily="18" charset="-78"/>
              <a:cs typeface="Adobe Arabic" panose="02040503050201020203" pitchFamily="18" charset="-78"/>
            </a:endParaRPr>
          </a:p>
          <a:p>
            <a:pPr marL="457200" algn="ctr" rtl="1">
              <a:lnSpc>
                <a:spcPct val="115000"/>
              </a:lnSpc>
            </a:pPr>
            <a:r>
              <a:rPr lang="fa-IR" sz="2000" dirty="0" smtClean="0">
                <a:solidFill>
                  <a:srgbClr val="C00000"/>
                </a:solidFill>
                <a:latin typeface="Adobe Arabic" panose="02040503050201020203" pitchFamily="18" charset="-78"/>
                <a:cs typeface="Adobe Arabic" panose="02040503050201020203" pitchFamily="18" charset="-78"/>
              </a:rPr>
              <a:t>اللهم صل علي محمد و ال محمد</a:t>
            </a:r>
            <a:endParaRPr lang="en-US" sz="2000" dirty="0">
              <a:solidFill>
                <a:srgbClr val="C00000"/>
              </a:solidFill>
              <a:effectLst/>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07209393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1952" y="1857827"/>
            <a:ext cx="8750808" cy="2597634"/>
          </a:xfrm>
          <a:prstGeom prst="rect">
            <a:avLst/>
          </a:prstGeom>
        </p:spPr>
        <p:txBody>
          <a:bodyPr wrap="square">
            <a:spAutoFit/>
          </a:bodyPr>
          <a:lstStyle/>
          <a:p>
            <a:pPr algn="ctr" rtl="1"/>
            <a:r>
              <a:rPr lang="fa-IR" sz="4000" b="1" dirty="0">
                <a:latin typeface="Calibri" panose="020F0502020204030204" pitchFamily="34" charset="0"/>
                <a:ea typeface="Calibri" panose="020F0502020204030204" pitchFamily="34" charset="0"/>
                <a:cs typeface="Adobe Arabic" panose="02040503050201020203" pitchFamily="18" charset="-78"/>
              </a:rPr>
              <a:t>يُريدُونَ لِيُطْفِؤُا نُورَ اللَّهِ بِأَفْواهِهِمْ </a:t>
            </a:r>
            <a:endParaRPr lang="en-US" sz="4000" b="1" dirty="0">
              <a:latin typeface="Calibri" panose="020F0502020204030204" pitchFamily="34" charset="0"/>
              <a:ea typeface="Calibri" panose="020F0502020204030204" pitchFamily="34" charset="0"/>
              <a:cs typeface="Adobe Arabic" panose="02040503050201020203" pitchFamily="18" charset="-78"/>
            </a:endParaRPr>
          </a:p>
          <a:p>
            <a:pPr algn="ctr" rtl="1"/>
            <a:r>
              <a:rPr lang="fa-IR" sz="4000" b="1" dirty="0">
                <a:latin typeface="Calibri" panose="020F0502020204030204" pitchFamily="34" charset="0"/>
                <a:ea typeface="Calibri" panose="020F0502020204030204" pitchFamily="34" charset="0"/>
                <a:cs typeface="Adobe Arabic" panose="02040503050201020203" pitchFamily="18" charset="-78"/>
              </a:rPr>
              <a:t>وَ اللَّهُ </a:t>
            </a:r>
            <a:r>
              <a:rPr lang="fa-IR" sz="4000" b="1" dirty="0">
                <a:solidFill>
                  <a:srgbClr val="C00000"/>
                </a:solidFill>
                <a:latin typeface="Calibri" panose="020F0502020204030204" pitchFamily="34" charset="0"/>
                <a:ea typeface="Calibri" panose="020F0502020204030204" pitchFamily="34" charset="0"/>
                <a:cs typeface="Adobe Arabic" panose="02040503050201020203" pitchFamily="18" charset="-78"/>
              </a:rPr>
              <a:t>مُتِمُّ</a:t>
            </a:r>
            <a:r>
              <a:rPr lang="fa-IR" sz="4000" b="1" dirty="0">
                <a:latin typeface="Calibri" panose="020F0502020204030204" pitchFamily="34" charset="0"/>
                <a:ea typeface="Calibri" panose="020F0502020204030204" pitchFamily="34" charset="0"/>
                <a:cs typeface="Adobe Arabic" panose="02040503050201020203" pitchFamily="18" charset="-78"/>
              </a:rPr>
              <a:t> نُورِهِ وَ لَوْ كَرِهَ الْكافِرُونَ (8</a:t>
            </a:r>
            <a:r>
              <a:rPr lang="fa-IR" sz="4000" b="1" dirty="0" smtClean="0">
                <a:latin typeface="Calibri" panose="020F0502020204030204" pitchFamily="34" charset="0"/>
                <a:ea typeface="Calibri" panose="020F0502020204030204" pitchFamily="34" charset="0"/>
                <a:cs typeface="Adobe Arabic" panose="02040503050201020203" pitchFamily="18" charset="-78"/>
              </a:rPr>
              <a:t>)</a:t>
            </a:r>
          </a:p>
          <a:p>
            <a:pPr algn="ctr" rtl="1"/>
            <a:r>
              <a:rPr lang="fa-IR" sz="4000" b="1" dirty="0" smtClean="0">
                <a:latin typeface="Calibri" panose="020F0502020204030204" pitchFamily="34" charset="0"/>
                <a:ea typeface="Calibri" panose="020F0502020204030204" pitchFamily="34" charset="0"/>
                <a:cs typeface="Adobe Arabic" panose="02040503050201020203" pitchFamily="18" charset="-78"/>
              </a:rPr>
              <a:t>هُوَ </a:t>
            </a:r>
            <a:r>
              <a:rPr lang="fa-IR" sz="4000" b="1" dirty="0">
                <a:latin typeface="Calibri" panose="020F0502020204030204" pitchFamily="34" charset="0"/>
                <a:ea typeface="Calibri" panose="020F0502020204030204" pitchFamily="34" charset="0"/>
                <a:cs typeface="Adobe Arabic" panose="02040503050201020203" pitchFamily="18" charset="-78"/>
              </a:rPr>
              <a:t>الَّذي أَرْسَلَ رَسُولَهُ بِالْهُدى</a:t>
            </a:r>
            <a:r>
              <a:rPr lang="fa-IR" sz="4000" b="1" dirty="0" smtClean="0">
                <a:latin typeface="Calibri" panose="020F0502020204030204" pitchFamily="34" charset="0"/>
                <a:ea typeface="Calibri" panose="020F0502020204030204" pitchFamily="34" charset="0"/>
                <a:cs typeface="Adobe Arabic" panose="02040503050201020203" pitchFamily="18" charset="-78"/>
              </a:rPr>
              <a:t>‏ وَ </a:t>
            </a:r>
            <a:r>
              <a:rPr lang="fa-IR" sz="4000" b="1" dirty="0">
                <a:latin typeface="Calibri" panose="020F0502020204030204" pitchFamily="34" charset="0"/>
                <a:ea typeface="Calibri" panose="020F0502020204030204" pitchFamily="34" charset="0"/>
                <a:cs typeface="Adobe Arabic" panose="02040503050201020203" pitchFamily="18" charset="-78"/>
              </a:rPr>
              <a:t>دينِ الْحَقِّ </a:t>
            </a:r>
            <a:r>
              <a:rPr lang="fa-IR" sz="4000" b="1" dirty="0">
                <a:solidFill>
                  <a:srgbClr val="C00000"/>
                </a:solidFill>
                <a:latin typeface="Calibri" panose="020F0502020204030204" pitchFamily="34" charset="0"/>
                <a:ea typeface="Calibri" panose="020F0502020204030204" pitchFamily="34" charset="0"/>
                <a:cs typeface="Adobe Arabic" panose="02040503050201020203" pitchFamily="18" charset="-78"/>
              </a:rPr>
              <a:t>لِيُظْهِرَهُ</a:t>
            </a:r>
            <a:r>
              <a:rPr lang="fa-IR" sz="4000" b="1" dirty="0">
                <a:latin typeface="Calibri" panose="020F0502020204030204" pitchFamily="34" charset="0"/>
                <a:ea typeface="Calibri" panose="020F0502020204030204" pitchFamily="34" charset="0"/>
                <a:cs typeface="Adobe Arabic" panose="02040503050201020203" pitchFamily="18" charset="-78"/>
              </a:rPr>
              <a:t> عَلَى الدِّينِ كُلِّهِ </a:t>
            </a:r>
          </a:p>
          <a:p>
            <a:pPr algn="ctr" rtl="1">
              <a:lnSpc>
                <a:spcPct val="107000"/>
              </a:lnSpc>
              <a:spcAft>
                <a:spcPts val="800"/>
              </a:spcAft>
            </a:pPr>
            <a:r>
              <a:rPr lang="fa-IR" sz="4000" b="1" dirty="0" smtClean="0">
                <a:ea typeface="Calibri" panose="020F0502020204030204" pitchFamily="34" charset="0"/>
                <a:cs typeface="Adobe Arabic" panose="02040503050201020203" pitchFamily="18" charset="-78"/>
              </a:rPr>
              <a:t>وَ </a:t>
            </a:r>
            <a:r>
              <a:rPr lang="fa-IR" sz="4000" b="1" dirty="0">
                <a:ea typeface="Calibri" panose="020F0502020204030204" pitchFamily="34" charset="0"/>
                <a:cs typeface="Adobe Arabic" panose="02040503050201020203" pitchFamily="18" charset="-78"/>
              </a:rPr>
              <a:t>لَوْ كَرِهَ الْمُشْرِكُونَ (9)</a:t>
            </a:r>
            <a:endParaRPr lang="fa-IR" sz="4000" dirty="0"/>
          </a:p>
        </p:txBody>
      </p:sp>
    </p:spTree>
    <p:extLst>
      <p:ext uri="{BB962C8B-B14F-4D97-AF65-F5344CB8AC3E}">
        <p14:creationId xmlns:p14="http://schemas.microsoft.com/office/powerpoint/2010/main" val="1635291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1408" y="1295126"/>
            <a:ext cx="8321040" cy="4304255"/>
          </a:xfrm>
          <a:prstGeom prst="rect">
            <a:avLst/>
          </a:prstGeom>
        </p:spPr>
        <p:txBody>
          <a:bodyPr wrap="square">
            <a:spAutoFit/>
          </a:bodyPr>
          <a:lstStyle/>
          <a:p>
            <a:pPr lvl="0" algn="just" rtl="1">
              <a:lnSpc>
                <a:spcPct val="115000"/>
              </a:lnSpc>
            </a:pPr>
            <a:r>
              <a:rPr lang="fa-IR" sz="2000" dirty="0">
                <a:cs typeface="B Mitra" panose="00000400000000000000" pitchFamily="2" charset="-78"/>
              </a:rPr>
              <a:t>برای مطالعه ساختار وجودی ناس می</a:t>
            </a:r>
            <a:r>
              <a:rPr lang="en-US" sz="2000" dirty="0">
                <a:cs typeface="B Mitra" panose="00000400000000000000" pitchFamily="2" charset="-78"/>
              </a:rPr>
              <a:t>‌</a:t>
            </a:r>
            <a:r>
              <a:rPr lang="fa-IR" sz="2000" dirty="0">
                <a:cs typeface="B Mitra" panose="00000400000000000000" pitchFamily="2" charset="-78"/>
              </a:rPr>
              <a:t>توان آیات و روایات را با توجه به موضوعات زیر مطالعه کرد:</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مقاصد حرکت</a:t>
            </a:r>
            <a:r>
              <a:rPr lang="en-US" sz="2000" dirty="0">
                <a:cs typeface="B Mitra" panose="00000400000000000000" pitchFamily="2" charset="-78"/>
              </a:rPr>
              <a:t>‌</a:t>
            </a:r>
            <a:r>
              <a:rPr lang="fa-IR" sz="2000" dirty="0">
                <a:cs typeface="B Mitra" panose="00000400000000000000" pitchFamily="2" charset="-78"/>
              </a:rPr>
              <a:t>های جمعی</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رفتارها و اعمال ناس</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جریان</a:t>
            </a:r>
            <a:r>
              <a:rPr lang="en-US" sz="2000" dirty="0">
                <a:cs typeface="B Mitra" panose="00000400000000000000" pitchFamily="2" charset="-78"/>
              </a:rPr>
              <a:t>‌</a:t>
            </a:r>
            <a:r>
              <a:rPr lang="fa-IR" sz="2000" dirty="0">
                <a:cs typeface="B Mitra" panose="00000400000000000000" pitchFamily="2" charset="-78"/>
              </a:rPr>
              <a:t>های اجتماعی</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صفات مردم</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آگاهی</a:t>
            </a:r>
            <a:r>
              <a:rPr lang="en-US" sz="2000" dirty="0">
                <a:cs typeface="B Mitra" panose="00000400000000000000" pitchFamily="2" charset="-78"/>
              </a:rPr>
              <a:t>‌</a:t>
            </a:r>
            <a:r>
              <a:rPr lang="fa-IR" sz="2000" dirty="0">
                <a:cs typeface="B Mitra" panose="00000400000000000000" pitchFamily="2" charset="-78"/>
              </a:rPr>
              <a:t>ها و باورهای عمومی</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مراحل شکل</a:t>
            </a:r>
            <a:r>
              <a:rPr lang="en-US" sz="2000" dirty="0">
                <a:cs typeface="B Mitra" panose="00000400000000000000" pitchFamily="2" charset="-78"/>
              </a:rPr>
              <a:t>‌</a:t>
            </a:r>
            <a:r>
              <a:rPr lang="fa-IR" sz="2000" dirty="0">
                <a:cs typeface="B Mitra" panose="00000400000000000000" pitchFamily="2" charset="-78"/>
              </a:rPr>
              <a:t>گیری آگاهی</a:t>
            </a:r>
            <a:r>
              <a:rPr lang="en-US" sz="2000" dirty="0">
                <a:cs typeface="B Mitra" panose="00000400000000000000" pitchFamily="2" charset="-78"/>
              </a:rPr>
              <a:t>‌</a:t>
            </a:r>
            <a:r>
              <a:rPr lang="fa-IR" sz="2000" dirty="0">
                <a:cs typeface="B Mitra" panose="00000400000000000000" pitchFamily="2" charset="-78"/>
              </a:rPr>
              <a:t>های عمومی</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بررسی قالب</a:t>
            </a:r>
            <a:r>
              <a:rPr lang="en-US" sz="2000" dirty="0">
                <a:cs typeface="B Mitra" panose="00000400000000000000" pitchFamily="2" charset="-78"/>
              </a:rPr>
              <a:t>‌</a:t>
            </a:r>
            <a:r>
              <a:rPr lang="fa-IR" sz="2000" dirty="0">
                <a:cs typeface="B Mitra" panose="00000400000000000000" pitchFamily="2" charset="-78"/>
              </a:rPr>
              <a:t>های اجتماعی</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پیوندهای ایجاد کننده حرکت</a:t>
            </a:r>
            <a:r>
              <a:rPr lang="en-US" sz="2000" dirty="0">
                <a:cs typeface="B Mitra" panose="00000400000000000000" pitchFamily="2" charset="-78"/>
              </a:rPr>
              <a:t>‌</a:t>
            </a:r>
            <a:r>
              <a:rPr lang="fa-IR" sz="2000" dirty="0">
                <a:cs typeface="B Mitra" panose="00000400000000000000" pitchFamily="2" charset="-78"/>
              </a:rPr>
              <a:t>های اجتماعی برای رسیدن به مقاصدی</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ارتباط ساختار انسان و ساختار ناس</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سرانجام نيك يا عدم موفقيت حركت‌هاي </a:t>
            </a:r>
            <a:r>
              <a:rPr lang="fa-IR" sz="2000" dirty="0" smtClean="0">
                <a:cs typeface="B Mitra" panose="00000400000000000000" pitchFamily="2" charset="-78"/>
              </a:rPr>
              <a:t>اجتماعي</a:t>
            </a:r>
          </a:p>
          <a:p>
            <a:pPr lvl="0" algn="just" rtl="1">
              <a:lnSpc>
                <a:spcPct val="115000"/>
              </a:lnSpc>
            </a:pPr>
            <a:endParaRPr lang="fa-IR" dirty="0"/>
          </a:p>
        </p:txBody>
      </p:sp>
      <p:sp>
        <p:nvSpPr>
          <p:cNvPr id="3" name="Rectangle 2"/>
          <p:cNvSpPr/>
          <p:nvPr/>
        </p:nvSpPr>
        <p:spPr>
          <a:xfrm>
            <a:off x="403738" y="781755"/>
            <a:ext cx="918841" cy="369332"/>
          </a:xfrm>
          <a:prstGeom prst="rect">
            <a:avLst/>
          </a:prstGeom>
        </p:spPr>
        <p:txBody>
          <a:bodyPr wrap="none">
            <a:spAutoFit/>
          </a:bodyPr>
          <a:lstStyle/>
          <a:p>
            <a:pPr algn="r" rtl="1">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اول</a:t>
            </a:r>
            <a:endParaRPr lang="fa-IR" b="1"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852598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692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4134" y="930277"/>
            <a:ext cx="8847667" cy="4693593"/>
          </a:xfrm>
          <a:prstGeom prst="rect">
            <a:avLst/>
          </a:prstGeom>
        </p:spPr>
        <p:txBody>
          <a:bodyPr wrap="square">
            <a:spAutoFit/>
          </a:bodyPr>
          <a:lstStyle/>
          <a:p>
            <a:pPr algn="just" rtl="1">
              <a:lnSpc>
                <a:spcPct val="115000"/>
              </a:lnSpc>
              <a:spcAft>
                <a:spcPts val="0"/>
              </a:spcAft>
            </a:pPr>
            <a:r>
              <a:rPr lang="fa-IR" sz="2000" b="1" dirty="0">
                <a:latin typeface="Times New Roman" panose="02020603050405020304" pitchFamily="18" charset="0"/>
                <a:ea typeface="Times New Roman" panose="02020603050405020304" pitchFamily="18" charset="0"/>
                <a:cs typeface="B Mitra" panose="00000400000000000000" pitchFamily="2" charset="-78"/>
              </a:rPr>
              <a:t>مبانی نظری</a:t>
            </a:r>
            <a:endParaRPr lang="en-US" sz="2000" dirty="0">
              <a:latin typeface="Times New Roman" panose="02020603050405020304" pitchFamily="18" charset="0"/>
              <a:ea typeface="Times New Roman" panose="02020603050405020304" pitchFamily="18" charset="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هر انسانی از بدو ورود به دنیا و در ادامه مسیر زندگی، خود را در </a:t>
            </a:r>
            <a:r>
              <a:rPr lang="fa-IR" sz="2000" b="1" dirty="0">
                <a:cs typeface="B Mitra" panose="00000400000000000000" pitchFamily="2" charset="-78"/>
              </a:rPr>
              <a:t>اجتماع</a:t>
            </a:r>
            <a:r>
              <a:rPr lang="fa-IR" sz="2000" dirty="0">
                <a:cs typeface="B Mitra" panose="00000400000000000000" pitchFamily="2" charset="-78"/>
              </a:rPr>
              <a:t> یافته است. به حدی که برای اثبات تجرّد خود نیازمند دلیل و برهان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زندگی اجتماعی انسان با ارتباط با انسان</a:t>
            </a:r>
            <a:r>
              <a:rPr lang="en-US" sz="2000" dirty="0">
                <a:cs typeface="B Mitra" panose="00000400000000000000" pitchFamily="2" charset="-78"/>
              </a:rPr>
              <a:t>‌</a:t>
            </a:r>
            <a:r>
              <a:rPr lang="fa-IR" sz="2000" dirty="0">
                <a:cs typeface="B Mitra" panose="00000400000000000000" pitchFamily="2" charset="-78"/>
              </a:rPr>
              <a:t>های دیگر معنا می</a:t>
            </a:r>
            <a:r>
              <a:rPr lang="en-US" sz="2000" dirty="0">
                <a:cs typeface="B Mitra" panose="00000400000000000000" pitchFamily="2" charset="-78"/>
              </a:rPr>
              <a:t>‌</a:t>
            </a:r>
            <a:r>
              <a:rPr lang="fa-IR" sz="2000" dirty="0">
                <a:cs typeface="B Mitra" panose="00000400000000000000" pitchFamily="2" charset="-78"/>
              </a:rPr>
              <a:t>یابد. بنابراین حداقل جمع، دو انسان است.</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پایه</a:t>
            </a:r>
            <a:r>
              <a:rPr lang="en-US" sz="2000" dirty="0">
                <a:cs typeface="B Mitra" panose="00000400000000000000" pitchFamily="2" charset="-78"/>
              </a:rPr>
              <a:t>‌</a:t>
            </a:r>
            <a:r>
              <a:rPr lang="fa-IR" sz="2000" dirty="0">
                <a:cs typeface="B Mitra" panose="00000400000000000000" pitchFamily="2" charset="-78"/>
              </a:rPr>
              <a:t>ای‌ترین عنصر تشکیل‌دهنده زندگی اجتماعی، انسان است. انسانِ تشکیل دهنده جامعه و اجتماع یا مرد است و یا زن.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قرآن و روایات به مرد «</a:t>
            </a:r>
            <a:r>
              <a:rPr lang="fa-IR" sz="2000" b="1" dirty="0">
                <a:cs typeface="B Mitra" panose="00000400000000000000" pitchFamily="2" charset="-78"/>
              </a:rPr>
              <a:t>ذَکَر</a:t>
            </a:r>
            <a:r>
              <a:rPr lang="fa-IR" sz="2000" dirty="0">
                <a:cs typeface="B Mitra" panose="00000400000000000000" pitchFamily="2" charset="-78"/>
              </a:rPr>
              <a:t>» و به زن «</a:t>
            </a:r>
            <a:r>
              <a:rPr lang="fa-IR" sz="2000" b="1" dirty="0">
                <a:cs typeface="B Mitra" panose="00000400000000000000" pitchFamily="2" charset="-78"/>
              </a:rPr>
              <a:t>انثی</a:t>
            </a:r>
            <a:r>
              <a:rPr lang="fa-IR" sz="2000" dirty="0">
                <a:cs typeface="B Mitra" panose="00000400000000000000" pitchFamily="2" charset="-78"/>
              </a:rPr>
              <a:t>» می</a:t>
            </a:r>
            <a:r>
              <a:rPr lang="en-US" sz="2000" dirty="0">
                <a:cs typeface="B Mitra" panose="00000400000000000000" pitchFamily="2" charset="-78"/>
              </a:rPr>
              <a:t>‌</a:t>
            </a:r>
            <a:r>
              <a:rPr lang="fa-IR" sz="2000" dirty="0">
                <a:cs typeface="B Mitra" panose="00000400000000000000" pitchFamily="2" charset="-78"/>
              </a:rPr>
              <a:t>گویند. مفهوم </a:t>
            </a:r>
            <a:r>
              <a:rPr lang="fa-IR" sz="2000" b="1" dirty="0">
                <a:solidFill>
                  <a:srgbClr val="FF0000"/>
                </a:solidFill>
                <a:cs typeface="B Mitra" panose="00000400000000000000" pitchFamily="2" charset="-78"/>
              </a:rPr>
              <a:t>ذَکَر </a:t>
            </a:r>
            <a:r>
              <a:rPr lang="fa-IR" sz="2000" dirty="0">
                <a:cs typeface="B Mitra" panose="00000400000000000000" pitchFamily="2" charset="-78"/>
              </a:rPr>
              <a:t>با مفهوم</a:t>
            </a:r>
            <a:r>
              <a:rPr lang="fa-IR" sz="2000" b="1" dirty="0">
                <a:solidFill>
                  <a:srgbClr val="FF0000"/>
                </a:solidFill>
                <a:cs typeface="B Mitra" panose="00000400000000000000" pitchFamily="2" charset="-78"/>
              </a:rPr>
              <a:t> «ذِکر»</a:t>
            </a:r>
            <a:r>
              <a:rPr lang="fa-IR" sz="2000" dirty="0">
                <a:cs typeface="B Mitra" panose="00000400000000000000" pitchFamily="2" charset="-78"/>
              </a:rPr>
              <a:t> و مفهوم </a:t>
            </a:r>
            <a:r>
              <a:rPr lang="fa-IR" sz="2000" b="1" dirty="0">
                <a:solidFill>
                  <a:srgbClr val="FF0000"/>
                </a:solidFill>
                <a:cs typeface="B Mitra" panose="00000400000000000000" pitchFamily="2" charset="-78"/>
              </a:rPr>
              <a:t>انثی با </a:t>
            </a:r>
            <a:r>
              <a:rPr lang="fa-IR" sz="2000" dirty="0">
                <a:cs typeface="B Mitra" panose="00000400000000000000" pitchFamily="2" charset="-78"/>
              </a:rPr>
              <a:t>مفهوم</a:t>
            </a:r>
            <a:r>
              <a:rPr lang="fa-IR" sz="2000" b="1" dirty="0">
                <a:solidFill>
                  <a:srgbClr val="FF0000"/>
                </a:solidFill>
                <a:cs typeface="B Mitra" panose="00000400000000000000" pitchFamily="2" charset="-78"/>
              </a:rPr>
              <a:t> «اُنس»</a:t>
            </a:r>
            <a:r>
              <a:rPr lang="fa-IR" sz="2000" dirty="0">
                <a:cs typeface="B Mitra" panose="00000400000000000000" pitchFamily="2" charset="-78"/>
              </a:rPr>
              <a:t> و </a:t>
            </a:r>
            <a:r>
              <a:rPr lang="fa-IR" sz="2000" b="1" dirty="0">
                <a:cs typeface="B Mitra" panose="00000400000000000000" pitchFamily="2" charset="-78"/>
              </a:rPr>
              <a:t>لینت</a:t>
            </a:r>
            <a:r>
              <a:rPr lang="fa-IR" sz="2000" dirty="0">
                <a:cs typeface="B Mitra" panose="00000400000000000000" pitchFamily="2" charset="-78"/>
              </a:rPr>
              <a:t> و </a:t>
            </a:r>
            <a:r>
              <a:rPr lang="fa-IR" sz="2000" b="1" dirty="0">
                <a:cs typeface="B Mitra" panose="00000400000000000000" pitchFamily="2" charset="-78"/>
              </a:rPr>
              <a:t>نرمی</a:t>
            </a:r>
            <a:r>
              <a:rPr lang="fa-IR" sz="2000" dirty="0">
                <a:cs typeface="B Mitra" panose="00000400000000000000" pitchFamily="2" charset="-78"/>
              </a:rPr>
              <a:t> مرتبط است.</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قوام</a:t>
            </a:r>
            <a:r>
              <a:rPr lang="fa-IR" sz="2000" dirty="0">
                <a:cs typeface="B Mitra" panose="00000400000000000000" pitchFamily="2" charset="-78"/>
              </a:rPr>
              <a:t> زندگی اجتماعی انسان و هویت آن، وابسته به رابطه </a:t>
            </a:r>
            <a:r>
              <a:rPr lang="fa-IR" sz="2000" b="1" dirty="0">
                <a:cs typeface="B Mitra" panose="00000400000000000000" pitchFamily="2" charset="-78"/>
              </a:rPr>
              <a:t>زوجیّت</a:t>
            </a:r>
            <a:r>
              <a:rPr lang="fa-IR" sz="2000" dirty="0">
                <a:cs typeface="B Mitra" panose="00000400000000000000" pitchFamily="2" charset="-78"/>
              </a:rPr>
              <a:t> و </a:t>
            </a:r>
            <a:r>
              <a:rPr lang="fa-IR" sz="2000" b="1" dirty="0">
                <a:cs typeface="B Mitra" panose="00000400000000000000" pitchFamily="2" charset="-78"/>
              </a:rPr>
              <a:t>نقش‌آفرینی</a:t>
            </a:r>
            <a:r>
              <a:rPr lang="fa-IR" sz="2000" dirty="0">
                <a:cs typeface="B Mitra" panose="00000400000000000000" pitchFamily="2" charset="-78"/>
              </a:rPr>
              <a:t> زن و مرد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قرآن و روایات، نقش‌آفرینی مرد را با واژه «</a:t>
            </a:r>
            <a:r>
              <a:rPr lang="fa-IR" sz="2000" b="1" dirty="0">
                <a:cs typeface="B Mitra" panose="00000400000000000000" pitchFamily="2" charset="-78"/>
              </a:rPr>
              <a:t>رجل</a:t>
            </a:r>
            <a:r>
              <a:rPr lang="fa-IR" sz="2000" dirty="0">
                <a:cs typeface="B Mitra" panose="00000400000000000000" pitchFamily="2" charset="-78"/>
              </a:rPr>
              <a:t>» و «</a:t>
            </a:r>
            <a:r>
              <a:rPr lang="fa-IR" sz="2000" b="1" dirty="0">
                <a:cs typeface="B Mitra" panose="00000400000000000000" pitchFamily="2" charset="-78"/>
              </a:rPr>
              <a:t>مرء</a:t>
            </a:r>
            <a:r>
              <a:rPr lang="fa-IR" sz="2000" dirty="0">
                <a:cs typeface="B Mitra" panose="00000400000000000000" pitchFamily="2" charset="-78"/>
              </a:rPr>
              <a:t>» و نقش‌آفرینی زن را با واژه «</a:t>
            </a:r>
            <a:r>
              <a:rPr lang="fa-IR" sz="2000" b="1" dirty="0">
                <a:cs typeface="B Mitra" panose="00000400000000000000" pitchFamily="2" charset="-78"/>
              </a:rPr>
              <a:t>نساء</a:t>
            </a:r>
            <a:r>
              <a:rPr lang="fa-IR" sz="2000" dirty="0">
                <a:cs typeface="B Mitra" panose="00000400000000000000" pitchFamily="2" charset="-78"/>
              </a:rPr>
              <a:t>» و «</a:t>
            </a:r>
            <a:r>
              <a:rPr lang="fa-IR" sz="2000" b="1" dirty="0">
                <a:cs typeface="B Mitra" panose="00000400000000000000" pitchFamily="2" charset="-78"/>
              </a:rPr>
              <a:t>امرأة</a:t>
            </a:r>
            <a:r>
              <a:rPr lang="fa-IR" sz="2000" dirty="0">
                <a:cs typeface="B Mitra" panose="00000400000000000000" pitchFamily="2" charset="-78"/>
              </a:rPr>
              <a:t>» بیان می</a:t>
            </a:r>
            <a:r>
              <a:rPr lang="en-US" sz="2000" dirty="0">
                <a:cs typeface="B Mitra" panose="00000400000000000000" pitchFamily="2" charset="-78"/>
              </a:rPr>
              <a:t>‌</a:t>
            </a:r>
            <a:r>
              <a:rPr lang="fa-IR" sz="2000" dirty="0">
                <a:cs typeface="B Mitra" panose="00000400000000000000" pitchFamily="2" charset="-78"/>
              </a:rPr>
              <a:t>کند.</a:t>
            </a:r>
            <a:endParaRPr lang="en-US" sz="2000" dirty="0">
              <a:cs typeface="B Mitra" panose="00000400000000000000" pitchFamily="2" charset="-78"/>
            </a:endParaRPr>
          </a:p>
          <a:p>
            <a:pPr marL="342900" indent="-342900" algn="just" rtl="1">
              <a:lnSpc>
                <a:spcPct val="115000"/>
              </a:lnSpc>
              <a:buFont typeface="Wingdings" panose="05000000000000000000" pitchFamily="2" charset="2"/>
              <a:buChar char="v"/>
            </a:pPr>
            <a:r>
              <a:rPr lang="fa-IR" sz="2000" dirty="0">
                <a:cs typeface="B Mitra" panose="00000400000000000000" pitchFamily="2" charset="-78"/>
              </a:rPr>
              <a:t>در مفهوم «</a:t>
            </a:r>
            <a:r>
              <a:rPr lang="fa-IR" sz="2000" b="1" dirty="0">
                <a:cs typeface="B Mitra" panose="00000400000000000000" pitchFamily="2" charset="-78"/>
              </a:rPr>
              <a:t>رجل</a:t>
            </a:r>
            <a:r>
              <a:rPr lang="fa-IR" sz="2000" dirty="0">
                <a:cs typeface="B Mitra" panose="00000400000000000000" pitchFamily="2" charset="-78"/>
              </a:rPr>
              <a:t>»، </a:t>
            </a:r>
            <a:r>
              <a:rPr lang="fa-IR" sz="2000" b="1" dirty="0">
                <a:cs typeface="B Mitra" panose="00000400000000000000" pitchFamily="2" charset="-78"/>
              </a:rPr>
              <a:t>کار</a:t>
            </a:r>
            <a:r>
              <a:rPr lang="fa-IR" sz="2000" dirty="0">
                <a:cs typeface="B Mitra" panose="00000400000000000000" pitchFamily="2" charset="-78"/>
              </a:rPr>
              <a:t> و </a:t>
            </a:r>
            <a:r>
              <a:rPr lang="fa-IR" sz="2000" b="1" dirty="0">
                <a:cs typeface="B Mitra" panose="00000400000000000000" pitchFamily="2" charset="-78"/>
              </a:rPr>
              <a:t>فعالیت</a:t>
            </a:r>
            <a:r>
              <a:rPr lang="fa-IR" sz="2000" dirty="0">
                <a:cs typeface="B Mitra" panose="00000400000000000000" pitchFamily="2" charset="-78"/>
              </a:rPr>
              <a:t> و به کارگیری امکانات و در نهایت حرکت و سیر، و در مفهوم «</a:t>
            </a:r>
            <a:r>
              <a:rPr lang="fa-IR" sz="2000" b="1" dirty="0">
                <a:cs typeface="B Mitra" panose="00000400000000000000" pitchFamily="2" charset="-78"/>
              </a:rPr>
              <a:t>نساء</a:t>
            </a:r>
            <a:r>
              <a:rPr lang="fa-IR" sz="2000" dirty="0">
                <a:cs typeface="B Mitra" panose="00000400000000000000" pitchFamily="2" charset="-78"/>
              </a:rPr>
              <a:t>»، </a:t>
            </a:r>
            <a:r>
              <a:rPr lang="fa-IR" sz="2000" b="1" dirty="0">
                <a:cs typeface="B Mitra" panose="00000400000000000000" pitchFamily="2" charset="-78"/>
              </a:rPr>
              <a:t>عزت</a:t>
            </a:r>
            <a:r>
              <a:rPr lang="fa-IR" sz="2000" dirty="0">
                <a:cs typeface="B Mitra" panose="00000400000000000000" pitchFamily="2" charset="-78"/>
              </a:rPr>
              <a:t> و </a:t>
            </a:r>
            <a:r>
              <a:rPr lang="fa-IR" sz="2000" b="1" dirty="0">
                <a:cs typeface="B Mitra" panose="00000400000000000000" pitchFamily="2" charset="-78"/>
              </a:rPr>
              <a:t>بزرگی</a:t>
            </a:r>
            <a:r>
              <a:rPr lang="fa-IR" sz="2000" dirty="0">
                <a:cs typeface="B Mitra" panose="00000400000000000000" pitchFamily="2" charset="-78"/>
              </a:rPr>
              <a:t> و </a:t>
            </a:r>
            <a:r>
              <a:rPr lang="fa-IR" sz="2000" b="1" dirty="0">
                <a:cs typeface="B Mitra" panose="00000400000000000000" pitchFamily="2" charset="-78"/>
              </a:rPr>
              <a:t>کرامت</a:t>
            </a:r>
            <a:r>
              <a:rPr lang="fa-IR" sz="2000" dirty="0">
                <a:cs typeface="B Mitra" panose="00000400000000000000" pitchFamily="2" charset="-78"/>
              </a:rPr>
              <a:t> و در نهایت </a:t>
            </a:r>
            <a:r>
              <a:rPr lang="fa-IR" sz="2000" b="1" dirty="0">
                <a:cs typeface="B Mitra" panose="00000400000000000000" pitchFamily="2" charset="-78"/>
              </a:rPr>
              <a:t>انس‌ورزی</a:t>
            </a:r>
            <a:r>
              <a:rPr lang="fa-IR" sz="2000" dirty="0">
                <a:cs typeface="B Mitra" panose="00000400000000000000" pitchFamily="2" charset="-78"/>
              </a:rPr>
              <a:t> و </a:t>
            </a:r>
            <a:r>
              <a:rPr lang="fa-IR" sz="2000" b="1" dirty="0">
                <a:cs typeface="B Mitra" panose="00000400000000000000" pitchFamily="2" charset="-78"/>
              </a:rPr>
              <a:t>عطوفت</a:t>
            </a:r>
            <a:r>
              <a:rPr lang="fa-IR" sz="2000" dirty="0">
                <a:cs typeface="B Mitra" panose="00000400000000000000" pitchFamily="2" charset="-78"/>
              </a:rPr>
              <a:t> لحاظ شده است. </a:t>
            </a:r>
            <a:endParaRPr lang="fa-IR" sz="2000" dirty="0" smtClean="0">
              <a:cs typeface="B Mitra" panose="00000400000000000000" pitchFamily="2" charset="-78"/>
            </a:endParaRPr>
          </a:p>
          <a:p>
            <a:pPr marL="342900" indent="-342900" algn="just" rtl="1">
              <a:lnSpc>
                <a:spcPct val="115000"/>
              </a:lnSpc>
              <a:buFont typeface="Wingdings" panose="05000000000000000000" pitchFamily="2" charset="2"/>
              <a:buChar char="v"/>
            </a:pPr>
            <a:r>
              <a:rPr lang="fa-IR" sz="2000" dirty="0" smtClean="0">
                <a:cs typeface="B Mitra" panose="00000400000000000000" pitchFamily="2" charset="-78"/>
              </a:rPr>
              <a:t>در </a:t>
            </a:r>
            <a:r>
              <a:rPr lang="fa-IR" sz="2000" dirty="0">
                <a:cs typeface="B Mitra" panose="00000400000000000000" pitchFamily="2" charset="-78"/>
              </a:rPr>
              <a:t>مفهوم</a:t>
            </a:r>
            <a:r>
              <a:rPr lang="fa-IR" sz="2000" b="1" dirty="0">
                <a:solidFill>
                  <a:srgbClr val="FF0000"/>
                </a:solidFill>
                <a:cs typeface="B Mitra" panose="00000400000000000000" pitchFamily="2" charset="-78"/>
              </a:rPr>
              <a:t> «مرء» و «امرئه»، </a:t>
            </a:r>
            <a:r>
              <a:rPr lang="fa-IR" sz="2000" dirty="0">
                <a:cs typeface="B Mitra" panose="00000400000000000000" pitchFamily="2" charset="-78"/>
              </a:rPr>
              <a:t>مفهوم</a:t>
            </a:r>
            <a:r>
              <a:rPr lang="fa-IR" sz="2000" b="1" dirty="0">
                <a:solidFill>
                  <a:srgbClr val="FF0000"/>
                </a:solidFill>
                <a:cs typeface="B Mitra" panose="00000400000000000000" pitchFamily="2" charset="-78"/>
              </a:rPr>
              <a:t> صفا و جوانمردی و گوارایی</a:t>
            </a:r>
            <a:r>
              <a:rPr lang="fa-IR" sz="2000" dirty="0">
                <a:cs typeface="B Mitra" panose="00000400000000000000" pitchFamily="2" charset="-78"/>
              </a:rPr>
              <a:t> لحاظ شده است</a:t>
            </a:r>
            <a:r>
              <a:rPr lang="fa-IR" sz="2000" dirty="0" smtClean="0">
                <a:cs typeface="B Mitra" panose="00000400000000000000" pitchFamily="2" charset="-78"/>
              </a:rPr>
              <a:t>.</a:t>
            </a:r>
            <a:endParaRPr lang="fa-IR" sz="2000" dirty="0">
              <a:cs typeface="B Mitra" panose="00000400000000000000" pitchFamily="2" charset="-78"/>
            </a:endParaRPr>
          </a:p>
        </p:txBody>
      </p:sp>
      <p:sp>
        <p:nvSpPr>
          <p:cNvPr id="3" name="Rectangle 2"/>
          <p:cNvSpPr/>
          <p:nvPr/>
        </p:nvSpPr>
        <p:spPr>
          <a:xfrm>
            <a:off x="310455" y="724836"/>
            <a:ext cx="957313"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دوم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3240173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2734" y="1042584"/>
            <a:ext cx="8602133" cy="4339650"/>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قرآن </a:t>
            </a:r>
            <a:r>
              <a:rPr lang="fa-IR" sz="2000" dirty="0">
                <a:cs typeface="B Mitra" panose="00000400000000000000" pitchFamily="2" charset="-78"/>
              </a:rPr>
              <a:t>و روایات بر اساس جنسیت انسان، برای او در جامعه </a:t>
            </a:r>
            <a:r>
              <a:rPr lang="fa-IR" sz="2000" b="1" dirty="0">
                <a:cs typeface="B Mitra" panose="00000400000000000000" pitchFamily="2" charset="-78"/>
              </a:rPr>
              <a:t>نقش</a:t>
            </a:r>
            <a:r>
              <a:rPr lang="en-US" sz="2000" b="1" dirty="0">
                <a:cs typeface="B Mitra" panose="00000400000000000000" pitchFamily="2" charset="-78"/>
              </a:rPr>
              <a:t>‌</a:t>
            </a:r>
            <a:r>
              <a:rPr lang="fa-IR" sz="2000" b="1" dirty="0">
                <a:cs typeface="B Mitra" panose="00000400000000000000" pitchFamily="2" charset="-78"/>
              </a:rPr>
              <a:t>های</a:t>
            </a:r>
            <a:r>
              <a:rPr lang="fa-IR" sz="2000" dirty="0">
                <a:cs typeface="B Mitra" panose="00000400000000000000" pitchFamily="2" charset="-78"/>
              </a:rPr>
              <a:t> متناسبی را تعریف نموده و در آن تعالی روحی و کمال انسانی را در نظر گرفته</a:t>
            </a:r>
            <a:r>
              <a:rPr lang="en-US" sz="2000" dirty="0">
                <a:cs typeface="B Mitra" panose="00000400000000000000" pitchFamily="2" charset="-78"/>
              </a:rPr>
              <a:t>‌</a:t>
            </a:r>
            <a:r>
              <a:rPr lang="fa-IR" sz="2000" dirty="0">
                <a:cs typeface="B Mitra" panose="00000400000000000000" pitchFamily="2" charset="-78"/>
              </a:rPr>
              <a:t>اند. بنابراین وظایف و شغل</a:t>
            </a:r>
            <a:r>
              <a:rPr lang="en-US" sz="2000" dirty="0">
                <a:cs typeface="B Mitra" panose="00000400000000000000" pitchFamily="2" charset="-78"/>
              </a:rPr>
              <a:t>‌</a:t>
            </a:r>
            <a:r>
              <a:rPr lang="fa-IR" sz="2000" dirty="0">
                <a:cs typeface="B Mitra" panose="00000400000000000000" pitchFamily="2" charset="-78"/>
              </a:rPr>
              <a:t>های محوّل یا پیشنهاد شده، به تناسب نقش</a:t>
            </a:r>
            <a:r>
              <a:rPr lang="en-US" sz="2000" dirty="0">
                <a:cs typeface="B Mitra" panose="00000400000000000000" pitchFamily="2" charset="-78"/>
              </a:rPr>
              <a:t>‌</a:t>
            </a:r>
            <a:r>
              <a:rPr lang="fa-IR" sz="2000" dirty="0">
                <a:cs typeface="B Mitra" panose="00000400000000000000" pitchFamily="2" charset="-78"/>
              </a:rPr>
              <a:t>ها و روحیات مرد و زن بوده راهی برای رسیدن به کمال انسانی است. به این راه در قرآن </a:t>
            </a:r>
            <a:r>
              <a:rPr lang="fa-IR" sz="2000" b="1" dirty="0">
                <a:cs typeface="B Mitra" panose="00000400000000000000" pitchFamily="2" charset="-78"/>
              </a:rPr>
              <a:t>«سبیل»</a:t>
            </a:r>
            <a:r>
              <a:rPr lang="fa-IR" sz="2000" dirty="0">
                <a:cs typeface="B Mitra" panose="00000400000000000000" pitchFamily="2" charset="-78"/>
              </a:rPr>
              <a:t> گفته می</a:t>
            </a:r>
            <a:r>
              <a:rPr lang="en-US" sz="2000" dirty="0">
                <a:cs typeface="B Mitra" panose="00000400000000000000" pitchFamily="2" charset="-78"/>
              </a:rPr>
              <a:t>‌</a:t>
            </a:r>
            <a:r>
              <a:rPr lang="fa-IR" sz="2000" dirty="0">
                <a:cs typeface="B Mitra" panose="00000400000000000000" pitchFamily="2" charset="-78"/>
              </a:rPr>
              <a:t>شود.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تساوی</a:t>
            </a:r>
            <a:r>
              <a:rPr lang="fa-IR" sz="2000" dirty="0">
                <a:cs typeface="B Mitra" panose="00000400000000000000" pitchFamily="2" charset="-78"/>
              </a:rPr>
              <a:t> زن و مرد به عنوان برخورداری از حق حیات معنوی در آیات تأکید شده است. ولی </a:t>
            </a:r>
            <a:r>
              <a:rPr lang="fa-IR" sz="2000" b="1" dirty="0">
                <a:solidFill>
                  <a:srgbClr val="FF0000"/>
                </a:solidFill>
                <a:cs typeface="B Mitra" panose="00000400000000000000" pitchFamily="2" charset="-78"/>
              </a:rPr>
              <a:t>تساوی</a:t>
            </a:r>
            <a:r>
              <a:rPr lang="fa-IR" sz="2000" dirty="0">
                <a:cs typeface="B Mitra" panose="00000400000000000000" pitchFamily="2" charset="-78"/>
              </a:rPr>
              <a:t> آنها در </a:t>
            </a:r>
            <a:r>
              <a:rPr lang="fa-IR" sz="2000" b="1" dirty="0">
                <a:solidFill>
                  <a:srgbClr val="FF0000"/>
                </a:solidFill>
                <a:cs typeface="B Mitra" panose="00000400000000000000" pitchFamily="2" charset="-78"/>
              </a:rPr>
              <a:t>نقش</a:t>
            </a:r>
            <a:r>
              <a:rPr lang="en-US" sz="2000" b="1" dirty="0">
                <a:solidFill>
                  <a:srgbClr val="FF0000"/>
                </a:solidFill>
                <a:cs typeface="B Mitra" panose="00000400000000000000" pitchFamily="2" charset="-78"/>
              </a:rPr>
              <a:t>‌</a:t>
            </a:r>
            <a:r>
              <a:rPr lang="fa-IR" sz="2000" b="1" dirty="0">
                <a:solidFill>
                  <a:srgbClr val="FF0000"/>
                </a:solidFill>
                <a:cs typeface="B Mitra" panose="00000400000000000000" pitchFamily="2" charset="-78"/>
              </a:rPr>
              <a:t>ها </a:t>
            </a:r>
            <a:r>
              <a:rPr lang="fa-IR" sz="2000" dirty="0">
                <a:cs typeface="B Mitra" panose="00000400000000000000" pitchFamily="2" charset="-78"/>
              </a:rPr>
              <a:t>مورد تأیید نیست.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هر یک از </a:t>
            </a:r>
            <a:r>
              <a:rPr lang="fa-IR" sz="2000" b="1" dirty="0">
                <a:cs typeface="B Mitra" panose="00000400000000000000" pitchFamily="2" charset="-78"/>
              </a:rPr>
              <a:t>نقش‌هایی</a:t>
            </a:r>
            <a:r>
              <a:rPr lang="fa-IR" sz="2000" dirty="0">
                <a:cs typeface="B Mitra" panose="00000400000000000000" pitchFamily="2" charset="-78"/>
              </a:rPr>
              <a:t> که به زن و مرد داده شده، به عنوان </a:t>
            </a:r>
            <a:r>
              <a:rPr lang="fa-IR" sz="2000" b="1" dirty="0">
                <a:cs typeface="B Mitra" panose="00000400000000000000" pitchFamily="2" charset="-78"/>
              </a:rPr>
              <a:t>فضل</a:t>
            </a:r>
            <a:r>
              <a:rPr lang="fa-IR" sz="2000" dirty="0">
                <a:cs typeface="B Mitra" panose="00000400000000000000" pitchFamily="2" charset="-78"/>
              </a:rPr>
              <a:t> خدا از آنها یاد شده است و لازم است فرد با شناخت دقیق آن در جهت بروز آنها تلاش نماید. این نقش‌ها منطبق بر توان جسمی و روحی آنان است. بر این اساس بیشتر </a:t>
            </a:r>
            <a:r>
              <a:rPr lang="fa-IR" sz="2000" b="1" dirty="0">
                <a:cs typeface="B Mitra" panose="00000400000000000000" pitchFamily="2" charset="-78"/>
              </a:rPr>
              <a:t>نقش‌های</a:t>
            </a:r>
            <a:r>
              <a:rPr lang="fa-IR" sz="2000" dirty="0">
                <a:cs typeface="B Mitra" panose="00000400000000000000" pitchFamily="2" charset="-78"/>
              </a:rPr>
              <a:t> </a:t>
            </a:r>
            <a:r>
              <a:rPr lang="fa-IR" sz="2000" b="1" dirty="0">
                <a:cs typeface="B Mitra" panose="00000400000000000000" pitchFamily="2" charset="-78"/>
              </a:rPr>
              <a:t>زنان</a:t>
            </a:r>
            <a:r>
              <a:rPr lang="fa-IR" sz="2000" dirty="0">
                <a:cs typeface="B Mitra" panose="00000400000000000000" pitchFamily="2" charset="-78"/>
              </a:rPr>
              <a:t>، </a:t>
            </a:r>
            <a:r>
              <a:rPr lang="fa-IR" sz="2000" b="1" dirty="0">
                <a:solidFill>
                  <a:srgbClr val="FF0000"/>
                </a:solidFill>
                <a:cs typeface="B Mitra" panose="00000400000000000000" pitchFamily="2" charset="-78"/>
              </a:rPr>
              <a:t>تربیتی</a:t>
            </a:r>
            <a:r>
              <a:rPr lang="fa-IR" sz="2000" dirty="0">
                <a:cs typeface="B Mitra" panose="00000400000000000000" pitchFamily="2" charset="-78"/>
              </a:rPr>
              <a:t> و </a:t>
            </a:r>
            <a:r>
              <a:rPr lang="fa-IR" sz="2000" b="1" dirty="0">
                <a:solidFill>
                  <a:srgbClr val="FF0000"/>
                </a:solidFill>
                <a:cs typeface="B Mitra" panose="00000400000000000000" pitchFamily="2" charset="-78"/>
              </a:rPr>
              <a:t>حمایتی</a:t>
            </a:r>
            <a:r>
              <a:rPr lang="fa-IR" sz="2000" dirty="0">
                <a:cs typeface="B Mitra" panose="00000400000000000000" pitchFamily="2" charset="-78"/>
              </a:rPr>
              <a:t> و بیشتر </a:t>
            </a:r>
            <a:r>
              <a:rPr lang="fa-IR" sz="2000" b="1" dirty="0">
                <a:cs typeface="B Mitra" panose="00000400000000000000" pitchFamily="2" charset="-78"/>
              </a:rPr>
              <a:t>نقش</a:t>
            </a:r>
            <a:r>
              <a:rPr lang="fa-IR" sz="2000" dirty="0">
                <a:cs typeface="B Mitra" panose="00000400000000000000" pitchFamily="2" charset="-78"/>
              </a:rPr>
              <a:t> </a:t>
            </a:r>
            <a:r>
              <a:rPr lang="fa-IR" sz="2000" b="1" dirty="0">
                <a:cs typeface="B Mitra" panose="00000400000000000000" pitchFamily="2" charset="-78"/>
              </a:rPr>
              <a:t>مردان</a:t>
            </a:r>
            <a:r>
              <a:rPr lang="fa-IR" sz="2000" dirty="0">
                <a:cs typeface="B Mitra" panose="00000400000000000000" pitchFamily="2" charset="-78"/>
              </a:rPr>
              <a:t>، </a:t>
            </a:r>
            <a:r>
              <a:rPr lang="fa-IR" sz="2000" b="1" dirty="0">
                <a:solidFill>
                  <a:srgbClr val="FF0000"/>
                </a:solidFill>
                <a:cs typeface="B Mitra" panose="00000400000000000000" pitchFamily="2" charset="-78"/>
              </a:rPr>
              <a:t>تدارکاتی</a:t>
            </a:r>
            <a:r>
              <a:rPr lang="fa-IR" sz="2000" dirty="0">
                <a:cs typeface="B Mitra" panose="00000400000000000000" pitchFamily="2" charset="-78"/>
              </a:rPr>
              <a:t> و </a:t>
            </a:r>
            <a:r>
              <a:rPr lang="fa-IR" sz="2000" b="1" dirty="0">
                <a:solidFill>
                  <a:srgbClr val="FF0000"/>
                </a:solidFill>
                <a:cs typeface="B Mitra" panose="00000400000000000000" pitchFamily="2" charset="-78"/>
              </a:rPr>
              <a:t>مدیریتی</a:t>
            </a:r>
            <a:r>
              <a:rPr lang="fa-IR" sz="2000" dirty="0">
                <a:cs typeface="B Mitra" panose="00000400000000000000" pitchFamily="2" charset="-78"/>
              </a:rPr>
              <a:t>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قرآن و روایات از «آدم» و «حوّا» به عنوان اولین مرد و زنی که زندگی اجتماعی الهی خود را در زمین آغاز کردند نام می</a:t>
            </a:r>
            <a:r>
              <a:rPr lang="en-US" sz="2000" dirty="0">
                <a:cs typeface="B Mitra" panose="00000400000000000000" pitchFamily="2" charset="-78"/>
              </a:rPr>
              <a:t>‌</a:t>
            </a:r>
            <a:r>
              <a:rPr lang="fa-IR" sz="2000" dirty="0">
                <a:cs typeface="B Mitra" panose="00000400000000000000" pitchFamily="2" charset="-78"/>
              </a:rPr>
              <a:t>برد.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ارتباط این دو زوج آسمانی می‌تواند به عنوان اولین </a:t>
            </a:r>
            <a:r>
              <a:rPr lang="fa-IR" sz="2000" b="1" dirty="0">
                <a:solidFill>
                  <a:srgbClr val="FF0000"/>
                </a:solidFill>
                <a:cs typeface="B Mitra" panose="00000400000000000000" pitchFamily="2" charset="-78"/>
              </a:rPr>
              <a:t>ارتباطاتِ</a:t>
            </a:r>
            <a:r>
              <a:rPr lang="fa-IR" sz="2000" dirty="0">
                <a:cs typeface="B Mitra" panose="00000400000000000000" pitchFamily="2" charset="-78"/>
              </a:rPr>
              <a:t> نقش‌آفرین، مورد توجه قرار گیرد.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جامعه متعادل جامعه‌ای است که زن و مرد در جایگاه طبیعی خود قرار گیرند.</a:t>
            </a:r>
            <a:endParaRPr lang="en-US" sz="2000" dirty="0">
              <a:effectLst/>
              <a:cs typeface="B Mitra" panose="00000400000000000000" pitchFamily="2" charset="-78"/>
            </a:endParaRPr>
          </a:p>
        </p:txBody>
      </p:sp>
      <p:sp>
        <p:nvSpPr>
          <p:cNvPr id="3" name="Rectangle 2"/>
          <p:cNvSpPr/>
          <p:nvPr/>
        </p:nvSpPr>
        <p:spPr>
          <a:xfrm>
            <a:off x="310455" y="724836"/>
            <a:ext cx="957313"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دوم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3701587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399" y="1135718"/>
            <a:ext cx="8966200" cy="4339650"/>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فهم </a:t>
            </a:r>
            <a:r>
              <a:rPr lang="fa-IR" sz="2000" b="1" dirty="0">
                <a:cs typeface="B Mitra" panose="00000400000000000000" pitchFamily="2" charset="-78"/>
              </a:rPr>
              <a:t>اختلاف</a:t>
            </a:r>
            <a:r>
              <a:rPr lang="fa-IR" sz="2000" dirty="0">
                <a:cs typeface="B Mitra" panose="00000400000000000000" pitchFamily="2" charset="-78"/>
              </a:rPr>
              <a:t> ویژگی</a:t>
            </a:r>
            <a:r>
              <a:rPr lang="en-US" sz="2000" dirty="0">
                <a:cs typeface="B Mitra" panose="00000400000000000000" pitchFamily="2" charset="-78"/>
              </a:rPr>
              <a:t>‌</a:t>
            </a:r>
            <a:r>
              <a:rPr lang="fa-IR" sz="2000" dirty="0">
                <a:cs typeface="B Mitra" panose="00000400000000000000" pitchFamily="2" charset="-78"/>
              </a:rPr>
              <a:t>های زن و مرد باعث می</a:t>
            </a:r>
            <a:r>
              <a:rPr lang="en-US" sz="2000" dirty="0">
                <a:cs typeface="B Mitra" panose="00000400000000000000" pitchFamily="2" charset="-78"/>
              </a:rPr>
              <a:t>‌</a:t>
            </a:r>
            <a:r>
              <a:rPr lang="fa-IR" sz="2000" dirty="0">
                <a:cs typeface="B Mitra" panose="00000400000000000000" pitchFamily="2" charset="-78"/>
              </a:rPr>
              <a:t>شود تا جامعه به سمت </a:t>
            </a:r>
            <a:r>
              <a:rPr lang="fa-IR" sz="2000" b="1" dirty="0">
                <a:cs typeface="B Mitra" panose="00000400000000000000" pitchFamily="2" charset="-78"/>
              </a:rPr>
              <a:t>تعادل</a:t>
            </a:r>
            <a:r>
              <a:rPr lang="fa-IR" sz="2000" dirty="0">
                <a:cs typeface="B Mitra" panose="00000400000000000000" pitchFamily="2" charset="-78"/>
              </a:rPr>
              <a:t> در ایفای </a:t>
            </a:r>
            <a:r>
              <a:rPr lang="fa-IR" sz="2000" b="1" dirty="0">
                <a:cs typeface="B Mitra" panose="00000400000000000000" pitchFamily="2" charset="-78"/>
              </a:rPr>
              <a:t>نقش</a:t>
            </a:r>
            <a:r>
              <a:rPr lang="en-US" sz="2000" dirty="0">
                <a:cs typeface="B Mitra" panose="00000400000000000000" pitchFamily="2" charset="-78"/>
              </a:rPr>
              <a:t>‌</a:t>
            </a:r>
            <a:r>
              <a:rPr lang="fa-IR" sz="2000" dirty="0">
                <a:cs typeface="B Mitra" panose="00000400000000000000" pitchFamily="2" charset="-78"/>
              </a:rPr>
              <a:t>ها قدم بردارد.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بنا به نظر قرآن از ویژگی</a:t>
            </a:r>
            <a:r>
              <a:rPr lang="en-US" sz="2000" dirty="0">
                <a:cs typeface="B Mitra" panose="00000400000000000000" pitchFamily="2" charset="-78"/>
              </a:rPr>
              <a:t>‌</a:t>
            </a:r>
            <a:r>
              <a:rPr lang="fa-IR" sz="2000" dirty="0">
                <a:cs typeface="B Mitra" panose="00000400000000000000" pitchFamily="2" charset="-78"/>
              </a:rPr>
              <a:t>های زن این است که او در «</a:t>
            </a:r>
            <a:r>
              <a:rPr lang="fa-IR" sz="2000" b="1" dirty="0">
                <a:solidFill>
                  <a:srgbClr val="FF0000"/>
                </a:solidFill>
                <a:cs typeface="B Mitra" panose="00000400000000000000" pitchFamily="2" charset="-78"/>
              </a:rPr>
              <a:t>حلیه</a:t>
            </a:r>
            <a:r>
              <a:rPr lang="fa-IR" sz="2000" dirty="0">
                <a:cs typeface="B Mitra" panose="00000400000000000000" pitchFamily="2" charset="-78"/>
              </a:rPr>
              <a:t>» یا آراستن و آراستگی رشد می</a:t>
            </a:r>
            <a:r>
              <a:rPr lang="en-US" sz="2000" dirty="0">
                <a:cs typeface="B Mitra" panose="00000400000000000000" pitchFamily="2" charset="-78"/>
              </a:rPr>
              <a:t>‌</a:t>
            </a:r>
            <a:r>
              <a:rPr lang="fa-IR" sz="2000" dirty="0">
                <a:cs typeface="B Mitra" panose="00000400000000000000" pitchFamily="2" charset="-78"/>
              </a:rPr>
              <a:t>یابد و در صحنه</a:t>
            </a:r>
            <a:r>
              <a:rPr lang="en-US" sz="2000" dirty="0">
                <a:cs typeface="B Mitra" panose="00000400000000000000" pitchFamily="2" charset="-78"/>
              </a:rPr>
              <a:t>‌</a:t>
            </a:r>
            <a:r>
              <a:rPr lang="fa-IR" sz="2000" dirty="0">
                <a:cs typeface="B Mitra" panose="00000400000000000000" pitchFamily="2" charset="-78"/>
              </a:rPr>
              <a:t>های مربوط به «</a:t>
            </a:r>
            <a:r>
              <a:rPr lang="fa-IR" sz="2000" b="1" dirty="0">
                <a:cs typeface="B Mitra" panose="00000400000000000000" pitchFamily="2" charset="-78"/>
              </a:rPr>
              <a:t>خصومت</a:t>
            </a:r>
            <a:r>
              <a:rPr lang="fa-IR" sz="2000" dirty="0">
                <a:cs typeface="B Mitra" panose="00000400000000000000" pitchFamily="2" charset="-78"/>
              </a:rPr>
              <a:t>» آشکار نیست. این دو خصوصیت به عنوان اساس تفاوت زن و مرد محسوب می</a:t>
            </a:r>
            <a:r>
              <a:rPr lang="en-US" sz="2000" dirty="0">
                <a:cs typeface="B Mitra" panose="00000400000000000000" pitchFamily="2" charset="-78"/>
              </a:rPr>
              <a:t>‌</a:t>
            </a:r>
            <a:r>
              <a:rPr lang="fa-IR" sz="2000" dirty="0">
                <a:cs typeface="B Mitra" panose="00000400000000000000" pitchFamily="2" charset="-78"/>
              </a:rPr>
              <a:t>شود.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دو خصوصيت فوق، بروز بیشتر عواطف را در زن موجب </a:t>
            </a:r>
            <a:r>
              <a:rPr lang="en-US" sz="2000" dirty="0">
                <a:cs typeface="B Mitra" panose="00000400000000000000" pitchFamily="2" charset="-78"/>
              </a:rPr>
              <a:t>‌</a:t>
            </a:r>
            <a:r>
              <a:rPr lang="fa-IR" sz="2000" dirty="0">
                <a:cs typeface="B Mitra" panose="00000400000000000000" pitchFamily="2" charset="-78"/>
              </a:rPr>
              <a:t>شده، نقش </a:t>
            </a:r>
            <a:r>
              <a:rPr lang="fa-IR" sz="2000" b="1" dirty="0">
                <a:solidFill>
                  <a:srgbClr val="FF0000"/>
                </a:solidFill>
                <a:cs typeface="B Mitra" panose="00000400000000000000" pitchFamily="2" charset="-78"/>
              </a:rPr>
              <a:t>سکونت و آرامش‌دهی</a:t>
            </a:r>
            <a:r>
              <a:rPr lang="fa-IR" sz="2000" dirty="0">
                <a:cs typeface="B Mitra" panose="00000400000000000000" pitchFamily="2" charset="-78"/>
              </a:rPr>
              <a:t> برای خود و مرد را در او آشکار می‌کند.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بنابر نظر قرآن از ویژگی</a:t>
            </a:r>
            <a:r>
              <a:rPr lang="en-US" sz="2000" dirty="0">
                <a:cs typeface="B Mitra" panose="00000400000000000000" pitchFamily="2" charset="-78"/>
              </a:rPr>
              <a:t>‌</a:t>
            </a:r>
            <a:r>
              <a:rPr lang="fa-IR" sz="2000" dirty="0">
                <a:cs typeface="B Mitra" panose="00000400000000000000" pitchFamily="2" charset="-78"/>
              </a:rPr>
              <a:t>های مرد این است که </a:t>
            </a:r>
            <a:r>
              <a:rPr lang="fa-IR" sz="2000" b="1" dirty="0">
                <a:solidFill>
                  <a:srgbClr val="FF0000"/>
                </a:solidFill>
                <a:cs typeface="B Mitra" panose="00000400000000000000" pitchFamily="2" charset="-78"/>
              </a:rPr>
              <a:t>«قوّام»</a:t>
            </a:r>
            <a:r>
              <a:rPr lang="fa-IR" sz="2000" dirty="0">
                <a:cs typeface="B Mitra" panose="00000400000000000000" pitchFamily="2" charset="-78"/>
              </a:rPr>
              <a:t> زنان است. در این صورت لازم است مرد، لوازم رشد معنوی و مادی زن را فراهم سازد.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با بروز سعی و حرکت خردمندانه مرد در زندگی اجتماعی، </a:t>
            </a:r>
            <a:r>
              <a:rPr lang="fa-IR" sz="2000" b="1" dirty="0">
                <a:cs typeface="B Mitra" panose="00000400000000000000" pitchFamily="2" charset="-78"/>
              </a:rPr>
              <a:t>ثروت</a:t>
            </a:r>
            <a:r>
              <a:rPr lang="fa-IR" sz="2000" dirty="0">
                <a:cs typeface="B Mitra" panose="00000400000000000000" pitchFamily="2" charset="-78"/>
              </a:rPr>
              <a:t> و </a:t>
            </a:r>
            <a:r>
              <a:rPr lang="fa-IR" sz="2000" b="1" dirty="0">
                <a:cs typeface="B Mitra" panose="00000400000000000000" pitchFamily="2" charset="-78"/>
              </a:rPr>
              <a:t>سرمایه</a:t>
            </a:r>
            <a:r>
              <a:rPr lang="fa-IR" sz="2000" dirty="0">
                <a:cs typeface="B Mitra" panose="00000400000000000000" pitchFamily="2" charset="-78"/>
              </a:rPr>
              <a:t> تولید شده و با تأمین رزق و روزی حلال زمینه‌ساز رشد معنوی جامعه می</a:t>
            </a:r>
            <a:r>
              <a:rPr lang="en-US" sz="2000" dirty="0">
                <a:cs typeface="B Mitra" panose="00000400000000000000" pitchFamily="2" charset="-78"/>
              </a:rPr>
              <a:t>‌</a:t>
            </a:r>
            <a:r>
              <a:rPr lang="fa-IR" sz="2000" dirty="0">
                <a:cs typeface="B Mitra" panose="00000400000000000000" pitchFamily="2" charset="-78"/>
              </a:rPr>
              <a:t>شود. ضمن آنکه </a:t>
            </a:r>
            <a:r>
              <a:rPr lang="fa-IR" sz="2000" b="1" dirty="0">
                <a:cs typeface="B Mitra" panose="00000400000000000000" pitchFamily="2" charset="-78"/>
              </a:rPr>
              <a:t>مدیریت</a:t>
            </a:r>
            <a:r>
              <a:rPr lang="fa-IR" sz="2000" dirty="0">
                <a:cs typeface="B Mitra" panose="00000400000000000000" pitchFamily="2" charset="-78"/>
              </a:rPr>
              <a:t> منابع به عهده مرد گذاشته شده است. </a:t>
            </a:r>
            <a:endParaRPr lang="fa-IR" sz="2000" dirty="0" smtClean="0">
              <a:cs typeface="B Mitra" panose="00000400000000000000" pitchFamily="2" charset="-78"/>
            </a:endParaRPr>
          </a:p>
          <a:p>
            <a:pPr marL="342900" indent="-342900" algn="just" rtl="1">
              <a:lnSpc>
                <a:spcPct val="115000"/>
              </a:lnSpc>
              <a:buFont typeface="Wingdings" panose="05000000000000000000" pitchFamily="2" charset="2"/>
              <a:buChar char="v"/>
            </a:pPr>
            <a:r>
              <a:rPr lang="fa-IR" sz="2000" dirty="0">
                <a:cs typeface="B Mitra" panose="00000400000000000000" pitchFamily="2" charset="-78"/>
              </a:rPr>
              <a:t>با بروز سعی و حرکت خردمندانه زن سرمایه به دست آمده در مسیر صلاح، رستگاری، </a:t>
            </a:r>
            <a:r>
              <a:rPr lang="fa-IR" sz="2000" b="1" dirty="0">
                <a:cs typeface="B Mitra" panose="00000400000000000000" pitchFamily="2" charset="-78"/>
              </a:rPr>
              <a:t>تزکیه</a:t>
            </a:r>
            <a:r>
              <a:rPr lang="fa-IR" sz="2000" dirty="0">
                <a:cs typeface="B Mitra" panose="00000400000000000000" pitchFamily="2" charset="-78"/>
              </a:rPr>
              <a:t> و </a:t>
            </a:r>
            <a:r>
              <a:rPr lang="fa-IR" sz="2000" b="1" dirty="0">
                <a:cs typeface="B Mitra" panose="00000400000000000000" pitchFamily="2" charset="-78"/>
              </a:rPr>
              <a:t>تعلیم</a:t>
            </a:r>
            <a:r>
              <a:rPr lang="fa-IR" sz="2000" dirty="0">
                <a:cs typeface="B Mitra" panose="00000400000000000000" pitchFamily="2" charset="-78"/>
              </a:rPr>
              <a:t> هزینه می‌شود و رزق و روزی حلال به رشدی بالنده و پویا در خانواده و نسل، بقا می‌یابد. در این صورت همّت زنان، دریافت </a:t>
            </a:r>
            <a:r>
              <a:rPr lang="fa-IR" sz="2000" b="1" dirty="0">
                <a:cs typeface="B Mitra" panose="00000400000000000000" pitchFamily="2" charset="-78"/>
              </a:rPr>
              <a:t>معنویت</a:t>
            </a:r>
            <a:r>
              <a:rPr lang="fa-IR" sz="2000" dirty="0">
                <a:cs typeface="B Mitra" panose="00000400000000000000" pitchFamily="2" charset="-78"/>
              </a:rPr>
              <a:t> و توجه به </a:t>
            </a:r>
            <a:r>
              <a:rPr lang="fa-IR" sz="2000" b="1" dirty="0">
                <a:cs typeface="B Mitra" panose="00000400000000000000" pitchFamily="2" charset="-78"/>
              </a:rPr>
              <a:t>غیب</a:t>
            </a:r>
            <a:r>
              <a:rPr lang="fa-IR" sz="2000" dirty="0">
                <a:cs typeface="B Mitra" panose="00000400000000000000" pitchFamily="2" charset="-78"/>
              </a:rPr>
              <a:t> و </a:t>
            </a:r>
            <a:r>
              <a:rPr lang="fa-IR" sz="2000" b="1" dirty="0">
                <a:cs typeface="B Mitra" panose="00000400000000000000" pitchFamily="2" charset="-78"/>
              </a:rPr>
              <a:t>حبّ</a:t>
            </a:r>
            <a:r>
              <a:rPr lang="fa-IR" sz="2000" dirty="0">
                <a:cs typeface="B Mitra" panose="00000400000000000000" pitchFamily="2" charset="-78"/>
              </a:rPr>
              <a:t> </a:t>
            </a:r>
            <a:r>
              <a:rPr lang="fa-IR" sz="2000" b="1" dirty="0">
                <a:cs typeface="B Mitra" panose="00000400000000000000" pitchFamily="2" charset="-78"/>
              </a:rPr>
              <a:t>آخرت</a:t>
            </a:r>
            <a:r>
              <a:rPr lang="fa-IR" sz="2000" dirty="0">
                <a:cs typeface="B Mitra" panose="00000400000000000000" pitchFamily="2" charset="-78"/>
              </a:rPr>
              <a:t> است</a:t>
            </a:r>
            <a:r>
              <a:rPr lang="fa-IR" sz="2000" dirty="0" smtClean="0">
                <a:cs typeface="B Mitra" panose="00000400000000000000" pitchFamily="2" charset="-78"/>
              </a:rPr>
              <a:t>.</a:t>
            </a:r>
            <a:endParaRPr lang="en-US" sz="2000" dirty="0">
              <a:cs typeface="B Mitra" panose="00000400000000000000" pitchFamily="2" charset="-78"/>
            </a:endParaRPr>
          </a:p>
        </p:txBody>
      </p:sp>
      <p:sp>
        <p:nvSpPr>
          <p:cNvPr id="3" name="Rectangle 2"/>
          <p:cNvSpPr/>
          <p:nvPr/>
        </p:nvSpPr>
        <p:spPr>
          <a:xfrm>
            <a:off x="310455" y="724836"/>
            <a:ext cx="957313"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دوم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3767665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1067" y="906062"/>
            <a:ext cx="9110133" cy="4693593"/>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جامعه‌ای </a:t>
            </a:r>
            <a:r>
              <a:rPr lang="fa-IR" sz="2000" dirty="0">
                <a:cs typeface="B Mitra" panose="00000400000000000000" pitchFamily="2" charset="-78"/>
              </a:rPr>
              <a:t>که در آن </a:t>
            </a:r>
            <a:r>
              <a:rPr lang="fa-IR" sz="2000" b="1" dirty="0">
                <a:cs typeface="B Mitra" panose="00000400000000000000" pitchFamily="2" charset="-78"/>
              </a:rPr>
              <a:t>مرد</a:t>
            </a:r>
            <a:r>
              <a:rPr lang="fa-IR" sz="2000" dirty="0">
                <a:cs typeface="B Mitra" panose="00000400000000000000" pitchFamily="2" charset="-78"/>
              </a:rPr>
              <a:t> </a:t>
            </a:r>
            <a:r>
              <a:rPr lang="fa-IR" sz="2000" b="1" dirty="0">
                <a:cs typeface="B Mitra" panose="00000400000000000000" pitchFamily="2" charset="-78"/>
              </a:rPr>
              <a:t>نقش</a:t>
            </a:r>
            <a:r>
              <a:rPr lang="fa-IR" sz="2000" dirty="0">
                <a:cs typeface="B Mitra" panose="00000400000000000000" pitchFamily="2" charset="-78"/>
              </a:rPr>
              <a:t> خود را ایفا نکند جامعه‌ای </a:t>
            </a:r>
            <a:r>
              <a:rPr lang="fa-IR" sz="2000" b="1" dirty="0">
                <a:cs typeface="B Mitra" panose="00000400000000000000" pitchFamily="2" charset="-78"/>
              </a:rPr>
              <a:t>بدون</a:t>
            </a:r>
            <a:r>
              <a:rPr lang="fa-IR" sz="2000" dirty="0">
                <a:cs typeface="B Mitra" panose="00000400000000000000" pitchFamily="2" charset="-78"/>
              </a:rPr>
              <a:t> </a:t>
            </a:r>
            <a:r>
              <a:rPr lang="fa-IR" sz="2000" b="1" dirty="0">
                <a:cs typeface="B Mitra" panose="00000400000000000000" pitchFamily="2" charset="-78"/>
              </a:rPr>
              <a:t>تولید</a:t>
            </a:r>
            <a:r>
              <a:rPr lang="fa-IR" sz="2000" dirty="0">
                <a:cs typeface="B Mitra" panose="00000400000000000000" pitchFamily="2" charset="-78"/>
              </a:rPr>
              <a:t> و دارای </a:t>
            </a:r>
            <a:r>
              <a:rPr lang="fa-IR" sz="2000" b="1" dirty="0">
                <a:cs typeface="B Mitra" panose="00000400000000000000" pitchFamily="2" charset="-78"/>
              </a:rPr>
              <a:t>رزقی</a:t>
            </a:r>
            <a:r>
              <a:rPr lang="fa-IR" sz="2000" dirty="0">
                <a:cs typeface="B Mitra" panose="00000400000000000000" pitchFamily="2" charset="-78"/>
              </a:rPr>
              <a:t> </a:t>
            </a:r>
            <a:r>
              <a:rPr lang="fa-IR" sz="2000" b="1" dirty="0">
                <a:cs typeface="B Mitra" panose="00000400000000000000" pitchFamily="2" charset="-78"/>
              </a:rPr>
              <a:t>آلوده</a:t>
            </a:r>
            <a:r>
              <a:rPr lang="fa-IR" sz="2000" dirty="0">
                <a:cs typeface="B Mitra" panose="00000400000000000000" pitchFamily="2" charset="-78"/>
              </a:rPr>
              <a:t> و </a:t>
            </a:r>
            <a:r>
              <a:rPr lang="fa-IR" sz="2000" b="1" dirty="0">
                <a:cs typeface="B Mitra" panose="00000400000000000000" pitchFamily="2" charset="-78"/>
              </a:rPr>
              <a:t>مدیریت</a:t>
            </a:r>
            <a:r>
              <a:rPr lang="fa-IR" sz="2000" dirty="0">
                <a:cs typeface="B Mitra" panose="00000400000000000000" pitchFamily="2" charset="-78"/>
              </a:rPr>
              <a:t> پر </a:t>
            </a:r>
            <a:r>
              <a:rPr lang="fa-IR" sz="2000" b="1" dirty="0">
                <a:cs typeface="B Mitra" panose="00000400000000000000" pitchFamily="2" charset="-78"/>
              </a:rPr>
              <a:t>فساد</a:t>
            </a:r>
            <a:r>
              <a:rPr lang="fa-IR" sz="2000" dirty="0">
                <a:cs typeface="B Mitra" panose="00000400000000000000" pitchFamily="2" charset="-78"/>
              </a:rPr>
              <a:t> و جائرانه و ظالمانه است.</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جامعه‌ای که در آن </a:t>
            </a:r>
            <a:r>
              <a:rPr lang="fa-IR" sz="2000" b="1" dirty="0">
                <a:cs typeface="B Mitra" panose="00000400000000000000" pitchFamily="2" charset="-78"/>
              </a:rPr>
              <a:t>زن</a:t>
            </a:r>
            <a:r>
              <a:rPr lang="fa-IR" sz="2000" dirty="0">
                <a:cs typeface="B Mitra" panose="00000400000000000000" pitchFamily="2" charset="-78"/>
              </a:rPr>
              <a:t> </a:t>
            </a:r>
            <a:r>
              <a:rPr lang="fa-IR" sz="2000" b="1" dirty="0">
                <a:cs typeface="B Mitra" panose="00000400000000000000" pitchFamily="2" charset="-78"/>
              </a:rPr>
              <a:t>نقش</a:t>
            </a:r>
            <a:r>
              <a:rPr lang="fa-IR" sz="2000" dirty="0">
                <a:cs typeface="B Mitra" panose="00000400000000000000" pitchFamily="2" charset="-78"/>
              </a:rPr>
              <a:t> خود را ایفا نکند جامعه‌ای </a:t>
            </a:r>
            <a:r>
              <a:rPr lang="fa-IR" sz="2000" b="1" dirty="0">
                <a:cs typeface="B Mitra" panose="00000400000000000000" pitchFamily="2" charset="-78"/>
              </a:rPr>
              <a:t>فاسد</a:t>
            </a:r>
            <a:r>
              <a:rPr lang="fa-IR" sz="2000" dirty="0">
                <a:cs typeface="B Mitra" panose="00000400000000000000" pitchFamily="2" charset="-78"/>
              </a:rPr>
              <a:t>، فاقد </a:t>
            </a:r>
            <a:r>
              <a:rPr lang="fa-IR" sz="2000" b="1" dirty="0">
                <a:cs typeface="B Mitra" panose="00000400000000000000" pitchFamily="2" charset="-78"/>
              </a:rPr>
              <a:t>تزکیه</a:t>
            </a:r>
            <a:r>
              <a:rPr lang="fa-IR" sz="2000" dirty="0">
                <a:cs typeface="B Mitra" panose="00000400000000000000" pitchFamily="2" charset="-78"/>
              </a:rPr>
              <a:t> و </a:t>
            </a:r>
            <a:r>
              <a:rPr lang="fa-IR" sz="2000" b="1" dirty="0">
                <a:cs typeface="B Mitra" panose="00000400000000000000" pitchFamily="2" charset="-78"/>
              </a:rPr>
              <a:t>علم</a:t>
            </a:r>
            <a:r>
              <a:rPr lang="fa-IR" sz="2000" dirty="0">
                <a:cs typeface="B Mitra" panose="00000400000000000000" pitchFamily="2" charset="-78"/>
              </a:rPr>
              <a:t> است. در این صورت است که همّت زنان، </a:t>
            </a:r>
            <a:r>
              <a:rPr lang="fa-IR" sz="2000" b="1" dirty="0">
                <a:cs typeface="B Mitra" panose="00000400000000000000" pitchFamily="2" charset="-78"/>
              </a:rPr>
              <a:t>فساد</a:t>
            </a:r>
            <a:r>
              <a:rPr lang="fa-IR" sz="2000" dirty="0">
                <a:cs typeface="B Mitra" panose="00000400000000000000" pitchFamily="2" charset="-78"/>
              </a:rPr>
              <a:t> و </a:t>
            </a:r>
            <a:r>
              <a:rPr lang="fa-IR" sz="2000" b="1" dirty="0">
                <a:cs typeface="B Mitra" panose="00000400000000000000" pitchFamily="2" charset="-78"/>
              </a:rPr>
              <a:t>حبّ</a:t>
            </a:r>
            <a:r>
              <a:rPr lang="fa-IR" sz="2000" dirty="0">
                <a:cs typeface="B Mitra" panose="00000400000000000000" pitchFamily="2" charset="-78"/>
              </a:rPr>
              <a:t> و </a:t>
            </a:r>
            <a:r>
              <a:rPr lang="fa-IR" sz="2000" b="1" dirty="0">
                <a:cs typeface="B Mitra" panose="00000400000000000000" pitchFamily="2" charset="-78"/>
              </a:rPr>
              <a:t>توجه</a:t>
            </a:r>
            <a:r>
              <a:rPr lang="fa-IR" sz="2000" dirty="0">
                <a:cs typeface="B Mitra" panose="00000400000000000000" pitchFamily="2" charset="-78"/>
              </a:rPr>
              <a:t> به </a:t>
            </a:r>
            <a:r>
              <a:rPr lang="fa-IR" sz="2000" b="1" dirty="0">
                <a:cs typeface="B Mitra" panose="00000400000000000000" pitchFamily="2" charset="-78"/>
              </a:rPr>
              <a:t>زینت‌های</a:t>
            </a:r>
            <a:r>
              <a:rPr lang="fa-IR" sz="2000" dirty="0">
                <a:cs typeface="B Mitra" panose="00000400000000000000" pitchFamily="2" charset="-78"/>
              </a:rPr>
              <a:t> دنیاست.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دو نقشی که برای زن و مرد ذکر شد بی‌تناسب با دو </a:t>
            </a:r>
            <a:r>
              <a:rPr lang="fa-IR" sz="2000" b="1" dirty="0">
                <a:solidFill>
                  <a:srgbClr val="FF0000"/>
                </a:solidFill>
                <a:cs typeface="B Mitra" panose="00000400000000000000" pitchFamily="2" charset="-78"/>
              </a:rPr>
              <a:t>نقش «لیل» و «نهار»</a:t>
            </a:r>
            <a:r>
              <a:rPr lang="fa-IR" sz="2000" dirty="0">
                <a:cs typeface="B Mitra" panose="00000400000000000000" pitchFamily="2" charset="-78"/>
              </a:rPr>
              <a:t> نیست. نقش زن با «</a:t>
            </a:r>
            <a:r>
              <a:rPr lang="fa-IR" sz="2000" b="1" dirty="0">
                <a:cs typeface="B Mitra" panose="00000400000000000000" pitchFamily="2" charset="-78"/>
              </a:rPr>
              <a:t>لیل</a:t>
            </a:r>
            <a:r>
              <a:rPr lang="fa-IR" sz="2000" dirty="0">
                <a:cs typeface="B Mitra" panose="00000400000000000000" pitchFamily="2" charset="-78"/>
              </a:rPr>
              <a:t>» که مایه </a:t>
            </a:r>
            <a:r>
              <a:rPr lang="fa-IR" sz="2000" b="1" dirty="0">
                <a:cs typeface="B Mitra" panose="00000400000000000000" pitchFamily="2" charset="-78"/>
              </a:rPr>
              <a:t>سکونت</a:t>
            </a:r>
            <a:r>
              <a:rPr lang="fa-IR" sz="2000" dirty="0">
                <a:cs typeface="B Mitra" panose="00000400000000000000" pitchFamily="2" charset="-78"/>
              </a:rPr>
              <a:t> است و نقش مرد با «</a:t>
            </a:r>
            <a:r>
              <a:rPr lang="fa-IR" sz="2000" b="1" dirty="0">
                <a:cs typeface="B Mitra" panose="00000400000000000000" pitchFamily="2" charset="-78"/>
              </a:rPr>
              <a:t>نهار</a:t>
            </a:r>
            <a:r>
              <a:rPr lang="fa-IR" sz="2000" dirty="0">
                <a:cs typeface="B Mitra" panose="00000400000000000000" pitchFamily="2" charset="-78"/>
              </a:rPr>
              <a:t>» که مایه </a:t>
            </a:r>
            <a:r>
              <a:rPr lang="fa-IR" sz="2000" b="1" dirty="0">
                <a:cs typeface="B Mitra" panose="00000400000000000000" pitchFamily="2" charset="-78"/>
              </a:rPr>
              <a:t>ابتغای</a:t>
            </a:r>
            <a:r>
              <a:rPr lang="fa-IR" sz="2000" dirty="0">
                <a:cs typeface="B Mitra" panose="00000400000000000000" pitchFamily="2" charset="-78"/>
              </a:rPr>
              <a:t> </a:t>
            </a:r>
            <a:r>
              <a:rPr lang="fa-IR" sz="2000" b="1" dirty="0">
                <a:cs typeface="B Mitra" panose="00000400000000000000" pitchFamily="2" charset="-78"/>
              </a:rPr>
              <a:t>فضل</a:t>
            </a:r>
            <a:r>
              <a:rPr lang="fa-IR" sz="2000" dirty="0">
                <a:cs typeface="B Mitra" panose="00000400000000000000" pitchFamily="2" charset="-78"/>
              </a:rPr>
              <a:t> و </a:t>
            </a:r>
            <a:r>
              <a:rPr lang="fa-IR" sz="2000" b="1" dirty="0">
                <a:cs typeface="B Mitra" panose="00000400000000000000" pitchFamily="2" charset="-78"/>
              </a:rPr>
              <a:t>روزی</a:t>
            </a:r>
            <a:r>
              <a:rPr lang="fa-IR" sz="2000" dirty="0">
                <a:cs typeface="B Mitra" panose="00000400000000000000" pitchFamily="2" charset="-78"/>
              </a:rPr>
              <a:t> است، متناسب است و این دو با هم یک روز کامل</a:t>
            </a:r>
            <a:r>
              <a:rPr lang="en-US" sz="2000" dirty="0">
                <a:cs typeface="B Mitra" panose="00000400000000000000" pitchFamily="2" charset="-78"/>
              </a:rPr>
              <a:t>‌</a:t>
            </a:r>
            <a:r>
              <a:rPr lang="fa-IR" sz="2000" dirty="0">
                <a:cs typeface="B Mitra" panose="00000400000000000000" pitchFamily="2" charset="-78"/>
              </a:rPr>
              <a:t>اند و «</a:t>
            </a:r>
            <a:r>
              <a:rPr lang="fa-IR" sz="2000" b="1" dirty="0">
                <a:cs typeface="B Mitra" panose="00000400000000000000" pitchFamily="2" charset="-78"/>
              </a:rPr>
              <a:t>یوم</a:t>
            </a:r>
            <a:r>
              <a:rPr lang="fa-IR" sz="2000" dirty="0">
                <a:cs typeface="B Mitra" panose="00000400000000000000" pitchFamily="2" charset="-78"/>
              </a:rPr>
              <a:t>» را می‌سازند.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بنابراین همانند شب و روز، زن و مرد دو آیه از آیات الهی</a:t>
            </a:r>
            <a:r>
              <a:rPr lang="en-US" sz="2000" dirty="0">
                <a:cs typeface="B Mitra" panose="00000400000000000000" pitchFamily="2" charset="-78"/>
              </a:rPr>
              <a:t>‌</a:t>
            </a:r>
            <a:r>
              <a:rPr lang="fa-IR" sz="2000" dirty="0">
                <a:cs typeface="B Mitra" panose="00000400000000000000" pitchFamily="2" charset="-78"/>
              </a:rPr>
              <a:t>اند که باید هر یک در مقام و موقعیت خود، جامعه را بسازند.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سوره مبارکه «لیل» به نقش هماهنگ و توأم </a:t>
            </a:r>
            <a:r>
              <a:rPr lang="fa-IR" sz="2000" b="1" dirty="0">
                <a:solidFill>
                  <a:srgbClr val="FF0000"/>
                </a:solidFill>
                <a:cs typeface="B Mitra" panose="00000400000000000000" pitchFamily="2" charset="-78"/>
              </a:rPr>
              <a:t>«لیل» و «نهار» و «ذکر» و «انثی»</a:t>
            </a:r>
            <a:r>
              <a:rPr lang="fa-IR" sz="2000" dirty="0">
                <a:cs typeface="B Mitra" panose="00000400000000000000" pitchFamily="2" charset="-78"/>
              </a:rPr>
              <a:t> در بروز سعی</a:t>
            </a:r>
            <a:r>
              <a:rPr lang="en-US" sz="2000" dirty="0">
                <a:cs typeface="B Mitra" panose="00000400000000000000" pitchFamily="2" charset="-78"/>
              </a:rPr>
              <a:t>‌</a:t>
            </a:r>
            <a:r>
              <a:rPr lang="fa-IR" sz="2000" dirty="0">
                <a:cs typeface="B Mitra" panose="00000400000000000000" pitchFamily="2" charset="-78"/>
              </a:rPr>
              <a:t>های گوناگون مثبت و منفی اشاره دارد و از حقایق مهمی پرده برداشته است و انسان را به سمت جامعه پر از رضایت سوق می</a:t>
            </a:r>
            <a:r>
              <a:rPr lang="en-US" sz="2000" dirty="0">
                <a:cs typeface="B Mitra" panose="00000400000000000000" pitchFamily="2" charset="-78"/>
              </a:rPr>
              <a:t>‌</a:t>
            </a:r>
            <a:r>
              <a:rPr lang="fa-IR" sz="2000" dirty="0">
                <a:cs typeface="B Mitra" panose="00000400000000000000" pitchFamily="2" charset="-78"/>
              </a:rPr>
              <a:t>دهد.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حرکت</a:t>
            </a:r>
            <a:r>
              <a:rPr lang="fa-IR" sz="2000" dirty="0">
                <a:cs typeface="B Mitra" panose="00000400000000000000" pitchFamily="2" charset="-78"/>
              </a:rPr>
              <a:t> </a:t>
            </a:r>
            <a:r>
              <a:rPr lang="fa-IR" sz="2000" b="1" dirty="0">
                <a:cs typeface="B Mitra" panose="00000400000000000000" pitchFamily="2" charset="-78"/>
              </a:rPr>
              <a:t>جامعه</a:t>
            </a:r>
            <a:r>
              <a:rPr lang="fa-IR" sz="2000" dirty="0">
                <a:cs typeface="B Mitra" panose="00000400000000000000" pitchFamily="2" charset="-78"/>
              </a:rPr>
              <a:t> در صورت مثبت بودن انسان موحّد و اهل عمل، او را به سمت </a:t>
            </a:r>
            <a:r>
              <a:rPr lang="fa-IR" sz="2000" b="1" dirty="0">
                <a:cs typeface="B Mitra" panose="00000400000000000000" pitchFamily="2" charset="-78"/>
              </a:rPr>
              <a:t>رضایت</a:t>
            </a:r>
            <a:r>
              <a:rPr lang="fa-IR" sz="2000" dirty="0">
                <a:cs typeface="B Mitra" panose="00000400000000000000" pitchFamily="2" charset="-78"/>
              </a:rPr>
              <a:t> و </a:t>
            </a:r>
            <a:r>
              <a:rPr lang="fa-IR" sz="2000" b="1" dirty="0">
                <a:cs typeface="B Mitra" panose="00000400000000000000" pitchFamily="2" charset="-78"/>
              </a:rPr>
              <a:t>خرسندی</a:t>
            </a:r>
            <a:r>
              <a:rPr lang="fa-IR" sz="2000" dirty="0">
                <a:cs typeface="B Mitra" panose="00000400000000000000" pitchFamily="2" charset="-78"/>
              </a:rPr>
              <a:t> می</a:t>
            </a:r>
            <a:r>
              <a:rPr lang="en-US" sz="2000" dirty="0">
                <a:cs typeface="B Mitra" panose="00000400000000000000" pitchFamily="2" charset="-78"/>
              </a:rPr>
              <a:t>‌</a:t>
            </a:r>
            <a:r>
              <a:rPr lang="fa-IR" sz="2000" dirty="0">
                <a:cs typeface="B Mitra" panose="00000400000000000000" pitchFamily="2" charset="-78"/>
              </a:rPr>
              <a:t>کشاند.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بر مبنای قرآن و روایات لازم است </a:t>
            </a:r>
            <a:r>
              <a:rPr lang="fa-IR" sz="2000" b="1" dirty="0">
                <a:cs typeface="B Mitra" panose="00000400000000000000" pitchFamily="2" charset="-78"/>
              </a:rPr>
              <a:t>مشاغل</a:t>
            </a:r>
            <a:r>
              <a:rPr lang="fa-IR" sz="2000" dirty="0">
                <a:cs typeface="B Mitra" panose="00000400000000000000" pitchFamily="2" charset="-78"/>
              </a:rPr>
              <a:t>، </a:t>
            </a:r>
            <a:r>
              <a:rPr lang="fa-IR" sz="2000" b="1" dirty="0">
                <a:cs typeface="B Mitra" panose="00000400000000000000" pitchFamily="2" charset="-78"/>
              </a:rPr>
              <a:t>حرفه</a:t>
            </a:r>
            <a:r>
              <a:rPr lang="en-US" sz="2000" dirty="0">
                <a:cs typeface="B Mitra" panose="00000400000000000000" pitchFamily="2" charset="-78"/>
              </a:rPr>
              <a:t>‌</a:t>
            </a:r>
            <a:r>
              <a:rPr lang="fa-IR" sz="2000" dirty="0">
                <a:cs typeface="B Mitra" panose="00000400000000000000" pitchFamily="2" charset="-78"/>
              </a:rPr>
              <a:t>ها و </a:t>
            </a:r>
            <a:r>
              <a:rPr lang="fa-IR" sz="2000" b="1" dirty="0">
                <a:cs typeface="B Mitra" panose="00000400000000000000" pitchFamily="2" charset="-78"/>
              </a:rPr>
              <a:t>سمت</a:t>
            </a:r>
            <a:r>
              <a:rPr lang="en-US" sz="2000" dirty="0">
                <a:cs typeface="B Mitra" panose="00000400000000000000" pitchFamily="2" charset="-78"/>
              </a:rPr>
              <a:t>‌</a:t>
            </a:r>
            <a:r>
              <a:rPr lang="fa-IR" sz="2000" dirty="0">
                <a:cs typeface="B Mitra" panose="00000400000000000000" pitchFamily="2" charset="-78"/>
              </a:rPr>
              <a:t>ها متناسب با </a:t>
            </a:r>
            <a:r>
              <a:rPr lang="fa-IR" sz="2000" b="1" dirty="0">
                <a:cs typeface="B Mitra" panose="00000400000000000000" pitchFamily="2" charset="-78"/>
              </a:rPr>
              <a:t>هویت</a:t>
            </a:r>
            <a:r>
              <a:rPr lang="fa-IR" sz="2000" dirty="0">
                <a:cs typeface="B Mitra" panose="00000400000000000000" pitchFamily="2" charset="-78"/>
              </a:rPr>
              <a:t> </a:t>
            </a:r>
            <a:r>
              <a:rPr lang="fa-IR" sz="2000" b="1" dirty="0">
                <a:cs typeface="B Mitra" panose="00000400000000000000" pitchFamily="2" charset="-78"/>
              </a:rPr>
              <a:t>زن</a:t>
            </a:r>
            <a:r>
              <a:rPr lang="fa-IR" sz="2000" dirty="0">
                <a:cs typeface="B Mitra" panose="00000400000000000000" pitchFamily="2" charset="-78"/>
              </a:rPr>
              <a:t> و </a:t>
            </a:r>
            <a:r>
              <a:rPr lang="fa-IR" sz="2000" b="1" dirty="0">
                <a:cs typeface="B Mitra" panose="00000400000000000000" pitchFamily="2" charset="-78"/>
              </a:rPr>
              <a:t>مرد</a:t>
            </a:r>
            <a:r>
              <a:rPr lang="fa-IR" sz="2000" dirty="0">
                <a:cs typeface="B Mitra" panose="00000400000000000000" pitchFamily="2" charset="-78"/>
              </a:rPr>
              <a:t> بین آنها تقسیم شود و ویژگی</a:t>
            </a:r>
            <a:r>
              <a:rPr lang="en-US" sz="2000" dirty="0">
                <a:cs typeface="B Mitra" panose="00000400000000000000" pitchFamily="2" charset="-78"/>
              </a:rPr>
              <a:t>‌</a:t>
            </a:r>
            <a:r>
              <a:rPr lang="fa-IR" sz="2000" dirty="0">
                <a:cs typeface="B Mitra" panose="00000400000000000000" pitchFamily="2" charset="-78"/>
              </a:rPr>
              <a:t>های آنها در سایر </a:t>
            </a:r>
            <a:r>
              <a:rPr lang="fa-IR" sz="2000" b="1" dirty="0">
                <a:cs typeface="B Mitra" panose="00000400000000000000" pitchFamily="2" charset="-78"/>
              </a:rPr>
              <a:t>نقش</a:t>
            </a:r>
            <a:r>
              <a:rPr lang="en-US" sz="2000" dirty="0">
                <a:cs typeface="B Mitra" panose="00000400000000000000" pitchFamily="2" charset="-78"/>
              </a:rPr>
              <a:t>‌</a:t>
            </a:r>
            <a:r>
              <a:rPr lang="fa-IR" sz="2000" b="1" dirty="0">
                <a:cs typeface="B Mitra" panose="00000400000000000000" pitchFamily="2" charset="-78"/>
              </a:rPr>
              <a:t>های</a:t>
            </a:r>
            <a:r>
              <a:rPr lang="fa-IR" sz="2000" dirty="0">
                <a:cs typeface="B Mitra" panose="00000400000000000000" pitchFamily="2" charset="-78"/>
              </a:rPr>
              <a:t> آنها لحاظ شود.</a:t>
            </a:r>
            <a:endParaRPr lang="en-US" sz="2000" dirty="0">
              <a:effectLst/>
              <a:cs typeface="B Mitra" panose="00000400000000000000" pitchFamily="2" charset="-78"/>
            </a:endParaRPr>
          </a:p>
        </p:txBody>
      </p:sp>
      <p:sp>
        <p:nvSpPr>
          <p:cNvPr id="3" name="Rectangle 2"/>
          <p:cNvSpPr/>
          <p:nvPr/>
        </p:nvSpPr>
        <p:spPr>
          <a:xfrm>
            <a:off x="310455" y="724836"/>
            <a:ext cx="957313"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دوم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997121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1068" y="822451"/>
            <a:ext cx="9220198" cy="5047536"/>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از آنجایی که </a:t>
            </a:r>
            <a:r>
              <a:rPr lang="fa-IR" sz="2000" b="1" dirty="0">
                <a:cs typeface="B Mitra" panose="00000400000000000000" pitchFamily="2" charset="-78"/>
              </a:rPr>
              <a:t>ذکر</a:t>
            </a:r>
            <a:r>
              <a:rPr lang="fa-IR" sz="2000" dirty="0">
                <a:cs typeface="B Mitra" panose="00000400000000000000" pitchFamily="2" charset="-78"/>
              </a:rPr>
              <a:t> و </a:t>
            </a:r>
            <a:r>
              <a:rPr lang="fa-IR" sz="2000" b="1" dirty="0">
                <a:cs typeface="B Mitra" panose="00000400000000000000" pitchFamily="2" charset="-78"/>
              </a:rPr>
              <a:t>انثی</a:t>
            </a:r>
            <a:r>
              <a:rPr lang="fa-IR" sz="2000" dirty="0">
                <a:cs typeface="B Mitra" panose="00000400000000000000" pitchFamily="2" charset="-78"/>
              </a:rPr>
              <a:t> به عنوان سنگ بنای اولیه </a:t>
            </a:r>
            <a:r>
              <a:rPr lang="fa-IR" sz="2000" b="1" dirty="0">
                <a:cs typeface="B Mitra" panose="00000400000000000000" pitchFamily="2" charset="-78"/>
              </a:rPr>
              <a:t>حرکت</a:t>
            </a:r>
            <a:r>
              <a:rPr lang="en-US" sz="2000" dirty="0">
                <a:cs typeface="B Mitra" panose="00000400000000000000" pitchFamily="2" charset="-78"/>
              </a:rPr>
              <a:t>‌</a:t>
            </a:r>
            <a:r>
              <a:rPr lang="fa-IR" sz="2000" dirty="0">
                <a:cs typeface="B Mitra" panose="00000400000000000000" pitchFamily="2" charset="-78"/>
              </a:rPr>
              <a:t>های </a:t>
            </a:r>
            <a:r>
              <a:rPr lang="fa-IR" sz="2000" b="1" dirty="0">
                <a:cs typeface="B Mitra" panose="00000400000000000000" pitchFamily="2" charset="-78"/>
              </a:rPr>
              <a:t>اجتماعی</a:t>
            </a:r>
            <a:r>
              <a:rPr lang="fa-IR" sz="2000" dirty="0">
                <a:cs typeface="B Mitra" panose="00000400000000000000" pitchFamily="2" charset="-78"/>
              </a:rPr>
              <a:t> هستند، در این موضوع، </a:t>
            </a:r>
            <a:r>
              <a:rPr lang="fa-IR" sz="2000" b="1" dirty="0">
                <a:cs typeface="B Mitra" panose="00000400000000000000" pitchFamily="2" charset="-78"/>
              </a:rPr>
              <a:t>مشابه</a:t>
            </a:r>
            <a:r>
              <a:rPr lang="fa-IR" sz="2000" dirty="0">
                <a:cs typeface="B Mitra" panose="00000400000000000000" pitchFamily="2" charset="-78"/>
              </a:rPr>
              <a:t> </a:t>
            </a:r>
            <a:r>
              <a:rPr lang="fa-IR" sz="2000" b="1" dirty="0">
                <a:cs typeface="B Mitra" panose="00000400000000000000" pitchFamily="2" charset="-78"/>
              </a:rPr>
              <a:t>حواس</a:t>
            </a:r>
            <a:r>
              <a:rPr lang="fa-IR" sz="2000" dirty="0">
                <a:cs typeface="B Mitra" panose="00000400000000000000" pitchFamily="2" charset="-78"/>
              </a:rPr>
              <a:t> </a:t>
            </a:r>
            <a:r>
              <a:rPr lang="fa-IR" sz="2000" b="1" dirty="0">
                <a:cs typeface="B Mitra" panose="00000400000000000000" pitchFamily="2" charset="-78"/>
              </a:rPr>
              <a:t>پنجگانه</a:t>
            </a:r>
            <a:r>
              <a:rPr lang="fa-IR" sz="2000" dirty="0">
                <a:cs typeface="B Mitra" panose="00000400000000000000" pitchFamily="2" charset="-78"/>
              </a:rPr>
              <a:t> در ساختار وجودی انسان</a:t>
            </a:r>
            <a:r>
              <a:rPr lang="en-US" sz="2000" dirty="0">
                <a:cs typeface="B Mitra" panose="00000400000000000000" pitchFamily="2" charset="-78"/>
              </a:rPr>
              <a:t>‌</a:t>
            </a:r>
            <a:r>
              <a:rPr lang="fa-IR" sz="2000" dirty="0">
                <a:cs typeface="B Mitra" panose="00000400000000000000" pitchFamily="2" charset="-78"/>
              </a:rPr>
              <a:t> هستند. با این تشابه می‌توان این دو ساختار را منطبق با هم مطالعه نمود.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a:t>
            </a:r>
            <a:r>
              <a:rPr lang="fa-IR" sz="2000" b="1" dirty="0">
                <a:solidFill>
                  <a:srgbClr val="FF0000"/>
                </a:solidFill>
                <a:cs typeface="B Mitra" panose="00000400000000000000" pitchFamily="2" charset="-78"/>
              </a:rPr>
              <a:t>شیطان</a:t>
            </a:r>
            <a:r>
              <a:rPr lang="fa-IR" sz="2000" dirty="0">
                <a:cs typeface="B Mitra" panose="00000400000000000000" pitchFamily="2" charset="-78"/>
              </a:rPr>
              <a:t>» به عنوان دشمن </a:t>
            </a:r>
            <a:r>
              <a:rPr lang="fa-IR" sz="2000" b="1" dirty="0">
                <a:cs typeface="B Mitra" panose="00000400000000000000" pitchFamily="2" charset="-78"/>
              </a:rPr>
              <a:t>انسان</a:t>
            </a:r>
            <a:r>
              <a:rPr lang="fa-IR" sz="2000" dirty="0">
                <a:cs typeface="B Mitra" panose="00000400000000000000" pitchFamily="2" charset="-78"/>
              </a:rPr>
              <a:t> و انسانیت به شیوه</a:t>
            </a:r>
            <a:r>
              <a:rPr lang="en-US" sz="2000" dirty="0">
                <a:cs typeface="B Mitra" panose="00000400000000000000" pitchFamily="2" charset="-78"/>
              </a:rPr>
              <a:t>‌</a:t>
            </a:r>
            <a:r>
              <a:rPr lang="fa-IR" sz="2000" dirty="0">
                <a:cs typeface="B Mitra" panose="00000400000000000000" pitchFamily="2" charset="-78"/>
              </a:rPr>
              <a:t>های مختلف سعی در اغوای او دارد. یکی از این شیوه‌ها </a:t>
            </a:r>
            <a:r>
              <a:rPr lang="fa-IR" sz="2000" b="1" dirty="0">
                <a:cs typeface="B Mitra" panose="00000400000000000000" pitchFamily="2" charset="-78"/>
              </a:rPr>
              <a:t>مرد</a:t>
            </a:r>
            <a:r>
              <a:rPr lang="fa-IR" sz="2000" dirty="0">
                <a:cs typeface="B Mitra" panose="00000400000000000000" pitchFamily="2" charset="-78"/>
              </a:rPr>
              <a:t> </a:t>
            </a:r>
            <a:r>
              <a:rPr lang="fa-IR" sz="2000" b="1" dirty="0">
                <a:cs typeface="B Mitra" panose="00000400000000000000" pitchFamily="2" charset="-78"/>
              </a:rPr>
              <a:t>شدن</a:t>
            </a:r>
            <a:r>
              <a:rPr lang="fa-IR" sz="2000" dirty="0">
                <a:cs typeface="B Mitra" panose="00000400000000000000" pitchFamily="2" charset="-78"/>
              </a:rPr>
              <a:t> </a:t>
            </a:r>
            <a:r>
              <a:rPr lang="fa-IR" sz="2000" b="1" dirty="0">
                <a:cs typeface="B Mitra" panose="00000400000000000000" pitchFamily="2" charset="-78"/>
              </a:rPr>
              <a:t>زن</a:t>
            </a:r>
            <a:r>
              <a:rPr lang="fa-IR" sz="2000" dirty="0">
                <a:cs typeface="B Mitra" panose="00000400000000000000" pitchFamily="2" charset="-78"/>
              </a:rPr>
              <a:t> و </a:t>
            </a:r>
            <a:r>
              <a:rPr lang="fa-IR" sz="2000" b="1" dirty="0">
                <a:cs typeface="B Mitra" panose="00000400000000000000" pitchFamily="2" charset="-78"/>
              </a:rPr>
              <a:t>زن</a:t>
            </a:r>
            <a:r>
              <a:rPr lang="fa-IR" sz="2000" dirty="0">
                <a:cs typeface="B Mitra" panose="00000400000000000000" pitchFamily="2" charset="-78"/>
              </a:rPr>
              <a:t> </a:t>
            </a:r>
            <a:r>
              <a:rPr lang="fa-IR" sz="2000" b="1" dirty="0">
                <a:cs typeface="B Mitra" panose="00000400000000000000" pitchFamily="2" charset="-78"/>
              </a:rPr>
              <a:t>شدن</a:t>
            </a:r>
            <a:r>
              <a:rPr lang="fa-IR" sz="2000" dirty="0">
                <a:cs typeface="B Mitra" panose="00000400000000000000" pitchFamily="2" charset="-78"/>
              </a:rPr>
              <a:t> </a:t>
            </a:r>
            <a:r>
              <a:rPr lang="fa-IR" sz="2000" b="1" dirty="0">
                <a:cs typeface="B Mitra" panose="00000400000000000000" pitchFamily="2" charset="-78"/>
              </a:rPr>
              <a:t>مرد</a:t>
            </a:r>
            <a:r>
              <a:rPr lang="fa-IR" sz="2000" dirty="0">
                <a:cs typeface="B Mitra" panose="00000400000000000000" pitchFamily="2" charset="-78"/>
              </a:rPr>
              <a:t> است. این </a:t>
            </a:r>
            <a:r>
              <a:rPr lang="fa-IR" sz="2000" b="1" dirty="0">
                <a:solidFill>
                  <a:srgbClr val="FF0000"/>
                </a:solidFill>
                <a:cs typeface="B Mitra" panose="00000400000000000000" pitchFamily="2" charset="-78"/>
              </a:rPr>
              <a:t>تغییر</a:t>
            </a:r>
            <a:r>
              <a:rPr lang="fa-IR" sz="2000" dirty="0">
                <a:solidFill>
                  <a:srgbClr val="FF0000"/>
                </a:solidFill>
                <a:cs typeface="B Mitra" panose="00000400000000000000" pitchFamily="2" charset="-78"/>
              </a:rPr>
              <a:t> </a:t>
            </a:r>
            <a:r>
              <a:rPr lang="fa-IR" sz="2000" b="1" dirty="0">
                <a:solidFill>
                  <a:srgbClr val="FF0000"/>
                </a:solidFill>
                <a:cs typeface="B Mitra" panose="00000400000000000000" pitchFamily="2" charset="-78"/>
              </a:rPr>
              <a:t>نقش</a:t>
            </a:r>
            <a:r>
              <a:rPr lang="fa-IR" sz="2000" dirty="0">
                <a:cs typeface="B Mitra" panose="00000400000000000000" pitchFamily="2" charset="-78"/>
              </a:rPr>
              <a:t>، مربوط به آرزوها و بروزات اوست. بنابراین در آیات و روایات به شدت از تداخل این دو نقش حتی در ظاهر و اندام نهی شده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انسان لازم است به خالق خود در تعیین احکام متناسب با نقش‌هایش اطمینان داشته باشد. سلب این اعتماد و اطمینان از وسوسه‌های شیطان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تحقیر</a:t>
            </a:r>
            <a:r>
              <a:rPr lang="fa-IR" sz="2000" dirty="0">
                <a:cs typeface="B Mitra" panose="00000400000000000000" pitchFamily="2" charset="-78"/>
              </a:rPr>
              <a:t> </a:t>
            </a:r>
            <a:r>
              <a:rPr lang="fa-IR" sz="2000" b="1" dirty="0">
                <a:cs typeface="B Mitra" panose="00000400000000000000" pitchFamily="2" charset="-78"/>
              </a:rPr>
              <a:t>زن</a:t>
            </a:r>
            <a:r>
              <a:rPr lang="fa-IR" sz="2000" dirty="0">
                <a:cs typeface="B Mitra" panose="00000400000000000000" pitchFamily="2" charset="-78"/>
              </a:rPr>
              <a:t> و </a:t>
            </a:r>
            <a:r>
              <a:rPr lang="fa-IR" sz="2000" b="1" dirty="0">
                <a:cs typeface="B Mitra" panose="00000400000000000000" pitchFamily="2" charset="-78"/>
              </a:rPr>
              <a:t>مرد</a:t>
            </a:r>
            <a:r>
              <a:rPr lang="fa-IR" sz="2000" dirty="0">
                <a:cs typeface="B Mitra" panose="00000400000000000000" pitchFamily="2" charset="-78"/>
              </a:rPr>
              <a:t> به خاطر نوع </a:t>
            </a:r>
            <a:r>
              <a:rPr lang="fa-IR" sz="2000" b="1" dirty="0">
                <a:cs typeface="B Mitra" panose="00000400000000000000" pitchFamily="2" charset="-78"/>
              </a:rPr>
              <a:t>نقش</a:t>
            </a:r>
            <a:r>
              <a:rPr lang="fa-IR" sz="2000" dirty="0">
                <a:cs typeface="B Mitra" panose="00000400000000000000" pitchFamily="2" charset="-78"/>
              </a:rPr>
              <a:t> و وظیفه</a:t>
            </a:r>
            <a:r>
              <a:rPr lang="en-US" sz="2000" dirty="0">
                <a:cs typeface="B Mitra" panose="00000400000000000000" pitchFamily="2" charset="-78"/>
              </a:rPr>
              <a:t>‌</a:t>
            </a:r>
            <a:r>
              <a:rPr lang="fa-IR" sz="2000" dirty="0">
                <a:cs typeface="B Mitra" panose="00000400000000000000" pitchFamily="2" charset="-78"/>
              </a:rPr>
              <a:t>ای که دارند از </a:t>
            </a:r>
            <a:r>
              <a:rPr lang="fa-IR" sz="2000" b="1" dirty="0">
                <a:cs typeface="B Mitra" panose="00000400000000000000" pitchFamily="2" charset="-78"/>
              </a:rPr>
              <a:t>مکرهای</a:t>
            </a:r>
            <a:r>
              <a:rPr lang="fa-IR" sz="2000" dirty="0">
                <a:cs typeface="B Mitra" panose="00000400000000000000" pitchFamily="2" charset="-78"/>
              </a:rPr>
              <a:t> </a:t>
            </a:r>
            <a:r>
              <a:rPr lang="fa-IR" sz="2000" b="1" dirty="0">
                <a:cs typeface="B Mitra" panose="00000400000000000000" pitchFamily="2" charset="-78"/>
              </a:rPr>
              <a:t>شیاطین</a:t>
            </a:r>
            <a:r>
              <a:rPr lang="fa-IR" sz="2000" dirty="0">
                <a:cs typeface="B Mitra" panose="00000400000000000000" pitchFamily="2" charset="-78"/>
              </a:rPr>
              <a:t> </a:t>
            </a:r>
            <a:r>
              <a:rPr lang="fa-IR" sz="2000" b="1" dirty="0">
                <a:cs typeface="B Mitra" panose="00000400000000000000" pitchFamily="2" charset="-78"/>
              </a:rPr>
              <a:t>جن</a:t>
            </a:r>
            <a:r>
              <a:rPr lang="fa-IR" sz="2000" dirty="0">
                <a:cs typeface="B Mitra" panose="00000400000000000000" pitchFamily="2" charset="-78"/>
              </a:rPr>
              <a:t> و </a:t>
            </a:r>
            <a:r>
              <a:rPr lang="fa-IR" sz="2000" b="1" dirty="0">
                <a:cs typeface="B Mitra" panose="00000400000000000000" pitchFamily="2" charset="-78"/>
              </a:rPr>
              <a:t>انس</a:t>
            </a:r>
            <a:r>
              <a:rPr lang="fa-IR" sz="2000" dirty="0">
                <a:cs typeface="B Mitra" panose="00000400000000000000" pitchFamily="2" charset="-78"/>
              </a:rPr>
              <a:t> بالاخص نظام</a:t>
            </a:r>
            <a:r>
              <a:rPr lang="en-US" sz="2000" dirty="0">
                <a:cs typeface="B Mitra" panose="00000400000000000000" pitchFamily="2" charset="-78"/>
              </a:rPr>
              <a:t>‌</a:t>
            </a:r>
            <a:r>
              <a:rPr lang="fa-IR" sz="2000" dirty="0">
                <a:cs typeface="B Mitra" panose="00000400000000000000" pitchFamily="2" charset="-78"/>
              </a:rPr>
              <a:t>های جبّار و زورگوست. لذا یادآوری نقش و وظیفه زن و مرد نباید به قیمت تحقیر دیگری بیانجامد.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یکی از بزرگ‌ترین آسیب</a:t>
            </a:r>
            <a:r>
              <a:rPr lang="en-US" sz="2000" dirty="0">
                <a:cs typeface="B Mitra" panose="00000400000000000000" pitchFamily="2" charset="-78"/>
              </a:rPr>
              <a:t>‌</a:t>
            </a:r>
            <a:r>
              <a:rPr lang="fa-IR" sz="2000" dirty="0">
                <a:cs typeface="B Mitra" panose="00000400000000000000" pitchFamily="2" charset="-78"/>
              </a:rPr>
              <a:t>های جامعه </a:t>
            </a:r>
            <a:r>
              <a:rPr lang="fa-IR" sz="2000" b="1" dirty="0">
                <a:cs typeface="B Mitra" panose="00000400000000000000" pitchFamily="2" charset="-78"/>
              </a:rPr>
              <a:t>طعنه</a:t>
            </a:r>
            <a:r>
              <a:rPr lang="fa-IR" sz="2000" dirty="0">
                <a:cs typeface="B Mitra" panose="00000400000000000000" pitchFamily="2" charset="-78"/>
              </a:rPr>
              <a:t> و </a:t>
            </a:r>
            <a:r>
              <a:rPr lang="fa-IR" sz="2000" b="1" dirty="0">
                <a:cs typeface="B Mitra" panose="00000400000000000000" pitchFamily="2" charset="-78"/>
              </a:rPr>
              <a:t>سرزنش</a:t>
            </a:r>
            <a:r>
              <a:rPr lang="fa-IR" sz="2000" dirty="0">
                <a:cs typeface="B Mitra" panose="00000400000000000000" pitchFamily="2" charset="-78"/>
              </a:rPr>
              <a:t> </a:t>
            </a:r>
            <a:r>
              <a:rPr lang="fa-IR" sz="2000" b="1" dirty="0">
                <a:cs typeface="B Mitra" panose="00000400000000000000" pitchFamily="2" charset="-78"/>
              </a:rPr>
              <a:t>مرد</a:t>
            </a:r>
            <a:r>
              <a:rPr lang="fa-IR" sz="2000" dirty="0">
                <a:cs typeface="B Mitra" panose="00000400000000000000" pitchFamily="2" charset="-78"/>
              </a:rPr>
              <a:t> به خاطر </a:t>
            </a:r>
            <a:r>
              <a:rPr lang="fa-IR" sz="2000" b="1" dirty="0">
                <a:cs typeface="B Mitra" panose="00000400000000000000" pitchFamily="2" charset="-78"/>
              </a:rPr>
              <a:t>مرد</a:t>
            </a:r>
            <a:r>
              <a:rPr lang="fa-IR" sz="2000" dirty="0">
                <a:cs typeface="B Mitra" panose="00000400000000000000" pitchFamily="2" charset="-78"/>
              </a:rPr>
              <a:t> بودنش و یا </a:t>
            </a:r>
            <a:r>
              <a:rPr lang="fa-IR" sz="2000" b="1" dirty="0">
                <a:cs typeface="B Mitra" panose="00000400000000000000" pitchFamily="2" charset="-78"/>
              </a:rPr>
              <a:t>زن</a:t>
            </a:r>
            <a:r>
              <a:rPr lang="fa-IR" sz="2000" dirty="0">
                <a:cs typeface="B Mitra" panose="00000400000000000000" pitchFamily="2" charset="-78"/>
              </a:rPr>
              <a:t> به خاطر </a:t>
            </a:r>
            <a:r>
              <a:rPr lang="fa-IR" sz="2000" b="1" dirty="0">
                <a:cs typeface="B Mitra" panose="00000400000000000000" pitchFamily="2" charset="-78"/>
              </a:rPr>
              <a:t>زن</a:t>
            </a:r>
            <a:r>
              <a:rPr lang="fa-IR" sz="2000" dirty="0">
                <a:cs typeface="B Mitra" panose="00000400000000000000" pitchFamily="2" charset="-78"/>
              </a:rPr>
              <a:t> بودنش است، زیرا این طعنه در حکم تخریب اساس و بنیان همه </a:t>
            </a:r>
            <a:r>
              <a:rPr lang="fa-IR" sz="2000" b="1" dirty="0">
                <a:cs typeface="B Mitra" panose="00000400000000000000" pitchFamily="2" charset="-78"/>
              </a:rPr>
              <a:t>حرکت</a:t>
            </a:r>
            <a:r>
              <a:rPr lang="en-US" sz="2000" dirty="0">
                <a:cs typeface="B Mitra" panose="00000400000000000000" pitchFamily="2" charset="-78"/>
              </a:rPr>
              <a:t>‌</a:t>
            </a:r>
            <a:r>
              <a:rPr lang="fa-IR" sz="2000" dirty="0">
                <a:cs typeface="B Mitra" panose="00000400000000000000" pitchFamily="2" charset="-78"/>
              </a:rPr>
              <a:t>های </a:t>
            </a:r>
            <a:r>
              <a:rPr lang="fa-IR" sz="2000" b="1" dirty="0">
                <a:cs typeface="B Mitra" panose="00000400000000000000" pitchFamily="2" charset="-78"/>
              </a:rPr>
              <a:t>یک</a:t>
            </a:r>
            <a:r>
              <a:rPr lang="fa-IR" sz="2000" dirty="0">
                <a:cs typeface="B Mitra" panose="00000400000000000000" pitchFamily="2" charset="-78"/>
              </a:rPr>
              <a:t> </a:t>
            </a:r>
            <a:r>
              <a:rPr lang="fa-IR" sz="2000" b="1" dirty="0">
                <a:cs typeface="B Mitra" panose="00000400000000000000" pitchFamily="2" charset="-78"/>
              </a:rPr>
              <a:t>جامعه</a:t>
            </a:r>
            <a:r>
              <a:rPr lang="fa-IR" sz="2000" dirty="0">
                <a:cs typeface="B Mitra" panose="00000400000000000000" pitchFamily="2" charset="-78"/>
              </a:rPr>
              <a:t> است. ضمن آنکه این تحقیر موجب پوچ‌گرایی افراد نیز می</a:t>
            </a:r>
            <a:r>
              <a:rPr lang="en-US" sz="2000" dirty="0">
                <a:cs typeface="B Mitra" panose="00000400000000000000" pitchFamily="2" charset="-78"/>
              </a:rPr>
              <a:t>‌</a:t>
            </a:r>
            <a:r>
              <a:rPr lang="fa-IR" sz="2000" dirty="0">
                <a:cs typeface="B Mitra" panose="00000400000000000000" pitchFamily="2" charset="-78"/>
              </a:rPr>
              <a:t>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از دیگر عناصر مهم در جامعه سمت‌ها، </a:t>
            </a:r>
            <a:r>
              <a:rPr lang="fa-IR" sz="2000" b="1" dirty="0">
                <a:cs typeface="B Mitra" panose="00000400000000000000" pitchFamily="2" charset="-78"/>
              </a:rPr>
              <a:t>مشاغل</a:t>
            </a:r>
            <a:r>
              <a:rPr lang="fa-IR" sz="2000" dirty="0">
                <a:cs typeface="B Mitra" panose="00000400000000000000" pitchFamily="2" charset="-78"/>
              </a:rPr>
              <a:t> و </a:t>
            </a:r>
            <a:r>
              <a:rPr lang="fa-IR" sz="2000" b="1" dirty="0">
                <a:cs typeface="B Mitra" panose="00000400000000000000" pitchFamily="2" charset="-78"/>
              </a:rPr>
              <a:t>حرفه‌هاست</a:t>
            </a:r>
            <a:r>
              <a:rPr lang="fa-IR" sz="2000" dirty="0">
                <a:cs typeface="B Mitra" panose="00000400000000000000" pitchFamily="2" charset="-78"/>
              </a:rPr>
              <a:t> که بنا به ساختار وجودی انسان، </a:t>
            </a:r>
            <a:r>
              <a:rPr lang="fa-IR" sz="2000" b="1" dirty="0">
                <a:cs typeface="B Mitra" panose="00000400000000000000" pitchFamily="2" charset="-78"/>
              </a:rPr>
              <a:t>استعداد</a:t>
            </a:r>
            <a:r>
              <a:rPr lang="fa-IR" sz="2000" dirty="0">
                <a:cs typeface="B Mitra" panose="00000400000000000000" pitchFamily="2" charset="-78"/>
              </a:rPr>
              <a:t> و </a:t>
            </a:r>
            <a:r>
              <a:rPr lang="fa-IR" sz="2000" b="1" dirty="0">
                <a:cs typeface="B Mitra" panose="00000400000000000000" pitchFamily="2" charset="-78"/>
              </a:rPr>
              <a:t>نقش</a:t>
            </a:r>
            <a:r>
              <a:rPr lang="fa-IR" sz="2000" dirty="0">
                <a:cs typeface="B Mitra" panose="00000400000000000000" pitchFamily="2" charset="-78"/>
              </a:rPr>
              <a:t> فرد قابل تفکیک بوده و هر فرد برای داشتن آن دارای </a:t>
            </a:r>
            <a:r>
              <a:rPr lang="fa-IR" sz="2000" b="1" dirty="0">
                <a:cs typeface="B Mitra" panose="00000400000000000000" pitchFamily="2" charset="-78"/>
              </a:rPr>
              <a:t>شان</a:t>
            </a:r>
            <a:r>
              <a:rPr lang="fa-IR" sz="2000" dirty="0">
                <a:cs typeface="B Mitra" panose="00000400000000000000" pitchFamily="2" charset="-78"/>
              </a:rPr>
              <a:t> و </a:t>
            </a:r>
            <a:r>
              <a:rPr lang="fa-IR" sz="2000" b="1" dirty="0">
                <a:cs typeface="B Mitra" panose="00000400000000000000" pitchFamily="2" charset="-78"/>
              </a:rPr>
              <a:t>منزلت</a:t>
            </a:r>
            <a:r>
              <a:rPr lang="fa-IR" sz="2000" dirty="0">
                <a:cs typeface="B Mitra" panose="00000400000000000000" pitchFamily="2" charset="-78"/>
              </a:rPr>
              <a:t> می‌گردد. </a:t>
            </a:r>
            <a:endParaRPr lang="en-US" sz="2000" dirty="0">
              <a:effectLst/>
              <a:cs typeface="B Mitra" panose="00000400000000000000" pitchFamily="2" charset="-78"/>
            </a:endParaRPr>
          </a:p>
        </p:txBody>
      </p:sp>
      <p:sp>
        <p:nvSpPr>
          <p:cNvPr id="3" name="Rectangle 2"/>
          <p:cNvSpPr/>
          <p:nvPr/>
        </p:nvSpPr>
        <p:spPr>
          <a:xfrm>
            <a:off x="310455" y="724836"/>
            <a:ext cx="957313"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دوم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3070375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9533" y="1043846"/>
            <a:ext cx="9008534" cy="4693593"/>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از ویژگی‌های منحصر به فردی که انسان در بستر حرکت اجتماعی به دست می‌آورد «</a:t>
            </a:r>
            <a:r>
              <a:rPr lang="fa-IR" sz="2000" b="1" dirty="0">
                <a:cs typeface="B Mitra" panose="00000400000000000000" pitchFamily="2" charset="-78"/>
              </a:rPr>
              <a:t>تسخیری</a:t>
            </a:r>
            <a:r>
              <a:rPr lang="fa-IR" sz="2000" dirty="0">
                <a:cs typeface="B Mitra" panose="00000400000000000000" pitchFamily="2" charset="-78"/>
              </a:rPr>
              <a:t>» است که بر موجودات دیگر از جمله حیوانات و گیاهان می‌یابد.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با توجه به آیات و روایات، توان</a:t>
            </a:r>
            <a:r>
              <a:rPr lang="en-US" sz="2000" dirty="0">
                <a:cs typeface="B Mitra" panose="00000400000000000000" pitchFamily="2" charset="-78"/>
              </a:rPr>
              <a:t>‌</a:t>
            </a:r>
            <a:r>
              <a:rPr lang="fa-IR" sz="2000" dirty="0">
                <a:cs typeface="B Mitra" panose="00000400000000000000" pitchFamily="2" charset="-78"/>
              </a:rPr>
              <a:t>هایی که زن و مرد در حرکت فردی و اجتماعی خود یافته است به منظور رسیدن به </a:t>
            </a:r>
            <a:r>
              <a:rPr lang="fa-IR" sz="2000" b="1" dirty="0">
                <a:solidFill>
                  <a:srgbClr val="FF0000"/>
                </a:solidFill>
                <a:cs typeface="B Mitra" panose="00000400000000000000" pitchFamily="2" charset="-78"/>
              </a:rPr>
              <a:t>«حیات طیبه»</a:t>
            </a:r>
            <a:r>
              <a:rPr lang="fa-IR" sz="2000" dirty="0">
                <a:cs typeface="B Mitra" panose="00000400000000000000" pitchFamily="2" charset="-78"/>
              </a:rPr>
              <a:t> است. این </a:t>
            </a:r>
            <a:r>
              <a:rPr lang="fa-IR" sz="2000" b="1" dirty="0">
                <a:cs typeface="B Mitra" panose="00000400000000000000" pitchFamily="2" charset="-78"/>
              </a:rPr>
              <a:t>حیات</a:t>
            </a:r>
            <a:r>
              <a:rPr lang="fa-IR" sz="2000" dirty="0">
                <a:cs typeface="B Mitra" panose="00000400000000000000" pitchFamily="2" charset="-78"/>
              </a:rPr>
              <a:t> در اثر </a:t>
            </a:r>
            <a:r>
              <a:rPr lang="fa-IR" sz="2000" b="1" dirty="0">
                <a:cs typeface="B Mitra" panose="00000400000000000000" pitchFamily="2" charset="-78"/>
              </a:rPr>
              <a:t>ایمان</a:t>
            </a:r>
            <a:r>
              <a:rPr lang="fa-IR" sz="2000" dirty="0">
                <a:cs typeface="B Mitra" panose="00000400000000000000" pitchFamily="2" charset="-78"/>
              </a:rPr>
              <a:t> و </a:t>
            </a:r>
            <a:r>
              <a:rPr lang="fa-IR" sz="2000" b="1" dirty="0">
                <a:cs typeface="B Mitra" panose="00000400000000000000" pitchFamily="2" charset="-78"/>
              </a:rPr>
              <a:t>عمل</a:t>
            </a:r>
            <a:r>
              <a:rPr lang="fa-IR" sz="2000" dirty="0">
                <a:cs typeface="B Mitra" panose="00000400000000000000" pitchFamily="2" charset="-78"/>
              </a:rPr>
              <a:t> </a:t>
            </a:r>
            <a:r>
              <a:rPr lang="fa-IR" sz="2000" b="1" dirty="0">
                <a:cs typeface="B Mitra" panose="00000400000000000000" pitchFamily="2" charset="-78"/>
              </a:rPr>
              <a:t>صالح</a:t>
            </a:r>
            <a:r>
              <a:rPr lang="fa-IR" sz="2000" dirty="0">
                <a:cs typeface="B Mitra" panose="00000400000000000000" pitchFamily="2" charset="-78"/>
              </a:rPr>
              <a:t> و </a:t>
            </a:r>
            <a:r>
              <a:rPr lang="fa-IR" sz="2000" b="1" dirty="0">
                <a:cs typeface="B Mitra" panose="00000400000000000000" pitchFamily="2" charset="-78"/>
              </a:rPr>
              <a:t>ولایت‌پذیری</a:t>
            </a:r>
            <a:r>
              <a:rPr lang="fa-IR" sz="2000" dirty="0">
                <a:cs typeface="B Mitra" panose="00000400000000000000" pitchFamily="2" charset="-78"/>
              </a:rPr>
              <a:t> از پیامبران و اولیای الهی تحقق می‌یابد.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با توجه به آیات قرآن </a:t>
            </a:r>
            <a:r>
              <a:rPr lang="fa-IR" sz="2000" b="1" dirty="0">
                <a:cs typeface="B Mitra" panose="00000400000000000000" pitchFamily="2" charset="-78"/>
              </a:rPr>
              <a:t>ارسال</a:t>
            </a:r>
            <a:r>
              <a:rPr lang="fa-IR" sz="2000" dirty="0">
                <a:cs typeface="B Mitra" panose="00000400000000000000" pitchFamily="2" charset="-78"/>
              </a:rPr>
              <a:t> و معرفی </a:t>
            </a:r>
            <a:r>
              <a:rPr lang="fa-IR" sz="2000" b="1" dirty="0">
                <a:cs typeface="B Mitra" panose="00000400000000000000" pitchFamily="2" charset="-78"/>
              </a:rPr>
              <a:t>رسولان</a:t>
            </a:r>
            <a:r>
              <a:rPr lang="fa-IR" sz="2000" dirty="0">
                <a:cs typeface="B Mitra" panose="00000400000000000000" pitchFamily="2" charset="-78"/>
              </a:rPr>
              <a:t> از طرف خداوند به مردم، نمودی از </a:t>
            </a:r>
            <a:r>
              <a:rPr lang="fa-IR" sz="2000" b="1" dirty="0">
                <a:cs typeface="B Mitra" panose="00000400000000000000" pitchFamily="2" charset="-78"/>
              </a:rPr>
              <a:t>حرکتی</a:t>
            </a:r>
            <a:r>
              <a:rPr lang="fa-IR" sz="2000" dirty="0">
                <a:cs typeface="B Mitra" panose="00000400000000000000" pitchFamily="2" charset="-78"/>
              </a:rPr>
              <a:t> </a:t>
            </a:r>
            <a:r>
              <a:rPr lang="fa-IR" sz="2000" b="1" dirty="0">
                <a:cs typeface="B Mitra" panose="00000400000000000000" pitchFamily="2" charset="-78"/>
              </a:rPr>
              <a:t>اجتماعی</a:t>
            </a:r>
            <a:r>
              <a:rPr lang="fa-IR" sz="2000" dirty="0">
                <a:cs typeface="B Mitra" panose="00000400000000000000" pitchFamily="2" charset="-78"/>
              </a:rPr>
              <a:t> برای رساندن آنها به </a:t>
            </a:r>
            <a:r>
              <a:rPr lang="fa-IR" sz="2000" b="1" dirty="0">
                <a:cs typeface="B Mitra" panose="00000400000000000000" pitchFamily="2" charset="-78"/>
              </a:rPr>
              <a:t>حیات</a:t>
            </a:r>
            <a:r>
              <a:rPr lang="fa-IR" sz="2000" dirty="0">
                <a:cs typeface="B Mitra" panose="00000400000000000000" pitchFamily="2" charset="-78"/>
              </a:rPr>
              <a:t> </a:t>
            </a:r>
            <a:r>
              <a:rPr lang="fa-IR" sz="2000" b="1" dirty="0">
                <a:cs typeface="B Mitra" panose="00000400000000000000" pitchFamily="2" charset="-78"/>
              </a:rPr>
              <a:t>طیبه</a:t>
            </a:r>
            <a:r>
              <a:rPr lang="fa-IR" sz="2000" dirty="0">
                <a:cs typeface="B Mitra" panose="00000400000000000000" pitchFamily="2" charset="-78"/>
              </a:rPr>
              <a:t> است و هر رسولی متناسب با زبان و منطق گفتگوی قوم خود ارسال شده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خداوند «</a:t>
            </a:r>
            <a:r>
              <a:rPr lang="fa-IR" sz="2000" b="1" dirty="0">
                <a:cs typeface="B Mitra" panose="00000400000000000000" pitchFamily="2" charset="-78"/>
              </a:rPr>
              <a:t>قصد</a:t>
            </a:r>
            <a:r>
              <a:rPr lang="fa-IR" sz="2000" dirty="0">
                <a:cs typeface="B Mitra" panose="00000400000000000000" pitchFamily="2" charset="-78"/>
              </a:rPr>
              <a:t> </a:t>
            </a:r>
            <a:r>
              <a:rPr lang="fa-IR" sz="2000" b="1" dirty="0">
                <a:cs typeface="B Mitra" panose="00000400000000000000" pitchFamily="2" charset="-78"/>
              </a:rPr>
              <a:t>السبیل</a:t>
            </a:r>
            <a:r>
              <a:rPr lang="fa-IR" sz="2000" dirty="0">
                <a:cs typeface="B Mitra" panose="00000400000000000000" pitchFamily="2" charset="-78"/>
              </a:rPr>
              <a:t>» -که نشان دادن راه درست، </a:t>
            </a:r>
            <a:r>
              <a:rPr lang="fa-IR" sz="2000" b="1" dirty="0">
                <a:cs typeface="B Mitra" panose="00000400000000000000" pitchFamily="2" charset="-78"/>
              </a:rPr>
              <a:t>مستقیم</a:t>
            </a:r>
            <a:r>
              <a:rPr lang="fa-IR" sz="2000" dirty="0">
                <a:cs typeface="B Mitra" panose="00000400000000000000" pitchFamily="2" charset="-78"/>
              </a:rPr>
              <a:t>، </a:t>
            </a:r>
            <a:r>
              <a:rPr lang="fa-IR" sz="2000" b="1" dirty="0">
                <a:cs typeface="B Mitra" panose="00000400000000000000" pitchFamily="2" charset="-78"/>
              </a:rPr>
              <a:t>متعادل</a:t>
            </a:r>
            <a:r>
              <a:rPr lang="fa-IR" sz="2000" dirty="0">
                <a:cs typeface="B Mitra" panose="00000400000000000000" pitchFamily="2" charset="-78"/>
              </a:rPr>
              <a:t> و مایه «</a:t>
            </a:r>
            <a:r>
              <a:rPr lang="fa-IR" sz="2000" b="1" dirty="0">
                <a:cs typeface="B Mitra" panose="00000400000000000000" pitchFamily="2" charset="-78"/>
              </a:rPr>
              <a:t>هدایت</a:t>
            </a:r>
            <a:r>
              <a:rPr lang="fa-IR" sz="2000" dirty="0">
                <a:cs typeface="B Mitra" panose="00000400000000000000" pitchFamily="2" charset="-78"/>
              </a:rPr>
              <a:t>» است- را بر خود واجب کرده است و این منظور توسط رسولان الهی محقق می‌گردد. بنابراین </a:t>
            </a:r>
            <a:r>
              <a:rPr lang="fa-IR" sz="2000" b="1" dirty="0">
                <a:cs typeface="B Mitra" panose="00000400000000000000" pitchFamily="2" charset="-78"/>
              </a:rPr>
              <a:t>رسولان</a:t>
            </a:r>
            <a:r>
              <a:rPr lang="fa-IR" sz="2000" dirty="0">
                <a:cs typeface="B Mitra" panose="00000400000000000000" pitchFamily="2" charset="-78"/>
              </a:rPr>
              <a:t> </a:t>
            </a:r>
            <a:r>
              <a:rPr lang="fa-IR" sz="2000" b="1" dirty="0">
                <a:cs typeface="B Mitra" panose="00000400000000000000" pitchFamily="2" charset="-78"/>
              </a:rPr>
              <a:t>الهی</a:t>
            </a:r>
            <a:r>
              <a:rPr lang="fa-IR" sz="2000" dirty="0">
                <a:cs typeface="B Mitra" panose="00000400000000000000" pitchFamily="2" charset="-78"/>
              </a:rPr>
              <a:t> از محوری</a:t>
            </a:r>
            <a:r>
              <a:rPr lang="en-US" sz="2000" dirty="0">
                <a:cs typeface="B Mitra" panose="00000400000000000000" pitchFamily="2" charset="-78"/>
              </a:rPr>
              <a:t>‌</a:t>
            </a:r>
            <a:r>
              <a:rPr lang="fa-IR" sz="2000" dirty="0">
                <a:cs typeface="B Mitra" panose="00000400000000000000" pitchFamily="2" charset="-78"/>
              </a:rPr>
              <a:t>ترین عناصر </a:t>
            </a:r>
            <a:r>
              <a:rPr lang="fa-IR" sz="2000" b="1" dirty="0">
                <a:cs typeface="B Mitra" panose="00000400000000000000" pitchFamily="2" charset="-78"/>
              </a:rPr>
              <a:t>حرکت</a:t>
            </a:r>
            <a:r>
              <a:rPr lang="en-US" sz="2000" dirty="0">
                <a:cs typeface="B Mitra" panose="00000400000000000000" pitchFamily="2" charset="-78"/>
              </a:rPr>
              <a:t>‌</a:t>
            </a:r>
            <a:r>
              <a:rPr lang="fa-IR" sz="2000" b="1" dirty="0">
                <a:cs typeface="B Mitra" panose="00000400000000000000" pitchFamily="2" charset="-78"/>
              </a:rPr>
              <a:t>های</a:t>
            </a:r>
            <a:r>
              <a:rPr lang="fa-IR" sz="2000" dirty="0">
                <a:cs typeface="B Mitra" panose="00000400000000000000" pitchFamily="2" charset="-78"/>
              </a:rPr>
              <a:t> </a:t>
            </a:r>
            <a:r>
              <a:rPr lang="fa-IR" sz="2000" b="1" dirty="0">
                <a:cs typeface="B Mitra" panose="00000400000000000000" pitchFamily="2" charset="-78"/>
              </a:rPr>
              <a:t>اجتماعی</a:t>
            </a:r>
            <a:r>
              <a:rPr lang="fa-IR" sz="2000" dirty="0">
                <a:cs typeface="B Mitra" panose="00000400000000000000" pitchFamily="2" charset="-78"/>
              </a:rPr>
              <a:t> محسوب می</a:t>
            </a:r>
            <a:r>
              <a:rPr lang="en-US" sz="2000" dirty="0">
                <a:cs typeface="B Mitra" panose="00000400000000000000" pitchFamily="2" charset="-78"/>
              </a:rPr>
              <a:t>‌</a:t>
            </a:r>
            <a:r>
              <a:rPr lang="fa-IR" sz="2000" dirty="0">
                <a:cs typeface="B Mitra" panose="00000400000000000000" pitchFamily="2" charset="-78"/>
              </a:rPr>
              <a:t>شوند.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برای رسیدن به حیات طیبه، به دست آوردن «</a:t>
            </a:r>
            <a:r>
              <a:rPr lang="fa-IR" sz="2000" b="1" dirty="0">
                <a:cs typeface="B Mitra" panose="00000400000000000000" pitchFamily="2" charset="-78"/>
              </a:rPr>
              <a:t>رزق</a:t>
            </a:r>
            <a:r>
              <a:rPr lang="fa-IR" sz="2000" dirty="0">
                <a:cs typeface="B Mitra" panose="00000400000000000000" pitchFamily="2" charset="-78"/>
              </a:rPr>
              <a:t> </a:t>
            </a:r>
            <a:r>
              <a:rPr lang="fa-IR" sz="2000" b="1" dirty="0">
                <a:cs typeface="B Mitra" panose="00000400000000000000" pitchFamily="2" charset="-78"/>
              </a:rPr>
              <a:t>طیّب</a:t>
            </a:r>
            <a:r>
              <a:rPr lang="fa-IR" sz="2000" dirty="0">
                <a:cs typeface="B Mitra" panose="00000400000000000000" pitchFamily="2" charset="-78"/>
              </a:rPr>
              <a:t>» یا «</a:t>
            </a:r>
            <a:r>
              <a:rPr lang="fa-IR" sz="2000" b="1" dirty="0">
                <a:cs typeface="B Mitra" panose="00000400000000000000" pitchFamily="2" charset="-78"/>
              </a:rPr>
              <a:t>طیبات</a:t>
            </a:r>
            <a:r>
              <a:rPr lang="fa-IR" sz="2000" dirty="0">
                <a:cs typeface="B Mitra" panose="00000400000000000000" pitchFamily="2" charset="-78"/>
              </a:rPr>
              <a:t>» مادی و معنوی ضروری است. </a:t>
            </a:r>
            <a:r>
              <a:rPr lang="fa-IR" sz="2000" b="1" dirty="0">
                <a:cs typeface="B Mitra" panose="00000400000000000000" pitchFamily="2" charset="-78"/>
              </a:rPr>
              <a:t>احکام</a:t>
            </a:r>
            <a:r>
              <a:rPr lang="fa-IR" sz="2000" dirty="0">
                <a:cs typeface="B Mitra" panose="00000400000000000000" pitchFamily="2" charset="-78"/>
              </a:rPr>
              <a:t> </a:t>
            </a:r>
            <a:r>
              <a:rPr lang="fa-IR" sz="2000" b="1" dirty="0">
                <a:cs typeface="B Mitra" panose="00000400000000000000" pitchFamily="2" charset="-78"/>
              </a:rPr>
              <a:t>طیبات</a:t>
            </a:r>
            <a:r>
              <a:rPr lang="fa-IR" sz="2000" dirty="0">
                <a:cs typeface="B Mitra" panose="00000400000000000000" pitchFamily="2" charset="-78"/>
              </a:rPr>
              <a:t> را کتاب و وحی تعیین می</a:t>
            </a:r>
            <a:r>
              <a:rPr lang="en-US" sz="2000" dirty="0">
                <a:cs typeface="B Mitra" panose="00000400000000000000" pitchFamily="2" charset="-78"/>
              </a:rPr>
              <a:t>‌</a:t>
            </a:r>
            <a:r>
              <a:rPr lang="fa-IR" sz="2000" dirty="0">
                <a:cs typeface="B Mitra" panose="00000400000000000000" pitchFamily="2" charset="-78"/>
              </a:rPr>
              <a:t>کند.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از آنجایی که خداوند اراده نکرده است که انسان</a:t>
            </a:r>
            <a:r>
              <a:rPr lang="en-US" sz="2000" dirty="0">
                <a:cs typeface="B Mitra" panose="00000400000000000000" pitchFamily="2" charset="-78"/>
              </a:rPr>
              <a:t>‌</a:t>
            </a:r>
            <a:r>
              <a:rPr lang="fa-IR" sz="2000" dirty="0">
                <a:cs typeface="B Mitra" panose="00000400000000000000" pitchFamily="2" charset="-78"/>
              </a:rPr>
              <a:t>ها به </a:t>
            </a:r>
            <a:r>
              <a:rPr lang="fa-IR" sz="2000" b="1" dirty="0">
                <a:cs typeface="B Mitra" panose="00000400000000000000" pitchFamily="2" charset="-78"/>
              </a:rPr>
              <a:t>زور</a:t>
            </a:r>
            <a:r>
              <a:rPr lang="fa-IR" sz="2000" dirty="0">
                <a:cs typeface="B Mitra" panose="00000400000000000000" pitchFamily="2" charset="-78"/>
              </a:rPr>
              <a:t> و </a:t>
            </a:r>
            <a:r>
              <a:rPr lang="fa-IR" sz="2000" b="1" dirty="0">
                <a:cs typeface="B Mitra" panose="00000400000000000000" pitchFamily="2" charset="-78"/>
              </a:rPr>
              <a:t>اکراه</a:t>
            </a:r>
            <a:r>
              <a:rPr lang="fa-IR" sz="2000" dirty="0">
                <a:cs typeface="B Mitra" panose="00000400000000000000" pitchFamily="2" charset="-78"/>
              </a:rPr>
              <a:t> در مسیر هدایت قرار گرفته و به این شکل به «</a:t>
            </a:r>
            <a:r>
              <a:rPr lang="fa-IR" sz="2000" b="1" dirty="0">
                <a:cs typeface="B Mitra" panose="00000400000000000000" pitchFamily="2" charset="-78"/>
              </a:rPr>
              <a:t>امت</a:t>
            </a:r>
            <a:r>
              <a:rPr lang="fa-IR" sz="2000" dirty="0">
                <a:cs typeface="B Mitra" panose="00000400000000000000" pitchFamily="2" charset="-78"/>
              </a:rPr>
              <a:t> </a:t>
            </a:r>
            <a:r>
              <a:rPr lang="fa-IR" sz="2000" b="1" dirty="0">
                <a:cs typeface="B Mitra" panose="00000400000000000000" pitchFamily="2" charset="-78"/>
              </a:rPr>
              <a:t>واحده</a:t>
            </a:r>
            <a:r>
              <a:rPr lang="fa-IR" sz="2000" dirty="0">
                <a:cs typeface="B Mitra" panose="00000400000000000000" pitchFamily="2" charset="-78"/>
              </a:rPr>
              <a:t>» برسند، آنها می‌توانند به «</a:t>
            </a:r>
            <a:r>
              <a:rPr lang="fa-IR" sz="2000" b="1" dirty="0">
                <a:cs typeface="B Mitra" panose="00000400000000000000" pitchFamily="2" charset="-78"/>
              </a:rPr>
              <a:t>خبائث</a:t>
            </a:r>
            <a:r>
              <a:rPr lang="fa-IR" sz="2000" dirty="0">
                <a:cs typeface="B Mitra" panose="00000400000000000000" pitchFamily="2" charset="-78"/>
              </a:rPr>
              <a:t>» روی آورده مانع تشکیل </a:t>
            </a:r>
            <a:r>
              <a:rPr lang="fa-IR" sz="2000" b="1" dirty="0">
                <a:solidFill>
                  <a:srgbClr val="FF0000"/>
                </a:solidFill>
                <a:cs typeface="B Mitra" panose="00000400000000000000" pitchFamily="2" charset="-78"/>
              </a:rPr>
              <a:t>«امت واحده»</a:t>
            </a:r>
            <a:r>
              <a:rPr lang="fa-IR" sz="2000" dirty="0">
                <a:cs typeface="B Mitra" panose="00000400000000000000" pitchFamily="2" charset="-78"/>
              </a:rPr>
              <a:t> شوند. </a:t>
            </a:r>
            <a:endParaRPr lang="en-US" sz="2000" dirty="0">
              <a:cs typeface="B Mitra" panose="00000400000000000000" pitchFamily="2" charset="-78"/>
            </a:endParaRPr>
          </a:p>
        </p:txBody>
      </p:sp>
      <p:sp>
        <p:nvSpPr>
          <p:cNvPr id="3" name="Rectangle 2"/>
          <p:cNvSpPr/>
          <p:nvPr/>
        </p:nvSpPr>
        <p:spPr>
          <a:xfrm>
            <a:off x="310455" y="724836"/>
            <a:ext cx="957313"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دوم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3889382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1000" y="1015341"/>
            <a:ext cx="9313333" cy="4693593"/>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از عناصر مهم در زندگی هر زن و مردی تأمین «</a:t>
            </a:r>
            <a:r>
              <a:rPr lang="fa-IR" sz="2000" b="1" dirty="0">
                <a:cs typeface="B Mitra" panose="00000400000000000000" pitchFamily="2" charset="-78"/>
              </a:rPr>
              <a:t>رزق</a:t>
            </a:r>
            <a:r>
              <a:rPr lang="fa-IR" sz="2000" dirty="0">
                <a:cs typeface="B Mitra" panose="00000400000000000000" pitchFamily="2" charset="-78"/>
              </a:rPr>
              <a:t> </a:t>
            </a:r>
            <a:r>
              <a:rPr lang="fa-IR" sz="2000" b="1" dirty="0">
                <a:cs typeface="B Mitra" panose="00000400000000000000" pitchFamily="2" charset="-78"/>
              </a:rPr>
              <a:t>مادی</a:t>
            </a:r>
            <a:r>
              <a:rPr lang="fa-IR" sz="2000" dirty="0">
                <a:cs typeface="B Mitra" panose="00000400000000000000" pitchFamily="2" charset="-78"/>
              </a:rPr>
              <a:t> و </a:t>
            </a:r>
            <a:r>
              <a:rPr lang="fa-IR" sz="2000" b="1" dirty="0">
                <a:cs typeface="B Mitra" panose="00000400000000000000" pitchFamily="2" charset="-78"/>
              </a:rPr>
              <a:t>معنوی</a:t>
            </a:r>
            <a:r>
              <a:rPr lang="fa-IR" sz="2000" dirty="0">
                <a:cs typeface="B Mitra" panose="00000400000000000000" pitchFamily="2" charset="-78"/>
              </a:rPr>
              <a:t>» از نوع «</a:t>
            </a:r>
            <a:r>
              <a:rPr lang="fa-IR" sz="2000" b="1" dirty="0">
                <a:cs typeface="B Mitra" panose="00000400000000000000" pitchFamily="2" charset="-78"/>
              </a:rPr>
              <a:t>طیّب</a:t>
            </a:r>
            <a:r>
              <a:rPr lang="fa-IR" sz="2000" dirty="0">
                <a:cs typeface="B Mitra" panose="00000400000000000000" pitchFamily="2" charset="-78"/>
              </a:rPr>
              <a:t>» و یا «</a:t>
            </a:r>
            <a:r>
              <a:rPr lang="fa-IR" sz="2000" b="1" dirty="0">
                <a:cs typeface="B Mitra" panose="00000400000000000000" pitchFamily="2" charset="-78"/>
              </a:rPr>
              <a:t>خبیث</a:t>
            </a:r>
            <a:r>
              <a:rPr lang="fa-IR" sz="2000" dirty="0">
                <a:cs typeface="B Mitra" panose="00000400000000000000" pitchFamily="2" charset="-78"/>
              </a:rPr>
              <a:t>» است. این موضوع در همه شئون زندگی مادی و معنوی برای فرد و جامعه سرنوشت ساز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تأمین </a:t>
            </a:r>
            <a:r>
              <a:rPr lang="fa-IR" sz="2000" b="1" dirty="0">
                <a:cs typeface="B Mitra" panose="00000400000000000000" pitchFamily="2" charset="-78"/>
              </a:rPr>
              <a:t>غذا</a:t>
            </a:r>
            <a:r>
              <a:rPr lang="fa-IR" sz="2000" dirty="0">
                <a:cs typeface="B Mitra" panose="00000400000000000000" pitchFamily="2" charset="-78"/>
              </a:rPr>
              <a:t> و </a:t>
            </a:r>
            <a:r>
              <a:rPr lang="fa-IR" sz="2000" b="1" dirty="0">
                <a:cs typeface="B Mitra" panose="00000400000000000000" pitchFamily="2" charset="-78"/>
              </a:rPr>
              <a:t>مسکن</a:t>
            </a:r>
            <a:r>
              <a:rPr lang="fa-IR" sz="2000" dirty="0">
                <a:cs typeface="B Mitra" panose="00000400000000000000" pitchFamily="2" charset="-78"/>
              </a:rPr>
              <a:t> یا </a:t>
            </a:r>
            <a:r>
              <a:rPr lang="fa-IR" sz="2000" b="1" dirty="0">
                <a:cs typeface="B Mitra" panose="00000400000000000000" pitchFamily="2" charset="-78"/>
              </a:rPr>
              <a:t>بیت</a:t>
            </a:r>
            <a:r>
              <a:rPr lang="fa-IR" sz="2000" dirty="0">
                <a:cs typeface="B Mitra" panose="00000400000000000000" pitchFamily="2" charset="-78"/>
              </a:rPr>
              <a:t> و </a:t>
            </a:r>
            <a:r>
              <a:rPr lang="fa-IR" sz="2000" b="1" dirty="0">
                <a:cs typeface="B Mitra" panose="00000400000000000000" pitchFamily="2" charset="-78"/>
              </a:rPr>
              <a:t>تسخیر</a:t>
            </a:r>
            <a:r>
              <a:rPr lang="fa-IR" sz="2000" dirty="0">
                <a:cs typeface="B Mitra" panose="00000400000000000000" pitchFamily="2" charset="-78"/>
              </a:rPr>
              <a:t> </a:t>
            </a:r>
            <a:r>
              <a:rPr lang="fa-IR" sz="2000" b="1" dirty="0">
                <a:cs typeface="B Mitra" panose="00000400000000000000" pitchFamily="2" charset="-78"/>
              </a:rPr>
              <a:t>حیوانات</a:t>
            </a:r>
            <a:r>
              <a:rPr lang="fa-IR" sz="2000" dirty="0">
                <a:cs typeface="B Mitra" panose="00000400000000000000" pitchFamily="2" charset="-78"/>
              </a:rPr>
              <a:t> و استفاده از </a:t>
            </a:r>
            <a:r>
              <a:rPr lang="fa-IR" sz="2000" b="1" dirty="0">
                <a:cs typeface="B Mitra" panose="00000400000000000000" pitchFamily="2" charset="-78"/>
              </a:rPr>
              <a:t>مواهب</a:t>
            </a:r>
            <a:r>
              <a:rPr lang="fa-IR" sz="2000" dirty="0">
                <a:cs typeface="B Mitra" panose="00000400000000000000" pitchFamily="2" charset="-78"/>
              </a:rPr>
              <a:t> </a:t>
            </a:r>
            <a:r>
              <a:rPr lang="fa-IR" sz="2000" b="1" dirty="0">
                <a:cs typeface="B Mitra" panose="00000400000000000000" pitchFamily="2" charset="-78"/>
              </a:rPr>
              <a:t>طبیعی</a:t>
            </a:r>
            <a:r>
              <a:rPr lang="fa-IR" sz="2000" dirty="0">
                <a:cs typeface="B Mitra" panose="00000400000000000000" pitchFamily="2" charset="-78"/>
              </a:rPr>
              <a:t>، از نعمت‌های اصلی در ایجاد </a:t>
            </a:r>
            <a:r>
              <a:rPr lang="fa-IR" sz="2000" b="1" dirty="0">
                <a:cs typeface="B Mitra" panose="00000400000000000000" pitchFamily="2" charset="-78"/>
              </a:rPr>
              <a:t>حرکت‌های</a:t>
            </a:r>
            <a:r>
              <a:rPr lang="fa-IR" sz="2000" dirty="0">
                <a:cs typeface="B Mitra" panose="00000400000000000000" pitchFamily="2" charset="-78"/>
              </a:rPr>
              <a:t> </a:t>
            </a:r>
            <a:r>
              <a:rPr lang="fa-IR" sz="2000" b="1" dirty="0">
                <a:cs typeface="B Mitra" panose="00000400000000000000" pitchFamily="2" charset="-78"/>
              </a:rPr>
              <a:t>اجتماعی</a:t>
            </a:r>
            <a:r>
              <a:rPr lang="fa-IR" sz="2000" dirty="0">
                <a:cs typeface="B Mitra" panose="00000400000000000000" pitchFamily="2" charset="-78"/>
              </a:rPr>
              <a:t> و از اولین و پایه</a:t>
            </a:r>
            <a:r>
              <a:rPr lang="en-US" sz="2000" dirty="0">
                <a:cs typeface="B Mitra" panose="00000400000000000000" pitchFamily="2" charset="-78"/>
              </a:rPr>
              <a:t>‌</a:t>
            </a:r>
            <a:r>
              <a:rPr lang="fa-IR" sz="2000" dirty="0">
                <a:cs typeface="B Mitra" panose="00000400000000000000" pitchFamily="2" charset="-78"/>
              </a:rPr>
              <a:t>ای ترین </a:t>
            </a:r>
            <a:r>
              <a:rPr lang="fa-IR" sz="2000" b="1" dirty="0">
                <a:cs typeface="B Mitra" panose="00000400000000000000" pitchFamily="2" charset="-78"/>
              </a:rPr>
              <a:t>مسائل</a:t>
            </a:r>
            <a:r>
              <a:rPr lang="fa-IR" sz="2000" dirty="0">
                <a:cs typeface="B Mitra" panose="00000400000000000000" pitchFamily="2" charset="-78"/>
              </a:rPr>
              <a:t> </a:t>
            </a:r>
            <a:r>
              <a:rPr lang="fa-IR" sz="2000" b="1" dirty="0">
                <a:cs typeface="B Mitra" panose="00000400000000000000" pitchFamily="2" charset="-78"/>
              </a:rPr>
              <a:t>اجتماعی</a:t>
            </a:r>
            <a:r>
              <a:rPr lang="fa-IR" sz="2000" dirty="0">
                <a:cs typeface="B Mitra" panose="00000400000000000000" pitchFamily="2" charset="-78"/>
              </a:rPr>
              <a:t> برای ناس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راه</a:t>
            </a:r>
            <a:r>
              <a:rPr lang="en-US" sz="2000" dirty="0">
                <a:cs typeface="B Mitra" panose="00000400000000000000" pitchFamily="2" charset="-78"/>
              </a:rPr>
              <a:t>‌</a:t>
            </a:r>
            <a:r>
              <a:rPr lang="fa-IR" sz="2000" b="1" dirty="0">
                <a:cs typeface="B Mitra" panose="00000400000000000000" pitchFamily="2" charset="-78"/>
              </a:rPr>
              <a:t>های</a:t>
            </a:r>
            <a:r>
              <a:rPr lang="fa-IR" sz="2000" dirty="0">
                <a:cs typeface="B Mitra" panose="00000400000000000000" pitchFamily="2" charset="-78"/>
              </a:rPr>
              <a:t> </a:t>
            </a:r>
            <a:r>
              <a:rPr lang="fa-IR" sz="2000" b="1" dirty="0">
                <a:cs typeface="B Mitra" panose="00000400000000000000" pitchFamily="2" charset="-78"/>
              </a:rPr>
              <a:t>ارتباطی</a:t>
            </a:r>
            <a:r>
              <a:rPr lang="fa-IR" sz="2000" dirty="0">
                <a:cs typeface="B Mitra" panose="00000400000000000000" pitchFamily="2" charset="-78"/>
              </a:rPr>
              <a:t> مردم با هم یکی از نعمت</a:t>
            </a:r>
            <a:r>
              <a:rPr lang="en-US" sz="2000" dirty="0">
                <a:cs typeface="B Mitra" panose="00000400000000000000" pitchFamily="2" charset="-78"/>
              </a:rPr>
              <a:t>‌</a:t>
            </a:r>
            <a:r>
              <a:rPr lang="fa-IR" sz="2000" dirty="0">
                <a:cs typeface="B Mitra" panose="00000400000000000000" pitchFamily="2" charset="-78"/>
              </a:rPr>
              <a:t>های ویژه</a:t>
            </a:r>
            <a:r>
              <a:rPr lang="en-US" sz="2000" dirty="0">
                <a:cs typeface="B Mitra" panose="00000400000000000000" pitchFamily="2" charset="-78"/>
              </a:rPr>
              <a:t>‌</a:t>
            </a:r>
            <a:r>
              <a:rPr lang="fa-IR" sz="2000" dirty="0">
                <a:cs typeface="B Mitra" panose="00000400000000000000" pitchFamily="2" charset="-78"/>
              </a:rPr>
              <a:t>ای است که می</a:t>
            </a:r>
            <a:r>
              <a:rPr lang="en-US" sz="2000" dirty="0">
                <a:cs typeface="B Mitra" panose="00000400000000000000" pitchFamily="2" charset="-78"/>
              </a:rPr>
              <a:t>‌</a:t>
            </a:r>
            <a:r>
              <a:rPr lang="fa-IR" sz="2000" dirty="0">
                <a:cs typeface="B Mitra" panose="00000400000000000000" pitchFamily="2" charset="-78"/>
              </a:rPr>
              <a:t>تواند باعث </a:t>
            </a:r>
            <a:r>
              <a:rPr lang="fa-IR" sz="2000" b="1" dirty="0">
                <a:cs typeface="B Mitra" panose="00000400000000000000" pitchFamily="2" charset="-78"/>
              </a:rPr>
              <a:t>توسعه</a:t>
            </a:r>
            <a:r>
              <a:rPr lang="fa-IR" sz="2000" dirty="0">
                <a:cs typeface="B Mitra" panose="00000400000000000000" pitchFamily="2" charset="-78"/>
              </a:rPr>
              <a:t> </a:t>
            </a:r>
            <a:r>
              <a:rPr lang="fa-IR" sz="2000" b="1" dirty="0">
                <a:cs typeface="B Mitra" panose="00000400000000000000" pitchFamily="2" charset="-78"/>
              </a:rPr>
              <a:t>روابط</a:t>
            </a:r>
            <a:r>
              <a:rPr lang="fa-IR" sz="2000" dirty="0">
                <a:cs typeface="B Mitra" panose="00000400000000000000" pitchFamily="2" charset="-78"/>
              </a:rPr>
              <a:t> </a:t>
            </a:r>
            <a:r>
              <a:rPr lang="fa-IR" sz="2000" b="1" dirty="0">
                <a:cs typeface="B Mitra" panose="00000400000000000000" pitchFamily="2" charset="-78"/>
              </a:rPr>
              <a:t>انسانی</a:t>
            </a:r>
            <a:r>
              <a:rPr lang="fa-IR" sz="2000" dirty="0">
                <a:cs typeface="B Mitra" panose="00000400000000000000" pitchFamily="2" charset="-78"/>
              </a:rPr>
              <a:t> شود و از دیگر عناصر اجتماعی محسوب می</a:t>
            </a:r>
            <a:r>
              <a:rPr lang="en-US" sz="2000" dirty="0">
                <a:cs typeface="B Mitra" panose="00000400000000000000" pitchFamily="2" charset="-78"/>
              </a:rPr>
              <a:t>‌</a:t>
            </a:r>
            <a:r>
              <a:rPr lang="fa-IR" sz="2000" dirty="0">
                <a:cs typeface="B Mitra" panose="00000400000000000000" pitchFamily="2" charset="-78"/>
              </a:rPr>
              <a:t>شوند. واژگانی مانند «</a:t>
            </a:r>
            <a:r>
              <a:rPr lang="fa-IR" sz="2000" b="1" dirty="0">
                <a:cs typeface="B Mitra" panose="00000400000000000000" pitchFamily="2" charset="-78"/>
              </a:rPr>
              <a:t>سُبُل</a:t>
            </a:r>
            <a:r>
              <a:rPr lang="fa-IR" sz="2000" dirty="0">
                <a:cs typeface="B Mitra" panose="00000400000000000000" pitchFamily="2" charset="-78"/>
              </a:rPr>
              <a:t>»، «</a:t>
            </a:r>
            <a:r>
              <a:rPr lang="fa-IR" sz="2000" b="1" dirty="0">
                <a:cs typeface="B Mitra" panose="00000400000000000000" pitchFamily="2" charset="-78"/>
              </a:rPr>
              <a:t>فجّ</a:t>
            </a:r>
            <a:r>
              <a:rPr lang="fa-IR" sz="2000" dirty="0">
                <a:cs typeface="B Mitra" panose="00000400000000000000" pitchFamily="2" charset="-78"/>
              </a:rPr>
              <a:t>»، «</a:t>
            </a:r>
            <a:r>
              <a:rPr lang="fa-IR" sz="2000" b="1" dirty="0">
                <a:cs typeface="B Mitra" panose="00000400000000000000" pitchFamily="2" charset="-78"/>
              </a:rPr>
              <a:t>فلک</a:t>
            </a:r>
            <a:r>
              <a:rPr lang="fa-IR" sz="2000" dirty="0">
                <a:cs typeface="B Mitra" panose="00000400000000000000" pitchFamily="2" charset="-78"/>
              </a:rPr>
              <a:t>» و ... بیانگر این موضوعند.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اثر تلاش و کوشش افراد و به نسبت دیگران برای انسان دارایی</a:t>
            </a:r>
            <a:r>
              <a:rPr lang="en-US" sz="2000" dirty="0">
                <a:cs typeface="B Mitra" panose="00000400000000000000" pitchFamily="2" charset="-78"/>
              </a:rPr>
              <a:t>‌</a:t>
            </a:r>
            <a:r>
              <a:rPr lang="fa-IR" sz="2000" dirty="0">
                <a:cs typeface="B Mitra" panose="00000400000000000000" pitchFamily="2" charset="-78"/>
              </a:rPr>
              <a:t>هایی ایجاد می‌شود. وجود این دارایی‌ها که در قرآن به </a:t>
            </a:r>
            <a:r>
              <a:rPr lang="fa-IR" sz="2000" b="1" dirty="0">
                <a:solidFill>
                  <a:srgbClr val="FF0000"/>
                </a:solidFill>
                <a:cs typeface="B Mitra" panose="00000400000000000000" pitchFamily="2" charset="-78"/>
              </a:rPr>
              <a:t>«</a:t>
            </a:r>
            <a:r>
              <a:rPr lang="fa-IR" sz="2000" b="1" dirty="0">
                <a:cs typeface="B Mitra" panose="00000400000000000000" pitchFamily="2" charset="-78"/>
              </a:rPr>
              <a:t>مال</a:t>
            </a:r>
            <a:r>
              <a:rPr lang="fa-IR" sz="2000" b="1" dirty="0">
                <a:solidFill>
                  <a:srgbClr val="FF0000"/>
                </a:solidFill>
                <a:cs typeface="B Mitra" panose="00000400000000000000" pitchFamily="2" charset="-78"/>
              </a:rPr>
              <a:t>»</a:t>
            </a:r>
            <a:r>
              <a:rPr lang="fa-IR" sz="2000" dirty="0">
                <a:cs typeface="B Mitra" panose="00000400000000000000" pitchFamily="2" charset="-78"/>
              </a:rPr>
              <a:t> معروف است از دیگر عناصر تأثیر‌گذار در جامعه است و موجب </a:t>
            </a:r>
            <a:r>
              <a:rPr lang="fa-IR" sz="2000" b="1" dirty="0">
                <a:solidFill>
                  <a:srgbClr val="FF0000"/>
                </a:solidFill>
                <a:cs typeface="B Mitra" panose="00000400000000000000" pitchFamily="2" charset="-78"/>
              </a:rPr>
              <a:t>«دولت»</a:t>
            </a:r>
            <a:r>
              <a:rPr lang="fa-IR" sz="2000" dirty="0">
                <a:cs typeface="B Mitra" panose="00000400000000000000" pitchFamily="2" charset="-78"/>
              </a:rPr>
              <a:t> می‌شود. «</a:t>
            </a:r>
            <a:r>
              <a:rPr lang="fa-IR" sz="2000" b="1" dirty="0">
                <a:cs typeface="B Mitra" panose="00000400000000000000" pitchFamily="2" charset="-78"/>
              </a:rPr>
              <a:t>دولت</a:t>
            </a:r>
            <a:r>
              <a:rPr lang="fa-IR" sz="2000" dirty="0">
                <a:cs typeface="B Mitra" panose="00000400000000000000" pitchFamily="2" charset="-78"/>
              </a:rPr>
              <a:t>» به </a:t>
            </a:r>
            <a:r>
              <a:rPr lang="fa-IR" sz="2000" b="1" dirty="0">
                <a:cs typeface="B Mitra" panose="00000400000000000000" pitchFamily="2" charset="-78"/>
              </a:rPr>
              <a:t>انتقالی</a:t>
            </a:r>
            <a:r>
              <a:rPr lang="fa-IR" sz="2000" dirty="0">
                <a:cs typeface="B Mitra" panose="00000400000000000000" pitchFamily="2" charset="-78"/>
              </a:rPr>
              <a:t> گفته می‌شود که موجب </a:t>
            </a:r>
            <a:r>
              <a:rPr lang="fa-IR" sz="2000" b="1" dirty="0">
                <a:cs typeface="B Mitra" panose="00000400000000000000" pitchFamily="2" charset="-78"/>
              </a:rPr>
              <a:t>تحول</a:t>
            </a:r>
            <a:r>
              <a:rPr lang="fa-IR" sz="2000" dirty="0">
                <a:cs typeface="B Mitra" panose="00000400000000000000" pitchFamily="2" charset="-78"/>
              </a:rPr>
              <a:t> و </a:t>
            </a:r>
            <a:r>
              <a:rPr lang="fa-IR" sz="2000" b="1" dirty="0">
                <a:cs typeface="B Mitra" panose="00000400000000000000" pitchFamily="2" charset="-78"/>
              </a:rPr>
              <a:t>ایجاد</a:t>
            </a:r>
            <a:r>
              <a:rPr lang="fa-IR" sz="2000" dirty="0">
                <a:cs typeface="B Mitra" panose="00000400000000000000" pitchFamily="2" charset="-78"/>
              </a:rPr>
              <a:t> </a:t>
            </a:r>
            <a:r>
              <a:rPr lang="fa-IR" sz="2000" b="1" dirty="0">
                <a:cs typeface="B Mitra" panose="00000400000000000000" pitchFamily="2" charset="-78"/>
              </a:rPr>
              <a:t>کیفیت</a:t>
            </a:r>
            <a:r>
              <a:rPr lang="fa-IR" sz="2000" dirty="0">
                <a:cs typeface="B Mitra" panose="00000400000000000000" pitchFamily="2" charset="-78"/>
              </a:rPr>
              <a:t> در جامعه شود.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دارایی‌های انسان قابل از دست رفتن یا انتقال است. به انتقال دارایی از شخصی به شخص دیگر پس از سر آمدن اجلش </a:t>
            </a:r>
            <a:r>
              <a:rPr lang="fa-IR" sz="2000" b="1" dirty="0">
                <a:solidFill>
                  <a:srgbClr val="FF0000"/>
                </a:solidFill>
                <a:cs typeface="B Mitra" panose="00000400000000000000" pitchFamily="2" charset="-78"/>
              </a:rPr>
              <a:t>«</a:t>
            </a:r>
            <a:r>
              <a:rPr lang="fa-IR" sz="2000" b="1" dirty="0">
                <a:cs typeface="B Mitra" panose="00000400000000000000" pitchFamily="2" charset="-78"/>
              </a:rPr>
              <a:t>ارث</a:t>
            </a:r>
            <a:r>
              <a:rPr lang="fa-IR" sz="2000" b="1" dirty="0">
                <a:solidFill>
                  <a:srgbClr val="FF0000"/>
                </a:solidFill>
                <a:cs typeface="B Mitra" panose="00000400000000000000" pitchFamily="2" charset="-78"/>
              </a:rPr>
              <a:t>»</a:t>
            </a:r>
            <a:r>
              <a:rPr lang="fa-IR" sz="2000" dirty="0">
                <a:cs typeface="B Mitra" panose="00000400000000000000" pitchFamily="2" charset="-78"/>
              </a:rPr>
              <a:t> گفته می‌شود</a:t>
            </a:r>
            <a:r>
              <a:rPr lang="fa-IR" sz="2000" dirty="0" smtClean="0">
                <a:cs typeface="B Mitra" panose="00000400000000000000" pitchFamily="2" charset="-78"/>
              </a:rPr>
              <a:t>.</a:t>
            </a:r>
          </a:p>
          <a:p>
            <a:pPr marL="342900" indent="-342900" algn="just" rtl="1">
              <a:lnSpc>
                <a:spcPct val="115000"/>
              </a:lnSpc>
              <a:buFont typeface="Wingdings" panose="05000000000000000000" pitchFamily="2" charset="2"/>
              <a:buChar char="v"/>
            </a:pPr>
            <a:r>
              <a:rPr lang="fa-IR" sz="2000" dirty="0">
                <a:cs typeface="B Mitra" panose="00000400000000000000" pitchFamily="2" charset="-78"/>
              </a:rPr>
              <a:t>وجود نعمت</a:t>
            </a:r>
            <a:r>
              <a:rPr lang="en-US" sz="2000" dirty="0">
                <a:cs typeface="B Mitra" panose="00000400000000000000" pitchFamily="2" charset="-78"/>
              </a:rPr>
              <a:t>‌</a:t>
            </a:r>
            <a:r>
              <a:rPr lang="fa-IR" sz="2000" dirty="0">
                <a:cs typeface="B Mitra" panose="00000400000000000000" pitchFamily="2" charset="-78"/>
              </a:rPr>
              <a:t>های بی‌حد الهی باعث می‌شود تا هر کسی در جامعه دارای </a:t>
            </a:r>
            <a:r>
              <a:rPr lang="fa-IR" sz="2000" b="1" dirty="0">
                <a:solidFill>
                  <a:srgbClr val="FF0000"/>
                </a:solidFill>
                <a:cs typeface="B Mitra" panose="00000400000000000000" pitchFamily="2" charset="-78"/>
              </a:rPr>
              <a:t>فضلی</a:t>
            </a:r>
            <a:r>
              <a:rPr lang="fa-IR" sz="2000" dirty="0">
                <a:cs typeface="B Mitra" panose="00000400000000000000" pitchFamily="2" charset="-78"/>
              </a:rPr>
              <a:t> باشد و متناسب با آن نیازی را برطرف نماید. بنابراین </a:t>
            </a:r>
            <a:r>
              <a:rPr lang="fa-IR" sz="2000" b="1" dirty="0">
                <a:solidFill>
                  <a:srgbClr val="FF0000"/>
                </a:solidFill>
                <a:cs typeface="B Mitra" panose="00000400000000000000" pitchFamily="2" charset="-78"/>
              </a:rPr>
              <a:t>ورود</a:t>
            </a:r>
            <a:r>
              <a:rPr lang="fa-IR" sz="2000" dirty="0">
                <a:solidFill>
                  <a:srgbClr val="FF0000"/>
                </a:solidFill>
                <a:cs typeface="B Mitra" panose="00000400000000000000" pitchFamily="2" charset="-78"/>
              </a:rPr>
              <a:t> </a:t>
            </a:r>
            <a:r>
              <a:rPr lang="fa-IR" sz="2000" b="1" dirty="0">
                <a:solidFill>
                  <a:srgbClr val="FF0000"/>
                </a:solidFill>
                <a:cs typeface="B Mitra" panose="00000400000000000000" pitchFamily="2" charset="-78"/>
              </a:rPr>
              <a:t>هر</a:t>
            </a:r>
            <a:r>
              <a:rPr lang="fa-IR" sz="2000" dirty="0">
                <a:solidFill>
                  <a:srgbClr val="FF0000"/>
                </a:solidFill>
                <a:cs typeface="B Mitra" panose="00000400000000000000" pitchFamily="2" charset="-78"/>
              </a:rPr>
              <a:t> </a:t>
            </a:r>
            <a:r>
              <a:rPr lang="fa-IR" sz="2000" b="1" dirty="0">
                <a:solidFill>
                  <a:srgbClr val="FF0000"/>
                </a:solidFill>
                <a:cs typeface="B Mitra" panose="00000400000000000000" pitchFamily="2" charset="-78"/>
              </a:rPr>
              <a:t>کس</a:t>
            </a:r>
            <a:r>
              <a:rPr lang="fa-IR" sz="2000" dirty="0">
                <a:solidFill>
                  <a:srgbClr val="FF0000"/>
                </a:solidFill>
                <a:cs typeface="B Mitra" panose="00000400000000000000" pitchFamily="2" charset="-78"/>
              </a:rPr>
              <a:t> </a:t>
            </a:r>
            <a:r>
              <a:rPr lang="fa-IR" sz="2000" dirty="0">
                <a:cs typeface="B Mitra" panose="00000400000000000000" pitchFamily="2" charset="-78"/>
              </a:rPr>
              <a:t>به جامعه از ناحیه </a:t>
            </a:r>
            <a:r>
              <a:rPr lang="fa-IR" sz="2000" b="1" dirty="0">
                <a:solidFill>
                  <a:srgbClr val="FF0000"/>
                </a:solidFill>
                <a:cs typeface="B Mitra" panose="00000400000000000000" pitchFamily="2" charset="-78"/>
              </a:rPr>
              <a:t>فضلی</a:t>
            </a:r>
            <a:r>
              <a:rPr lang="fa-IR" sz="2000" dirty="0">
                <a:cs typeface="B Mitra" panose="00000400000000000000" pitchFamily="2" charset="-78"/>
              </a:rPr>
              <a:t> است که به او </a:t>
            </a:r>
            <a:r>
              <a:rPr lang="fa-IR" sz="2000" b="1" dirty="0">
                <a:cs typeface="B Mitra" panose="00000400000000000000" pitchFamily="2" charset="-78"/>
              </a:rPr>
              <a:t>عطا</a:t>
            </a:r>
            <a:r>
              <a:rPr lang="fa-IR" sz="2000" dirty="0">
                <a:cs typeface="B Mitra" panose="00000400000000000000" pitchFamily="2" charset="-78"/>
              </a:rPr>
              <a:t> شده یا </a:t>
            </a:r>
            <a:r>
              <a:rPr lang="fa-IR" sz="2000" b="1" dirty="0">
                <a:cs typeface="B Mitra" panose="00000400000000000000" pitchFamily="2" charset="-78"/>
              </a:rPr>
              <a:t>کسب</a:t>
            </a:r>
            <a:r>
              <a:rPr lang="fa-IR" sz="2000" dirty="0">
                <a:cs typeface="B Mitra" panose="00000400000000000000" pitchFamily="2" charset="-78"/>
              </a:rPr>
              <a:t> کرده است. </a:t>
            </a:r>
            <a:endParaRPr lang="en-US" sz="2000" dirty="0">
              <a:cs typeface="B Mitra" panose="00000400000000000000" pitchFamily="2" charset="-78"/>
            </a:endParaRPr>
          </a:p>
        </p:txBody>
      </p:sp>
      <p:sp>
        <p:nvSpPr>
          <p:cNvPr id="3" name="Rectangle 2"/>
          <p:cNvSpPr/>
          <p:nvPr/>
        </p:nvSpPr>
        <p:spPr>
          <a:xfrm>
            <a:off x="310455" y="724836"/>
            <a:ext cx="957313"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دوم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332608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543" r="23235"/>
          <a:stretch/>
        </p:blipFill>
        <p:spPr>
          <a:xfrm>
            <a:off x="2953511" y="1373461"/>
            <a:ext cx="1920241" cy="2572178"/>
          </a:xfrm>
          <a:prstGeom prst="rect">
            <a:avLst/>
          </a:prstGeom>
          <a:ln w="28575">
            <a:solidFill>
              <a:schemeClr val="tx1"/>
            </a:solidFill>
          </a:ln>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492" r="25544"/>
          <a:stretch/>
        </p:blipFill>
        <p:spPr>
          <a:xfrm>
            <a:off x="6962077" y="1342997"/>
            <a:ext cx="1916747" cy="2593497"/>
          </a:xfrm>
          <a:prstGeom prst="rect">
            <a:avLst/>
          </a:prstGeom>
          <a:ln w="28575">
            <a:solidFill>
              <a:schemeClr val="tx1"/>
            </a:solidFill>
          </a:ln>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9406" r="24511"/>
          <a:stretch/>
        </p:blipFill>
        <p:spPr>
          <a:xfrm>
            <a:off x="4946904" y="1353316"/>
            <a:ext cx="1942021" cy="2583178"/>
          </a:xfrm>
          <a:prstGeom prst="rect">
            <a:avLst/>
          </a:prstGeom>
          <a:ln w="28575">
            <a:solidFill>
              <a:schemeClr val="tx1"/>
            </a:solidFill>
          </a:ln>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5440" r="21085"/>
          <a:stretch/>
        </p:blipFill>
        <p:spPr>
          <a:xfrm>
            <a:off x="5864797" y="4018790"/>
            <a:ext cx="1719072" cy="2330815"/>
          </a:xfrm>
          <a:prstGeom prst="rect">
            <a:avLst/>
          </a:prstGeom>
          <a:ln w="28575">
            <a:solidFill>
              <a:schemeClr val="tx1"/>
            </a:solidFill>
          </a:ln>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9648" r="24796"/>
          <a:stretch/>
        </p:blipFill>
        <p:spPr>
          <a:xfrm>
            <a:off x="4123944" y="4018790"/>
            <a:ext cx="1645920" cy="2330815"/>
          </a:xfrm>
          <a:prstGeom prst="rect">
            <a:avLst/>
          </a:prstGeom>
          <a:ln w="28575">
            <a:solidFill>
              <a:schemeClr val="tx1"/>
            </a:solidFill>
          </a:ln>
        </p:spPr>
      </p:pic>
    </p:spTree>
    <p:extLst>
      <p:ext uri="{BB962C8B-B14F-4D97-AF65-F5344CB8AC3E}">
        <p14:creationId xmlns:p14="http://schemas.microsoft.com/office/powerpoint/2010/main" val="3847073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8067" y="1040343"/>
            <a:ext cx="8932333" cy="5047536"/>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در منطق قرآن و روایات، داشتن </a:t>
            </a:r>
            <a:r>
              <a:rPr lang="fa-IR" sz="2000" b="1" dirty="0">
                <a:cs typeface="B Mitra" panose="00000400000000000000" pitchFamily="2" charset="-78"/>
              </a:rPr>
              <a:t>شأن</a:t>
            </a:r>
            <a:r>
              <a:rPr lang="fa-IR" sz="2000" dirty="0" smtClean="0">
                <a:cs typeface="B Mitra" panose="00000400000000000000" pitchFamily="2" charset="-78"/>
              </a:rPr>
              <a:t>، </a:t>
            </a:r>
            <a:r>
              <a:rPr lang="fa-IR" sz="2000" b="1" dirty="0">
                <a:cs typeface="B Mitra" panose="00000400000000000000" pitchFamily="2" charset="-78"/>
              </a:rPr>
              <a:t>منزلت</a:t>
            </a:r>
            <a:r>
              <a:rPr lang="fa-IR" sz="2000" dirty="0" smtClean="0">
                <a:cs typeface="B Mitra" panose="00000400000000000000" pitchFamily="2" charset="-78"/>
              </a:rPr>
              <a:t> و </a:t>
            </a:r>
            <a:r>
              <a:rPr lang="fa-IR" sz="2000" b="1" dirty="0">
                <a:cs typeface="B Mitra" panose="00000400000000000000" pitchFamily="2" charset="-78"/>
              </a:rPr>
              <a:t>موقعیت</a:t>
            </a:r>
            <a:r>
              <a:rPr lang="fa-IR" sz="2000" dirty="0" smtClean="0">
                <a:cs typeface="B Mitra" panose="00000400000000000000" pitchFamily="2" charset="-78"/>
              </a:rPr>
              <a:t> </a:t>
            </a:r>
            <a:r>
              <a:rPr lang="fa-IR" sz="2000" b="1" dirty="0">
                <a:cs typeface="B Mitra" panose="00000400000000000000" pitchFamily="2" charset="-78"/>
              </a:rPr>
              <a:t>اجتماعی</a:t>
            </a:r>
            <a:r>
              <a:rPr lang="fa-IR" sz="2000" dirty="0" smtClean="0">
                <a:cs typeface="B Mitra" panose="00000400000000000000" pitchFamily="2" charset="-78"/>
              </a:rPr>
              <a:t> به «</a:t>
            </a:r>
            <a:r>
              <a:rPr lang="fa-IR" sz="2000" b="1" dirty="0" smtClean="0">
                <a:solidFill>
                  <a:srgbClr val="FF0000"/>
                </a:solidFill>
                <a:cs typeface="B Mitra" panose="00000400000000000000" pitchFamily="2" charset="-78"/>
              </a:rPr>
              <a:t>فضل</a:t>
            </a:r>
            <a:r>
              <a:rPr lang="fa-IR" sz="2000" dirty="0" smtClean="0">
                <a:cs typeface="B Mitra" panose="00000400000000000000" pitchFamily="2" charset="-78"/>
              </a:rPr>
              <a:t>» و برتری تعبیر شده و ملاک «</a:t>
            </a:r>
            <a:r>
              <a:rPr lang="fa-IR" sz="2000" b="1" dirty="0">
                <a:cs typeface="B Mitra" panose="00000400000000000000" pitchFamily="2" charset="-78"/>
              </a:rPr>
              <a:t>خیر</a:t>
            </a:r>
            <a:r>
              <a:rPr lang="fa-IR" sz="2000" dirty="0" smtClean="0">
                <a:cs typeface="B Mitra" panose="00000400000000000000" pitchFamily="2" charset="-78"/>
              </a:rPr>
              <a:t>» و بهتری و یا نشان از «</a:t>
            </a:r>
            <a:r>
              <a:rPr lang="fa-IR" sz="2000" b="1" dirty="0">
                <a:cs typeface="B Mitra" panose="00000400000000000000" pitchFamily="2" charset="-78"/>
              </a:rPr>
              <a:t>کرامت</a:t>
            </a:r>
            <a:r>
              <a:rPr lang="fa-IR" sz="2000" dirty="0" smtClean="0">
                <a:cs typeface="B Mitra" panose="00000400000000000000" pitchFamily="2" charset="-78"/>
              </a:rPr>
              <a:t>» و بزرگواری </a:t>
            </a:r>
            <a:r>
              <a:rPr lang="fa-IR" sz="2000" b="1" dirty="0">
                <a:cs typeface="B Mitra" panose="00000400000000000000" pitchFamily="2" charset="-78"/>
              </a:rPr>
              <a:t>نیست</a:t>
            </a:r>
            <a:r>
              <a:rPr lang="fa-IR" sz="2000" dirty="0" smtClean="0">
                <a:cs typeface="B Mitra" panose="00000400000000000000" pitchFamily="2" charset="-78"/>
              </a:rPr>
              <a:t>. از آثار جامعه توحیدی رسیدن هر صاحب </a:t>
            </a:r>
            <a:r>
              <a:rPr lang="fa-IR" sz="2000" b="1" dirty="0">
                <a:cs typeface="B Mitra" panose="00000400000000000000" pitchFamily="2" charset="-78"/>
              </a:rPr>
              <a:t>فضلی</a:t>
            </a:r>
            <a:r>
              <a:rPr lang="fa-IR" sz="2000" dirty="0" smtClean="0">
                <a:cs typeface="B Mitra" panose="00000400000000000000" pitchFamily="2" charset="-78"/>
              </a:rPr>
              <a:t> به </a:t>
            </a:r>
            <a:r>
              <a:rPr lang="fa-IR" sz="2000" b="1" dirty="0">
                <a:cs typeface="B Mitra" panose="00000400000000000000" pitchFamily="2" charset="-78"/>
              </a:rPr>
              <a:t>فضل</a:t>
            </a:r>
            <a:r>
              <a:rPr lang="fa-IR" sz="2000" dirty="0" smtClean="0">
                <a:cs typeface="B Mitra" panose="00000400000000000000" pitchFamily="2" charset="-78"/>
              </a:rPr>
              <a:t> خویش است. </a:t>
            </a:r>
            <a:endParaRPr lang="en-US" sz="2000" dirty="0" smtClean="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solidFill>
                  <a:srgbClr val="FF0000"/>
                </a:solidFill>
                <a:cs typeface="B Mitra" panose="00000400000000000000" pitchFamily="2" charset="-78"/>
              </a:rPr>
              <a:t>ملاک</a:t>
            </a:r>
            <a:r>
              <a:rPr lang="fa-IR" sz="2000" dirty="0" smtClean="0">
                <a:cs typeface="B Mitra" panose="00000400000000000000" pitchFamily="2" charset="-78"/>
              </a:rPr>
              <a:t> تعیین </a:t>
            </a:r>
            <a:r>
              <a:rPr lang="fa-IR" sz="2000" b="1" dirty="0">
                <a:cs typeface="B Mitra" panose="00000400000000000000" pitchFamily="2" charset="-78"/>
              </a:rPr>
              <a:t>وظایف</a:t>
            </a:r>
            <a:r>
              <a:rPr lang="fa-IR" sz="2000" dirty="0" smtClean="0">
                <a:cs typeface="B Mitra" panose="00000400000000000000" pitchFamily="2" charset="-78"/>
              </a:rPr>
              <a:t>، </a:t>
            </a:r>
            <a:r>
              <a:rPr lang="fa-IR" sz="2000" b="1" dirty="0">
                <a:cs typeface="B Mitra" panose="00000400000000000000" pitchFamily="2" charset="-78"/>
              </a:rPr>
              <a:t>سمت‌ها</a:t>
            </a:r>
            <a:r>
              <a:rPr lang="fa-IR" sz="2000" dirty="0" smtClean="0">
                <a:cs typeface="B Mitra" panose="00000400000000000000" pitchFamily="2" charset="-78"/>
              </a:rPr>
              <a:t>، </a:t>
            </a:r>
            <a:r>
              <a:rPr lang="fa-IR" sz="2000" b="1" dirty="0">
                <a:cs typeface="B Mitra" panose="00000400000000000000" pitchFamily="2" charset="-78"/>
              </a:rPr>
              <a:t>مدیریت‌ها</a:t>
            </a:r>
            <a:r>
              <a:rPr lang="fa-IR" sz="2000" dirty="0" smtClean="0">
                <a:cs typeface="B Mitra" panose="00000400000000000000" pitchFamily="2" charset="-78"/>
              </a:rPr>
              <a:t> در جامعه «</a:t>
            </a:r>
            <a:r>
              <a:rPr lang="fa-IR" sz="2000" b="1" dirty="0">
                <a:solidFill>
                  <a:srgbClr val="FF0000"/>
                </a:solidFill>
                <a:cs typeface="B Mitra" panose="00000400000000000000" pitchFamily="2" charset="-78"/>
              </a:rPr>
              <a:t>فضل</a:t>
            </a:r>
            <a:r>
              <a:rPr lang="fa-IR" sz="2000" dirty="0" smtClean="0">
                <a:cs typeface="B Mitra" panose="00000400000000000000" pitchFamily="2" charset="-78"/>
              </a:rPr>
              <a:t>» افراد است و </a:t>
            </a:r>
            <a:r>
              <a:rPr lang="fa-IR" sz="2000" b="1" dirty="0">
                <a:solidFill>
                  <a:srgbClr val="FF0000"/>
                </a:solidFill>
                <a:cs typeface="B Mitra" panose="00000400000000000000" pitchFamily="2" charset="-78"/>
              </a:rPr>
              <a:t>ملاک</a:t>
            </a:r>
            <a:r>
              <a:rPr lang="fa-IR" sz="2000" dirty="0" smtClean="0">
                <a:cs typeface="B Mitra" panose="00000400000000000000" pitchFamily="2" charset="-78"/>
              </a:rPr>
              <a:t> </a:t>
            </a:r>
            <a:r>
              <a:rPr lang="fa-IR" sz="2000" b="1" dirty="0">
                <a:solidFill>
                  <a:srgbClr val="FF0000"/>
                </a:solidFill>
                <a:cs typeface="B Mitra" panose="00000400000000000000" pitchFamily="2" charset="-78"/>
              </a:rPr>
              <a:t>ارزش‌گذاری</a:t>
            </a:r>
            <a:r>
              <a:rPr lang="fa-IR" sz="2000" dirty="0" smtClean="0">
                <a:cs typeface="B Mitra" panose="00000400000000000000" pitchFamily="2" charset="-78"/>
              </a:rPr>
              <a:t> آنان بر اساس </a:t>
            </a:r>
            <a:r>
              <a:rPr lang="fa-IR" sz="2000" b="1" dirty="0">
                <a:solidFill>
                  <a:srgbClr val="FF0000"/>
                </a:solidFill>
                <a:cs typeface="B Mitra" panose="00000400000000000000" pitchFamily="2" charset="-78"/>
              </a:rPr>
              <a:t>تقوا</a:t>
            </a:r>
            <a:r>
              <a:rPr lang="fa-IR" sz="2000" dirty="0" smtClean="0">
                <a:cs typeface="B Mitra" panose="00000400000000000000" pitchFamily="2" charset="-78"/>
              </a:rPr>
              <a:t> و </a:t>
            </a:r>
            <a:r>
              <a:rPr lang="fa-IR" sz="2000" b="1" dirty="0">
                <a:solidFill>
                  <a:srgbClr val="FF0000"/>
                </a:solidFill>
                <a:cs typeface="B Mitra" panose="00000400000000000000" pitchFamily="2" charset="-78"/>
              </a:rPr>
              <a:t>پرهیزکاری</a:t>
            </a:r>
            <a:r>
              <a:rPr lang="fa-IR" sz="2000" dirty="0" smtClean="0">
                <a:cs typeface="B Mitra" panose="00000400000000000000" pitchFamily="2" charset="-78"/>
              </a:rPr>
              <a:t> است. این ویژگی جامعه </a:t>
            </a:r>
            <a:r>
              <a:rPr lang="fa-IR" sz="2000" b="1" dirty="0">
                <a:solidFill>
                  <a:srgbClr val="FF0000"/>
                </a:solidFill>
                <a:cs typeface="B Mitra" panose="00000400000000000000" pitchFamily="2" charset="-78"/>
              </a:rPr>
              <a:t>توحیدی</a:t>
            </a:r>
            <a:r>
              <a:rPr lang="fa-IR" sz="2000" dirty="0" smtClean="0">
                <a:cs typeface="B Mitra" panose="00000400000000000000" pitchFamily="2" charset="-78"/>
              </a:rPr>
              <a:t> و </a:t>
            </a:r>
            <a:r>
              <a:rPr lang="fa-IR" sz="2000" b="1" dirty="0">
                <a:solidFill>
                  <a:srgbClr val="FF0000"/>
                </a:solidFill>
                <a:cs typeface="B Mitra" panose="00000400000000000000" pitchFamily="2" charset="-78"/>
              </a:rPr>
              <a:t>متعادل</a:t>
            </a:r>
            <a:r>
              <a:rPr lang="fa-IR" sz="2000" dirty="0" smtClean="0">
                <a:cs typeface="B Mitra" panose="00000400000000000000" pitchFamily="2" charset="-78"/>
              </a:rPr>
              <a:t> است و در جامعه‌های </a:t>
            </a:r>
            <a:r>
              <a:rPr lang="fa-IR" sz="2000" b="1" dirty="0">
                <a:cs typeface="B Mitra" panose="00000400000000000000" pitchFamily="2" charset="-78"/>
              </a:rPr>
              <a:t>نامتعادل</a:t>
            </a:r>
            <a:r>
              <a:rPr lang="fa-IR" sz="2000" dirty="0" smtClean="0">
                <a:cs typeface="B Mitra" panose="00000400000000000000" pitchFamily="2" charset="-78"/>
              </a:rPr>
              <a:t>، </a:t>
            </a:r>
            <a:r>
              <a:rPr lang="fa-IR" sz="2000" b="1" dirty="0">
                <a:cs typeface="B Mitra" panose="00000400000000000000" pitchFamily="2" charset="-78"/>
              </a:rPr>
              <a:t>فضل‌ها</a:t>
            </a:r>
            <a:r>
              <a:rPr lang="fa-IR" sz="2000" dirty="0" smtClean="0">
                <a:cs typeface="B Mitra" panose="00000400000000000000" pitchFamily="2" charset="-78"/>
              </a:rPr>
              <a:t> یا </a:t>
            </a:r>
            <a:r>
              <a:rPr lang="fa-IR" sz="2000" b="1" dirty="0">
                <a:cs typeface="B Mitra" panose="00000400000000000000" pitchFamily="2" charset="-78"/>
              </a:rPr>
              <a:t>شناخته</a:t>
            </a:r>
            <a:r>
              <a:rPr lang="fa-IR" sz="2000" dirty="0" smtClean="0">
                <a:cs typeface="B Mitra" panose="00000400000000000000" pitchFamily="2" charset="-78"/>
              </a:rPr>
              <a:t> نشده و یا </a:t>
            </a:r>
            <a:r>
              <a:rPr lang="fa-IR" sz="2000" b="1" dirty="0">
                <a:cs typeface="B Mitra" panose="00000400000000000000" pitchFamily="2" charset="-78"/>
              </a:rPr>
              <a:t>معیار</a:t>
            </a:r>
            <a:r>
              <a:rPr lang="fa-IR" sz="2000" dirty="0" smtClean="0">
                <a:cs typeface="B Mitra" panose="00000400000000000000" pitchFamily="2" charset="-78"/>
              </a:rPr>
              <a:t> </a:t>
            </a:r>
            <a:r>
              <a:rPr lang="fa-IR" sz="2000" b="1" dirty="0">
                <a:cs typeface="B Mitra" panose="00000400000000000000" pitchFamily="2" charset="-78"/>
              </a:rPr>
              <a:t>ارزش‌گذاری</a:t>
            </a:r>
            <a:r>
              <a:rPr lang="fa-IR" sz="2000" dirty="0" smtClean="0">
                <a:cs typeface="B Mitra" panose="00000400000000000000" pitchFamily="2" charset="-78"/>
              </a:rPr>
              <a:t> می‌شود.  </a:t>
            </a:r>
            <a:endParaRPr lang="en-US" sz="2000" dirty="0" smtClean="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جامعه‌های نامتعادلی که </a:t>
            </a:r>
            <a:r>
              <a:rPr lang="fa-IR" sz="2000" b="1" dirty="0">
                <a:cs typeface="B Mitra" panose="00000400000000000000" pitchFamily="2" charset="-78"/>
              </a:rPr>
              <a:t>ملاک</a:t>
            </a:r>
            <a:r>
              <a:rPr lang="fa-IR" sz="2000" dirty="0" smtClean="0">
                <a:cs typeface="B Mitra" panose="00000400000000000000" pitchFamily="2" charset="-78"/>
              </a:rPr>
              <a:t> </a:t>
            </a:r>
            <a:r>
              <a:rPr lang="fa-IR" sz="2000" b="1" dirty="0">
                <a:cs typeface="B Mitra" panose="00000400000000000000" pitchFamily="2" charset="-78"/>
              </a:rPr>
              <a:t>کرامت</a:t>
            </a:r>
            <a:r>
              <a:rPr lang="fa-IR" sz="2000" dirty="0" smtClean="0">
                <a:cs typeface="B Mitra" panose="00000400000000000000" pitchFamily="2" charset="-78"/>
              </a:rPr>
              <a:t> را </a:t>
            </a:r>
            <a:r>
              <a:rPr lang="fa-IR" sz="2000" b="1" dirty="0">
                <a:cs typeface="B Mitra" panose="00000400000000000000" pitchFamily="2" charset="-78"/>
              </a:rPr>
              <a:t>فضل‌های</a:t>
            </a:r>
            <a:r>
              <a:rPr lang="fa-IR" sz="2000" dirty="0" smtClean="0">
                <a:cs typeface="B Mitra" panose="00000400000000000000" pitchFamily="2" charset="-78"/>
              </a:rPr>
              <a:t> </a:t>
            </a:r>
            <a:r>
              <a:rPr lang="fa-IR" sz="2000" b="1" dirty="0">
                <a:cs typeface="B Mitra" panose="00000400000000000000" pitchFamily="2" charset="-78"/>
              </a:rPr>
              <a:t>مادی</a:t>
            </a:r>
            <a:r>
              <a:rPr lang="fa-IR" sz="2000" dirty="0" smtClean="0">
                <a:cs typeface="B Mitra" panose="00000400000000000000" pitchFamily="2" charset="-78"/>
              </a:rPr>
              <a:t> می‌دانند به سوی خوی </a:t>
            </a:r>
            <a:r>
              <a:rPr lang="fa-IR" sz="2000" b="1" dirty="0">
                <a:solidFill>
                  <a:srgbClr val="FF0000"/>
                </a:solidFill>
                <a:cs typeface="B Mitra" panose="00000400000000000000" pitchFamily="2" charset="-78"/>
              </a:rPr>
              <a:t>استکباری</a:t>
            </a:r>
            <a:r>
              <a:rPr lang="fa-IR" sz="2000" dirty="0" smtClean="0">
                <a:cs typeface="B Mitra" panose="00000400000000000000" pitchFamily="2" charset="-78"/>
              </a:rPr>
              <a:t> متمایل می‌شوند.  </a:t>
            </a:r>
            <a:r>
              <a:rPr lang="fa-IR" sz="2000" b="1" dirty="0">
                <a:cs typeface="B Mitra" panose="00000400000000000000" pitchFamily="2" charset="-78"/>
              </a:rPr>
              <a:t>کرامت</a:t>
            </a:r>
            <a:r>
              <a:rPr lang="fa-IR" sz="2000" dirty="0" smtClean="0">
                <a:cs typeface="B Mitra" panose="00000400000000000000" pitchFamily="2" charset="-78"/>
              </a:rPr>
              <a:t> و بزرگواری و بهتر بودن در قرآن و روایات به </a:t>
            </a:r>
            <a:r>
              <a:rPr lang="fa-IR" sz="2000" b="1" dirty="0">
                <a:solidFill>
                  <a:srgbClr val="FF0000"/>
                </a:solidFill>
                <a:cs typeface="B Mitra" panose="00000400000000000000" pitchFamily="2" charset="-78"/>
              </a:rPr>
              <a:t>پرهیزکاری</a:t>
            </a:r>
            <a:r>
              <a:rPr lang="fa-IR" sz="2000" dirty="0" smtClean="0">
                <a:cs typeface="B Mitra" panose="00000400000000000000" pitchFamily="2" charset="-78"/>
              </a:rPr>
              <a:t> و «</a:t>
            </a:r>
            <a:r>
              <a:rPr lang="fa-IR" sz="2000" b="1" dirty="0">
                <a:solidFill>
                  <a:srgbClr val="FF0000"/>
                </a:solidFill>
                <a:cs typeface="B Mitra" panose="00000400000000000000" pitchFamily="2" charset="-78"/>
              </a:rPr>
              <a:t>تقوا</a:t>
            </a:r>
            <a:r>
              <a:rPr lang="fa-IR" sz="2000" dirty="0" smtClean="0">
                <a:cs typeface="B Mitra" panose="00000400000000000000" pitchFamily="2" charset="-78"/>
              </a:rPr>
              <a:t>» است.</a:t>
            </a:r>
            <a:endParaRPr lang="en-US" sz="2000" dirty="0" smtClean="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در منطق قرآن برخورداری </a:t>
            </a:r>
            <a:r>
              <a:rPr lang="fa-IR" sz="2000" b="1" dirty="0">
                <a:cs typeface="B Mitra" panose="00000400000000000000" pitchFamily="2" charset="-78"/>
              </a:rPr>
              <a:t>جامعه</a:t>
            </a:r>
            <a:r>
              <a:rPr lang="fa-IR" sz="2000" dirty="0" smtClean="0">
                <a:cs typeface="B Mitra" panose="00000400000000000000" pitchFamily="2" charset="-78"/>
              </a:rPr>
              <a:t> از رسول، </a:t>
            </a:r>
            <a:r>
              <a:rPr lang="fa-IR" sz="2000" b="1" dirty="0">
                <a:cs typeface="B Mitra" panose="00000400000000000000" pitchFamily="2" charset="-78"/>
              </a:rPr>
              <a:t>فضلی</a:t>
            </a:r>
            <a:r>
              <a:rPr lang="fa-IR" sz="2000" dirty="0" smtClean="0">
                <a:cs typeface="B Mitra" panose="00000400000000000000" pitchFamily="2" charset="-78"/>
              </a:rPr>
              <a:t> است که برای آن جامعه </a:t>
            </a:r>
            <a:r>
              <a:rPr lang="fa-IR" sz="2000" b="1" dirty="0">
                <a:cs typeface="B Mitra" panose="00000400000000000000" pitchFamily="2" charset="-78"/>
              </a:rPr>
              <a:t>موجب</a:t>
            </a:r>
            <a:r>
              <a:rPr lang="fa-IR" sz="2000" dirty="0" smtClean="0">
                <a:cs typeface="B Mitra" panose="00000400000000000000" pitchFamily="2" charset="-78"/>
              </a:rPr>
              <a:t> </a:t>
            </a:r>
            <a:r>
              <a:rPr lang="fa-IR" sz="2000" b="1" dirty="0">
                <a:cs typeface="B Mitra" panose="00000400000000000000" pitchFamily="2" charset="-78"/>
              </a:rPr>
              <a:t>برتری</a:t>
            </a:r>
            <a:r>
              <a:rPr lang="fa-IR" sz="2000" dirty="0" smtClean="0">
                <a:cs typeface="B Mitra" panose="00000400000000000000" pitchFamily="2" charset="-78"/>
              </a:rPr>
              <a:t> بر دیگران می‌شود و باید از این فضل در جهت هدایت خود و دیگران استفاده کنند. (نه فخرفروشی). </a:t>
            </a:r>
            <a:r>
              <a:rPr lang="fa-IR" sz="2000" b="1" dirty="0">
                <a:cs typeface="B Mitra" panose="00000400000000000000" pitchFamily="2" charset="-78"/>
              </a:rPr>
              <a:t>کشف</a:t>
            </a:r>
            <a:r>
              <a:rPr lang="fa-IR" sz="2000" dirty="0" smtClean="0">
                <a:cs typeface="B Mitra" panose="00000400000000000000" pitchFamily="2" charset="-78"/>
              </a:rPr>
              <a:t> </a:t>
            </a:r>
            <a:r>
              <a:rPr lang="fa-IR" sz="2000" b="1" dirty="0">
                <a:cs typeface="B Mitra" panose="00000400000000000000" pitchFamily="2" charset="-78"/>
              </a:rPr>
              <a:t>فضل‌هایی</a:t>
            </a:r>
            <a:r>
              <a:rPr lang="fa-IR" sz="2000" dirty="0" smtClean="0">
                <a:cs typeface="B Mitra" panose="00000400000000000000" pitchFamily="2" charset="-78"/>
              </a:rPr>
              <a:t> که خداوند به صورت ذاتی یا اکتسابی به افراد عطا کرده و استفاده بهینه از آن به منزله </a:t>
            </a:r>
            <a:r>
              <a:rPr lang="fa-IR" sz="2000" b="1" dirty="0">
                <a:cs typeface="B Mitra" panose="00000400000000000000" pitchFamily="2" charset="-78"/>
              </a:rPr>
              <a:t>شکر</a:t>
            </a:r>
            <a:r>
              <a:rPr lang="fa-IR" sz="2000" dirty="0" smtClean="0">
                <a:cs typeface="B Mitra" panose="00000400000000000000" pitchFamily="2" charset="-78"/>
              </a:rPr>
              <a:t> </a:t>
            </a:r>
            <a:r>
              <a:rPr lang="fa-IR" sz="2000" b="1" dirty="0">
                <a:cs typeface="B Mitra" panose="00000400000000000000" pitchFamily="2" charset="-78"/>
              </a:rPr>
              <a:t>نعمت</a:t>
            </a:r>
            <a:r>
              <a:rPr lang="en-US" sz="2000" dirty="0" smtClean="0">
                <a:cs typeface="B Mitra" panose="00000400000000000000" pitchFamily="2" charset="-78"/>
              </a:rPr>
              <a:t>‌</a:t>
            </a:r>
            <a:r>
              <a:rPr lang="fa-IR" sz="2000" dirty="0" smtClean="0">
                <a:cs typeface="B Mitra" panose="00000400000000000000" pitchFamily="2" charset="-78"/>
              </a:rPr>
              <a:t>های </a:t>
            </a:r>
            <a:r>
              <a:rPr lang="fa-IR" sz="2000" b="1" dirty="0">
                <a:cs typeface="B Mitra" panose="00000400000000000000" pitchFamily="2" charset="-78"/>
              </a:rPr>
              <a:t>الهی</a:t>
            </a:r>
            <a:r>
              <a:rPr lang="fa-IR" sz="2000" dirty="0" smtClean="0">
                <a:cs typeface="B Mitra" panose="00000400000000000000" pitchFamily="2" charset="-78"/>
              </a:rPr>
              <a:t> است.   </a:t>
            </a:r>
            <a:endParaRPr lang="en-US" sz="2000" dirty="0" smtClean="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زندگی «</a:t>
            </a:r>
            <a:r>
              <a:rPr lang="fa-IR" sz="2000" b="1" dirty="0">
                <a:cs typeface="B Mitra" panose="00000400000000000000" pitchFamily="2" charset="-78"/>
              </a:rPr>
              <a:t>زنبور</a:t>
            </a:r>
            <a:r>
              <a:rPr lang="fa-IR" sz="2000" dirty="0" smtClean="0">
                <a:cs typeface="B Mitra" panose="00000400000000000000" pitchFamily="2" charset="-78"/>
              </a:rPr>
              <a:t> </a:t>
            </a:r>
            <a:r>
              <a:rPr lang="fa-IR" sz="2000" b="1" dirty="0">
                <a:cs typeface="B Mitra" panose="00000400000000000000" pitchFamily="2" charset="-78"/>
              </a:rPr>
              <a:t>عسل</a:t>
            </a:r>
            <a:r>
              <a:rPr lang="fa-IR" sz="2000" dirty="0" smtClean="0">
                <a:cs typeface="B Mitra" panose="00000400000000000000" pitchFamily="2" charset="-78"/>
              </a:rPr>
              <a:t>» و منافعی که در عسل او وجود دارد تمثیلی بی</a:t>
            </a:r>
            <a:r>
              <a:rPr lang="en-US" sz="2000" dirty="0" smtClean="0">
                <a:cs typeface="B Mitra" panose="00000400000000000000" pitchFamily="2" charset="-78"/>
              </a:rPr>
              <a:t>‌</a:t>
            </a:r>
            <a:r>
              <a:rPr lang="fa-IR" sz="2000" dirty="0" smtClean="0">
                <a:cs typeface="B Mitra" panose="00000400000000000000" pitchFamily="2" charset="-78"/>
              </a:rPr>
              <a:t>نظیر برای فهم ساختار اولیه و اصلی یک اجتماع توحیدی و عناصر تشکیل دهنده زندگی اجتماعی است. نتیجه این جامعه، شهدی طیّب و شفابخش است که نمونه‌ای برای ثمره طیّب از اجتماعی طیّب است. </a:t>
            </a:r>
            <a:endParaRPr lang="en-US" sz="2000" dirty="0">
              <a:effectLst/>
              <a:cs typeface="B Mitra" panose="00000400000000000000" pitchFamily="2" charset="-78"/>
            </a:endParaRPr>
          </a:p>
        </p:txBody>
      </p:sp>
      <p:sp>
        <p:nvSpPr>
          <p:cNvPr id="3" name="Rectangle 2"/>
          <p:cNvSpPr/>
          <p:nvPr/>
        </p:nvSpPr>
        <p:spPr>
          <a:xfrm>
            <a:off x="310455" y="724836"/>
            <a:ext cx="957313"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دوم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150025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6504" y="922403"/>
            <a:ext cx="8979408" cy="5047536"/>
          </a:xfrm>
          <a:prstGeom prst="rect">
            <a:avLst/>
          </a:prstGeom>
        </p:spPr>
        <p:txBody>
          <a:bodyPr wrap="square">
            <a:spAutoFit/>
          </a:bodyPr>
          <a:lstStyle/>
          <a:p>
            <a:pPr marL="342900" indent="-342900" algn="r" rtl="1">
              <a:lnSpc>
                <a:spcPct val="115000"/>
              </a:lnSpc>
              <a:spcAft>
                <a:spcPts val="0"/>
              </a:spcAft>
              <a:buFont typeface="Wingdings" panose="05000000000000000000" pitchFamily="2" charset="2"/>
              <a:buChar char="v"/>
            </a:pPr>
            <a:r>
              <a:rPr lang="fa-IR" sz="2000" b="1" dirty="0">
                <a:latin typeface="Times New Roman" panose="02020603050405020304" pitchFamily="18" charset="0"/>
                <a:ea typeface="Times New Roman" panose="02020603050405020304" pitchFamily="18" charset="0"/>
                <a:cs typeface="B Mitra" panose="00000400000000000000" pitchFamily="2" charset="-78"/>
              </a:rPr>
              <a:t>مبانی نظری</a:t>
            </a:r>
            <a:endParaRPr lang="en-US" sz="2000" dirty="0">
              <a:latin typeface="Times New Roman" panose="02020603050405020304" pitchFamily="18" charset="0"/>
              <a:ea typeface="Times New Roman" panose="02020603050405020304" pitchFamily="18" charset="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خانواده</a:t>
            </a:r>
            <a:r>
              <a:rPr lang="fa-IR" sz="2000" dirty="0">
                <a:cs typeface="B Mitra" panose="00000400000000000000" pitchFamily="2" charset="-78"/>
              </a:rPr>
              <a:t> اولین سنگ بنای تشکیل هر جامعه</a:t>
            </a:r>
            <a:r>
              <a:rPr lang="en-US" sz="2000" dirty="0">
                <a:cs typeface="B Mitra" panose="00000400000000000000" pitchFamily="2" charset="-78"/>
              </a:rPr>
              <a:t>‌</a:t>
            </a:r>
            <a:r>
              <a:rPr lang="fa-IR" sz="2000" dirty="0">
                <a:cs typeface="B Mitra" panose="00000400000000000000" pitchFamily="2" charset="-78"/>
              </a:rPr>
              <a:t>ای است. از این رو نمود «</a:t>
            </a:r>
            <a:r>
              <a:rPr lang="fa-IR" sz="2000" b="1" dirty="0">
                <a:cs typeface="B Mitra" panose="00000400000000000000" pitchFamily="2" charset="-78"/>
              </a:rPr>
              <a:t>طهارت</a:t>
            </a:r>
            <a:r>
              <a:rPr lang="fa-IR" sz="2000" dirty="0">
                <a:cs typeface="B Mitra" panose="00000400000000000000" pitchFamily="2" charset="-78"/>
              </a:rPr>
              <a:t>»، «</a:t>
            </a:r>
            <a:r>
              <a:rPr lang="fa-IR" sz="2000" b="1" dirty="0">
                <a:cs typeface="B Mitra" panose="00000400000000000000" pitchFamily="2" charset="-78"/>
              </a:rPr>
              <a:t>قرار</a:t>
            </a:r>
            <a:r>
              <a:rPr lang="fa-IR" sz="2000" dirty="0">
                <a:cs typeface="B Mitra" panose="00000400000000000000" pitchFamily="2" charset="-78"/>
              </a:rPr>
              <a:t>»، </a:t>
            </a:r>
            <a:r>
              <a:rPr lang="fa-IR" sz="2000" b="1" dirty="0">
                <a:cs typeface="B Mitra" panose="00000400000000000000" pitchFamily="2" charset="-78"/>
              </a:rPr>
              <a:t>استحکام</a:t>
            </a:r>
            <a:r>
              <a:rPr lang="fa-IR" sz="2000" dirty="0">
                <a:cs typeface="B Mitra" panose="00000400000000000000" pitchFamily="2" charset="-78"/>
              </a:rPr>
              <a:t>، پویایی آن و یا بالعکس آن اختلاف، بي‌قراري، نابساماني و عدم طهارت آن به طور مستقیم به اجتماع انتقال می</a:t>
            </a:r>
            <a:r>
              <a:rPr lang="en-US" sz="2000" dirty="0">
                <a:cs typeface="B Mitra" panose="00000400000000000000" pitchFamily="2" charset="-78"/>
              </a:rPr>
              <a:t>‌</a:t>
            </a:r>
            <a:r>
              <a:rPr lang="fa-IR" sz="2000" dirty="0">
                <a:cs typeface="B Mitra" panose="00000400000000000000" pitchFamily="2" charset="-78"/>
              </a:rPr>
              <a:t>یابد.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a:t>
            </a:r>
            <a:r>
              <a:rPr lang="fa-IR" sz="2000" b="1" dirty="0">
                <a:cs typeface="B Mitra" panose="00000400000000000000" pitchFamily="2" charset="-78"/>
              </a:rPr>
              <a:t>بیت</a:t>
            </a:r>
            <a:r>
              <a:rPr lang="fa-IR" sz="2000" dirty="0">
                <a:cs typeface="B Mitra" panose="00000400000000000000" pitchFamily="2" charset="-78"/>
              </a:rPr>
              <a:t>» که در قرآن به معنای محلی است که انسان در آن به </a:t>
            </a:r>
            <a:r>
              <a:rPr lang="fa-IR" sz="2000" b="1" dirty="0">
                <a:cs typeface="B Mitra" panose="00000400000000000000" pitchFamily="2" charset="-78"/>
              </a:rPr>
              <a:t>سکونت</a:t>
            </a:r>
            <a:r>
              <a:rPr lang="fa-IR" sz="2000" dirty="0">
                <a:cs typeface="B Mitra" panose="00000400000000000000" pitchFamily="2" charset="-78"/>
              </a:rPr>
              <a:t> و </a:t>
            </a:r>
            <a:r>
              <a:rPr lang="fa-IR" sz="2000" b="1" dirty="0">
                <a:cs typeface="B Mitra" panose="00000400000000000000" pitchFamily="2" charset="-78"/>
              </a:rPr>
              <a:t>آرامش</a:t>
            </a:r>
            <a:r>
              <a:rPr lang="fa-IR" sz="2000" dirty="0">
                <a:cs typeface="B Mitra" panose="00000400000000000000" pitchFamily="2" charset="-78"/>
              </a:rPr>
              <a:t> می</a:t>
            </a:r>
            <a:r>
              <a:rPr lang="en-US" sz="2000" dirty="0">
                <a:cs typeface="B Mitra" panose="00000400000000000000" pitchFamily="2" charset="-78"/>
              </a:rPr>
              <a:t>‌</a:t>
            </a:r>
            <a:r>
              <a:rPr lang="fa-IR" sz="2000" dirty="0">
                <a:cs typeface="B Mitra" panose="00000400000000000000" pitchFamily="2" charset="-78"/>
              </a:rPr>
              <a:t>رسد، از ارکان ویژه جامعه است که تمام تحولات یا انحرافات از آن به جامعه انتقال می</a:t>
            </a:r>
            <a:r>
              <a:rPr lang="en-US" sz="2000" dirty="0">
                <a:cs typeface="B Mitra" panose="00000400000000000000" pitchFamily="2" charset="-78"/>
              </a:rPr>
              <a:t>‌</a:t>
            </a:r>
            <a:r>
              <a:rPr lang="fa-IR" sz="2000" dirty="0">
                <a:cs typeface="B Mitra" panose="00000400000000000000" pitchFamily="2" charset="-78"/>
              </a:rPr>
              <a:t>یابد. این واژه به معنای خانواده نیز هست.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خانه و خانواده، تعيين كننده </a:t>
            </a:r>
            <a:r>
              <a:rPr lang="fa-IR" sz="2000" b="1" dirty="0">
                <a:cs typeface="B Mitra" panose="00000400000000000000" pitchFamily="2" charset="-78"/>
              </a:rPr>
              <a:t>هويت</a:t>
            </a:r>
            <a:r>
              <a:rPr lang="fa-IR" sz="2000" dirty="0">
                <a:cs typeface="B Mitra" panose="00000400000000000000" pitchFamily="2" charset="-78"/>
              </a:rPr>
              <a:t> يك فرد در جامعه محسوب مي‌شوند و اولين مكاني است كه تحت تأثير هر انعكاسي از جامعه قرار مي‌گيرد. همچنين طهارت و پاكي آن در تصحيح همه رفتارها و بروزات اجتماعي اثرگذار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اعضای یک </a:t>
            </a:r>
            <a:r>
              <a:rPr lang="fa-IR" sz="2000" b="1" dirty="0">
                <a:cs typeface="B Mitra" panose="00000400000000000000" pitchFamily="2" charset="-78"/>
              </a:rPr>
              <a:t>جامعه</a:t>
            </a:r>
            <a:r>
              <a:rPr lang="fa-IR" sz="2000" dirty="0">
                <a:cs typeface="B Mitra" panose="00000400000000000000" pitchFamily="2" charset="-78"/>
              </a:rPr>
              <a:t>، فرزند (ولد) یا پدر و مادر (والدین) هستند. بنابراین همه </a:t>
            </a:r>
            <a:r>
              <a:rPr lang="fa-IR" sz="2000" b="1" dirty="0">
                <a:cs typeface="B Mitra" panose="00000400000000000000" pitchFamily="2" charset="-78"/>
              </a:rPr>
              <a:t>اتفاقات</a:t>
            </a:r>
            <a:r>
              <a:rPr lang="fa-IR" sz="2000" dirty="0">
                <a:cs typeface="B Mitra" panose="00000400000000000000" pitchFamily="2" charset="-78"/>
              </a:rPr>
              <a:t> به نوعی به </a:t>
            </a:r>
            <a:r>
              <a:rPr lang="fa-IR" sz="2000" b="1" dirty="0">
                <a:cs typeface="B Mitra" panose="00000400000000000000" pitchFamily="2" charset="-78"/>
              </a:rPr>
              <a:t>خانواده</a:t>
            </a:r>
            <a:r>
              <a:rPr lang="fa-IR" sz="2000" dirty="0">
                <a:cs typeface="B Mitra" panose="00000400000000000000" pitchFamily="2" charset="-78"/>
              </a:rPr>
              <a:t> مرتبط می‌شود.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یکی از راه‌های مهم وصول به مقام توحید، </a:t>
            </a:r>
            <a:r>
              <a:rPr lang="fa-IR" sz="2000" b="1" dirty="0">
                <a:cs typeface="B Mitra" panose="00000400000000000000" pitchFamily="2" charset="-78"/>
              </a:rPr>
              <a:t>تسبیح</a:t>
            </a:r>
            <a:r>
              <a:rPr lang="fa-IR" sz="2000" dirty="0">
                <a:cs typeface="B Mitra" panose="00000400000000000000" pitchFamily="2" charset="-78"/>
              </a:rPr>
              <a:t> </a:t>
            </a:r>
            <a:r>
              <a:rPr lang="fa-IR" sz="2000" b="1" dirty="0">
                <a:cs typeface="B Mitra" panose="00000400000000000000" pitchFamily="2" charset="-78"/>
              </a:rPr>
              <a:t>خداوند</a:t>
            </a:r>
            <a:r>
              <a:rPr lang="fa-IR" sz="2000" dirty="0">
                <a:cs typeface="B Mitra" panose="00000400000000000000" pitchFamily="2" charset="-78"/>
              </a:rPr>
              <a:t> با </a:t>
            </a:r>
            <a:r>
              <a:rPr lang="fa-IR" sz="2000" b="1" dirty="0">
                <a:cs typeface="B Mitra" panose="00000400000000000000" pitchFamily="2" charset="-78"/>
              </a:rPr>
              <a:t>فهم</a:t>
            </a:r>
            <a:r>
              <a:rPr lang="fa-IR" sz="2000" dirty="0">
                <a:cs typeface="B Mitra" panose="00000400000000000000" pitchFamily="2" charset="-78"/>
              </a:rPr>
              <a:t> </a:t>
            </a:r>
            <a:r>
              <a:rPr lang="fa-IR" sz="2000" b="1" dirty="0">
                <a:cs typeface="B Mitra" panose="00000400000000000000" pitchFamily="2" charset="-78"/>
              </a:rPr>
              <a:t>مفاهیم</a:t>
            </a:r>
            <a:r>
              <a:rPr lang="fa-IR" sz="2000" dirty="0">
                <a:cs typeface="B Mitra" panose="00000400000000000000" pitchFamily="2" charset="-78"/>
              </a:rPr>
              <a:t> </a:t>
            </a:r>
            <a:r>
              <a:rPr lang="fa-IR" sz="2000" b="1" dirty="0">
                <a:cs typeface="B Mitra" panose="00000400000000000000" pitchFamily="2" charset="-78"/>
              </a:rPr>
              <a:t>رایج</a:t>
            </a:r>
            <a:r>
              <a:rPr lang="fa-IR" sz="2000" dirty="0">
                <a:cs typeface="B Mitra" panose="00000400000000000000" pitchFamily="2" charset="-78"/>
              </a:rPr>
              <a:t> در </a:t>
            </a:r>
            <a:r>
              <a:rPr lang="fa-IR" sz="2000" b="1" dirty="0">
                <a:cs typeface="B Mitra" panose="00000400000000000000" pitchFamily="2" charset="-78"/>
              </a:rPr>
              <a:t>خانواده</a:t>
            </a:r>
            <a:r>
              <a:rPr lang="fa-IR" sz="2000" dirty="0">
                <a:cs typeface="B Mitra" panose="00000400000000000000" pitchFamily="2" charset="-78"/>
              </a:rPr>
              <a:t> است. در سوره مبارکه اخلاص یا توحید به این مقام اشاره می‌نماید و رابطه کفویت و والد و ولدیت را از ساحت قدسی خداوند سلب می‌نماید. بنابراین فهم عمیق رابطه بین همسر «کفویت» و بین والد و ولد «یلد» و «یولد» سرّ رسیدن به اخلاص و نفی شرک محسوب می‌شود.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a:t>
            </a:r>
            <a:r>
              <a:rPr lang="fa-IR" sz="2000" b="1" dirty="0">
                <a:cs typeface="B Mitra" panose="00000400000000000000" pitchFamily="2" charset="-78"/>
              </a:rPr>
              <a:t>کفویت</a:t>
            </a:r>
            <a:r>
              <a:rPr lang="fa-IR" sz="2000" dirty="0">
                <a:cs typeface="B Mitra" panose="00000400000000000000" pitchFamily="2" charset="-78"/>
              </a:rPr>
              <a:t>» به </a:t>
            </a:r>
            <a:r>
              <a:rPr lang="fa-IR" sz="2000" b="1" dirty="0">
                <a:cs typeface="B Mitra" panose="00000400000000000000" pitchFamily="2" charset="-78"/>
              </a:rPr>
              <a:t>شباهتي</a:t>
            </a:r>
            <a:r>
              <a:rPr lang="fa-IR" sz="2000" dirty="0">
                <a:cs typeface="B Mitra" panose="00000400000000000000" pitchFamily="2" charset="-78"/>
              </a:rPr>
              <a:t> كه ايجاد كننده </a:t>
            </a:r>
            <a:r>
              <a:rPr lang="fa-IR" sz="2000" b="1" dirty="0">
                <a:cs typeface="B Mitra" panose="00000400000000000000" pitchFamily="2" charset="-78"/>
              </a:rPr>
              <a:t>رابطه</a:t>
            </a:r>
            <a:r>
              <a:rPr lang="fa-IR" sz="2000" dirty="0">
                <a:cs typeface="B Mitra" panose="00000400000000000000" pitchFamily="2" charset="-78"/>
              </a:rPr>
              <a:t> بين والدين براي تشکیل نظام خانواده است، ‌دلالت دارد و </a:t>
            </a:r>
            <a:r>
              <a:rPr lang="fa-IR" sz="2000" b="1" dirty="0">
                <a:cs typeface="B Mitra" panose="00000400000000000000" pitchFamily="2" charset="-78"/>
              </a:rPr>
              <a:t>نتیجه</a:t>
            </a:r>
            <a:r>
              <a:rPr lang="fa-IR" sz="2000" dirty="0">
                <a:cs typeface="B Mitra" panose="00000400000000000000" pitchFamily="2" charset="-78"/>
              </a:rPr>
              <a:t> آن تحقق معنای «</a:t>
            </a:r>
            <a:r>
              <a:rPr lang="fa-IR" sz="2000" b="1" dirty="0">
                <a:cs typeface="B Mitra" panose="00000400000000000000" pitchFamily="2" charset="-78"/>
              </a:rPr>
              <a:t>والد</a:t>
            </a:r>
            <a:r>
              <a:rPr lang="fa-IR" sz="2000" dirty="0">
                <a:cs typeface="B Mitra" panose="00000400000000000000" pitchFamily="2" charset="-78"/>
              </a:rPr>
              <a:t>» و «</a:t>
            </a:r>
            <a:r>
              <a:rPr lang="fa-IR" sz="2000" b="1" dirty="0">
                <a:cs typeface="B Mitra" panose="00000400000000000000" pitchFamily="2" charset="-78"/>
              </a:rPr>
              <a:t>ولد</a:t>
            </a:r>
            <a:r>
              <a:rPr lang="fa-IR" sz="2000" dirty="0">
                <a:cs typeface="B Mitra" panose="00000400000000000000" pitchFamily="2" charset="-78"/>
              </a:rPr>
              <a:t>» است. پس کفویت زمینه‌سازی برای پدر، مادر و فرزند شدن صالح است. </a:t>
            </a:r>
            <a:endParaRPr lang="en-US" sz="2000" dirty="0">
              <a:cs typeface="B Mitra" panose="00000400000000000000" pitchFamily="2" charset="-78"/>
            </a:endParaRPr>
          </a:p>
        </p:txBody>
      </p:sp>
      <p:sp>
        <p:nvSpPr>
          <p:cNvPr id="3" name="Rectangle 2"/>
          <p:cNvSpPr/>
          <p:nvPr/>
        </p:nvSpPr>
        <p:spPr>
          <a:xfrm>
            <a:off x="369572" y="716962"/>
            <a:ext cx="1026243" cy="410882"/>
          </a:xfrm>
          <a:prstGeom prst="rect">
            <a:avLst/>
          </a:prstGeom>
        </p:spPr>
        <p:txBody>
          <a:bodyPr wrap="none">
            <a:spAutoFit/>
          </a:bodyPr>
          <a:lstStyle/>
          <a:p>
            <a:pPr algn="r"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سوم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2096714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5376" y="1127844"/>
            <a:ext cx="9162288" cy="4693593"/>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a:t>
            </a:r>
            <a:r>
              <a:rPr lang="fa-IR" sz="2000" b="1" dirty="0">
                <a:cs typeface="B Mitra" panose="00000400000000000000" pitchFamily="2" charset="-78"/>
              </a:rPr>
              <a:t>كفويت</a:t>
            </a:r>
            <a:r>
              <a:rPr lang="fa-IR" sz="2000" dirty="0">
                <a:cs typeface="B Mitra" panose="00000400000000000000" pitchFamily="2" charset="-78"/>
              </a:rPr>
              <a:t>» زمينه‌ساز مفهومي به نام «</a:t>
            </a:r>
            <a:r>
              <a:rPr lang="fa-IR" sz="2000" b="1" dirty="0">
                <a:cs typeface="B Mitra" panose="00000400000000000000" pitchFamily="2" charset="-78"/>
              </a:rPr>
              <a:t>زوجيت</a:t>
            </a:r>
            <a:r>
              <a:rPr lang="fa-IR" sz="2000" dirty="0">
                <a:cs typeface="B Mitra" panose="00000400000000000000" pitchFamily="2" charset="-78"/>
              </a:rPr>
              <a:t>» است. در زوجيت، والد و والده‌اي كه «كفو» هم هستند براي دستيابي به </a:t>
            </a:r>
            <a:r>
              <a:rPr lang="fa-IR" sz="2000" b="1" dirty="0">
                <a:cs typeface="B Mitra" panose="00000400000000000000" pitchFamily="2" charset="-78"/>
              </a:rPr>
              <a:t>مقصدي</a:t>
            </a:r>
            <a:r>
              <a:rPr lang="fa-IR" sz="2000" dirty="0">
                <a:cs typeface="B Mitra" panose="00000400000000000000" pitchFamily="2" charset="-78"/>
              </a:rPr>
              <a:t> </a:t>
            </a:r>
            <a:r>
              <a:rPr lang="fa-IR" sz="2000" b="1" dirty="0">
                <a:cs typeface="B Mitra" panose="00000400000000000000" pitchFamily="2" charset="-78"/>
              </a:rPr>
              <a:t>مشترك</a:t>
            </a:r>
            <a:r>
              <a:rPr lang="fa-IR" sz="2000" dirty="0">
                <a:cs typeface="B Mitra" panose="00000400000000000000" pitchFamily="2" charset="-78"/>
              </a:rPr>
              <a:t>، طبق </a:t>
            </a:r>
            <a:r>
              <a:rPr lang="fa-IR" sz="2000" b="1" dirty="0">
                <a:cs typeface="B Mitra" panose="00000400000000000000" pitchFamily="2" charset="-78"/>
              </a:rPr>
              <a:t>برنامه‌اي</a:t>
            </a:r>
            <a:r>
              <a:rPr lang="fa-IR" sz="2000" dirty="0">
                <a:cs typeface="B Mitra" panose="00000400000000000000" pitchFamily="2" charset="-78"/>
              </a:rPr>
              <a:t> </a:t>
            </a:r>
            <a:r>
              <a:rPr lang="fa-IR" sz="2000" b="1" dirty="0">
                <a:cs typeface="B Mitra" panose="00000400000000000000" pitchFamily="2" charset="-78"/>
              </a:rPr>
              <a:t>مشخص</a:t>
            </a:r>
            <a:r>
              <a:rPr lang="fa-IR" sz="2000" dirty="0">
                <a:cs typeface="B Mitra" panose="00000400000000000000" pitchFamily="2" charset="-78"/>
              </a:rPr>
              <a:t> با هم </a:t>
            </a:r>
            <a:r>
              <a:rPr lang="fa-IR" sz="2000" b="1" dirty="0">
                <a:cs typeface="B Mitra" panose="00000400000000000000" pitchFamily="2" charset="-78"/>
              </a:rPr>
              <a:t>پيوند</a:t>
            </a:r>
            <a:r>
              <a:rPr lang="fa-IR" sz="2000" dirty="0">
                <a:cs typeface="B Mitra" panose="00000400000000000000" pitchFamily="2" charset="-78"/>
              </a:rPr>
              <a:t> حاصل مي‌كنند و نتيجه آنها ايجاد </a:t>
            </a:r>
            <a:r>
              <a:rPr lang="fa-IR" sz="2000" b="1" dirty="0">
                <a:cs typeface="B Mitra" panose="00000400000000000000" pitchFamily="2" charset="-78"/>
              </a:rPr>
              <a:t>ولد</a:t>
            </a:r>
            <a:r>
              <a:rPr lang="fa-IR" sz="2000" dirty="0">
                <a:cs typeface="B Mitra" panose="00000400000000000000" pitchFamily="2" charset="-78"/>
              </a:rPr>
              <a:t> است. طبيعتاً هيچيك از دو زوج نمي‌توانند به تنهايي به آن مقصد برسند و براي دستيابي به آن به هم نيازمندند.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لازمه رسیدن به جامعه توحیدی وجود بیتی متشکل از کفویت و زوجيت صالح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به </a:t>
            </a:r>
            <a:r>
              <a:rPr lang="fa-IR" sz="2000" b="1" dirty="0">
                <a:cs typeface="B Mitra" panose="00000400000000000000" pitchFamily="2" charset="-78"/>
              </a:rPr>
              <a:t>پدر</a:t>
            </a:r>
            <a:r>
              <a:rPr lang="fa-IR" sz="2000" dirty="0">
                <a:cs typeface="B Mitra" panose="00000400000000000000" pitchFamily="2" charset="-78"/>
              </a:rPr>
              <a:t> خانواده به اعتبار سرپرستی او «</a:t>
            </a:r>
            <a:r>
              <a:rPr lang="fa-IR" sz="2000" b="1" dirty="0">
                <a:cs typeface="B Mitra" panose="00000400000000000000" pitchFamily="2" charset="-78"/>
              </a:rPr>
              <a:t>ابّ</a:t>
            </a:r>
            <a:r>
              <a:rPr lang="fa-IR" sz="2000" dirty="0">
                <a:cs typeface="B Mitra" panose="00000400000000000000" pitchFamily="2" charset="-78"/>
              </a:rPr>
              <a:t>» و </a:t>
            </a:r>
            <a:r>
              <a:rPr lang="fa-IR" sz="2000" b="1" dirty="0">
                <a:cs typeface="B Mitra" panose="00000400000000000000" pitchFamily="2" charset="-78"/>
              </a:rPr>
              <a:t>مادر</a:t>
            </a:r>
            <a:r>
              <a:rPr lang="fa-IR" sz="2000" dirty="0">
                <a:cs typeface="B Mitra" panose="00000400000000000000" pitchFamily="2" charset="-78"/>
              </a:rPr>
              <a:t> از جهت نقش عاطفی و تربیتیش «</a:t>
            </a:r>
            <a:r>
              <a:rPr lang="fa-IR" sz="2000" b="1" dirty="0">
                <a:cs typeface="B Mitra" panose="00000400000000000000" pitchFamily="2" charset="-78"/>
              </a:rPr>
              <a:t>امّ</a:t>
            </a:r>
            <a:r>
              <a:rPr lang="fa-IR" sz="2000" dirty="0">
                <a:cs typeface="B Mitra" panose="00000400000000000000" pitchFamily="2" charset="-78"/>
              </a:rPr>
              <a:t>» گفته می‌شود و فرزندان خانواده با توجه به مراحل رشد و نیازهایی که دارند با واژگان «طفل»، «صبیان»، «غلام»، «ابن»، «بنت»، «رضیع»، «جنین» و... یاد می‌شوند.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نقش</a:t>
            </a:r>
            <a:r>
              <a:rPr lang="en-US" sz="2000" dirty="0">
                <a:cs typeface="B Mitra" panose="00000400000000000000" pitchFamily="2" charset="-78"/>
              </a:rPr>
              <a:t>‌</a:t>
            </a:r>
            <a:r>
              <a:rPr lang="fa-IR" sz="2000" b="1" dirty="0">
                <a:cs typeface="B Mitra" panose="00000400000000000000" pitchFamily="2" charset="-78"/>
              </a:rPr>
              <a:t>هایی</a:t>
            </a:r>
            <a:r>
              <a:rPr lang="fa-IR" sz="2000" dirty="0">
                <a:cs typeface="B Mitra" panose="00000400000000000000" pitchFamily="2" charset="-78"/>
              </a:rPr>
              <a:t> که در خانواده برای اعضای آن طرح می</a:t>
            </a:r>
            <a:r>
              <a:rPr lang="en-US" sz="2000" dirty="0">
                <a:cs typeface="B Mitra" panose="00000400000000000000" pitchFamily="2" charset="-78"/>
              </a:rPr>
              <a:t>‌</a:t>
            </a:r>
            <a:r>
              <a:rPr lang="fa-IR" sz="2000" dirty="0">
                <a:cs typeface="B Mitra" panose="00000400000000000000" pitchFamily="2" charset="-78"/>
              </a:rPr>
              <a:t>شود، نقش</a:t>
            </a:r>
            <a:r>
              <a:rPr lang="en-US" sz="2000" dirty="0">
                <a:cs typeface="B Mitra" panose="00000400000000000000" pitchFamily="2" charset="-78"/>
              </a:rPr>
              <a:t>‌</a:t>
            </a:r>
            <a:r>
              <a:rPr lang="fa-IR" sz="2000" dirty="0">
                <a:cs typeface="B Mitra" panose="00000400000000000000" pitchFamily="2" charset="-78"/>
              </a:rPr>
              <a:t>های قراردادی نبوده، بلکه وضع آن </a:t>
            </a:r>
            <a:r>
              <a:rPr lang="fa-IR" sz="2000" b="1" dirty="0">
                <a:cs typeface="B Mitra" panose="00000400000000000000" pitchFamily="2" charset="-78"/>
              </a:rPr>
              <a:t>تکوینی</a:t>
            </a:r>
            <a:r>
              <a:rPr lang="fa-IR" sz="2000" dirty="0">
                <a:cs typeface="B Mitra" panose="00000400000000000000" pitchFamily="2" charset="-78"/>
              </a:rPr>
              <a:t> است و از آنجایی که انسان موجودی مختار است، می‌تواند به نقشی که برای او جعل شده است بی</a:t>
            </a:r>
            <a:r>
              <a:rPr lang="en-US" sz="2000" dirty="0">
                <a:cs typeface="B Mitra" panose="00000400000000000000" pitchFamily="2" charset="-78"/>
              </a:rPr>
              <a:t>‌</a:t>
            </a:r>
            <a:r>
              <a:rPr lang="fa-IR" sz="2000" dirty="0">
                <a:cs typeface="B Mitra" panose="00000400000000000000" pitchFamily="2" charset="-78"/>
              </a:rPr>
              <a:t>اعتنایی نماید. </a:t>
            </a:r>
            <a:r>
              <a:rPr lang="fa-IR" sz="2000" b="1" dirty="0">
                <a:cs typeface="B Mitra" panose="00000400000000000000" pitchFamily="2" charset="-78"/>
              </a:rPr>
              <a:t>بی‌اعتنایی</a:t>
            </a:r>
            <a:r>
              <a:rPr lang="fa-IR" sz="2000" dirty="0">
                <a:cs typeface="B Mitra" panose="00000400000000000000" pitchFamily="2" charset="-78"/>
              </a:rPr>
              <a:t> از نقش‌ها را می</a:t>
            </a:r>
            <a:r>
              <a:rPr lang="en-US" sz="2000" dirty="0">
                <a:cs typeface="B Mitra" panose="00000400000000000000" pitchFamily="2" charset="-78"/>
              </a:rPr>
              <a:t>‌</a:t>
            </a:r>
            <a:r>
              <a:rPr lang="fa-IR" sz="2000" dirty="0">
                <a:cs typeface="B Mitra" panose="00000400000000000000" pitchFamily="2" charset="-78"/>
              </a:rPr>
              <a:t>توان در زمره «</a:t>
            </a:r>
            <a:r>
              <a:rPr lang="fa-IR" sz="2000" b="1" dirty="0">
                <a:cs typeface="B Mitra" panose="00000400000000000000" pitchFamily="2" charset="-78"/>
              </a:rPr>
              <a:t>اعراض</a:t>
            </a:r>
            <a:r>
              <a:rPr lang="fa-IR" sz="2000" dirty="0">
                <a:cs typeface="B Mitra" panose="00000400000000000000" pitchFamily="2" charset="-78"/>
              </a:rPr>
              <a:t> از </a:t>
            </a:r>
            <a:r>
              <a:rPr lang="fa-IR" sz="2000" b="1" dirty="0">
                <a:cs typeface="B Mitra" panose="00000400000000000000" pitchFamily="2" charset="-78"/>
              </a:rPr>
              <a:t>آیات</a:t>
            </a:r>
            <a:r>
              <a:rPr lang="fa-IR" sz="2000" dirty="0">
                <a:cs typeface="B Mitra" panose="00000400000000000000" pitchFamily="2" charset="-78"/>
              </a:rPr>
              <a:t>» بررسی کرد.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از آنجایی که وجود </a:t>
            </a:r>
            <a:r>
              <a:rPr lang="fa-IR" sz="2000" b="1" dirty="0">
                <a:cs typeface="B Mitra" panose="00000400000000000000" pitchFamily="2" charset="-78"/>
              </a:rPr>
              <a:t>نقش‌های</a:t>
            </a:r>
            <a:r>
              <a:rPr lang="fa-IR" sz="2000" dirty="0">
                <a:cs typeface="B Mitra" panose="00000400000000000000" pitchFamily="2" charset="-78"/>
              </a:rPr>
              <a:t> متعدد برای هر کسی امکان‌پذیر است به ازای هر </a:t>
            </a:r>
            <a:r>
              <a:rPr lang="fa-IR" sz="2000" b="1" dirty="0">
                <a:cs typeface="B Mitra" panose="00000400000000000000" pitchFamily="2" charset="-78"/>
              </a:rPr>
              <a:t>نقش</a:t>
            </a:r>
            <a:r>
              <a:rPr lang="fa-IR" sz="2000" dirty="0">
                <a:cs typeface="B Mitra" panose="00000400000000000000" pitchFamily="2" charset="-78"/>
              </a:rPr>
              <a:t> و </a:t>
            </a:r>
            <a:r>
              <a:rPr lang="fa-IR" sz="2000" b="1" dirty="0">
                <a:cs typeface="B Mitra" panose="00000400000000000000" pitchFamily="2" charset="-78"/>
              </a:rPr>
              <a:t>رابطه‌ای</a:t>
            </a:r>
            <a:r>
              <a:rPr lang="fa-IR" sz="2000" dirty="0">
                <a:cs typeface="B Mitra" panose="00000400000000000000" pitchFamily="2" charset="-78"/>
              </a:rPr>
              <a:t> </a:t>
            </a:r>
            <a:r>
              <a:rPr lang="fa-IR" sz="2000" b="1" dirty="0">
                <a:cs typeface="B Mitra" panose="00000400000000000000" pitchFamily="2" charset="-78"/>
              </a:rPr>
              <a:t>حقوقی</a:t>
            </a:r>
            <a:r>
              <a:rPr lang="fa-IR" sz="2000" dirty="0">
                <a:cs typeface="B Mitra" panose="00000400000000000000" pitchFamily="2" charset="-78"/>
              </a:rPr>
              <a:t> در نظر گرفته شده است. از بزرگ</a:t>
            </a:r>
            <a:r>
              <a:rPr lang="en-US" sz="2000" dirty="0">
                <a:cs typeface="B Mitra" panose="00000400000000000000" pitchFamily="2" charset="-78"/>
              </a:rPr>
              <a:t>‌</a:t>
            </a:r>
            <a:r>
              <a:rPr lang="fa-IR" sz="2000" dirty="0">
                <a:cs typeface="B Mitra" panose="00000400000000000000" pitchFamily="2" charset="-78"/>
              </a:rPr>
              <a:t>ترین حقوق انسان، حقوق در برابر والدین است. تأکید فراوان قرآن و روایات، نشان دهنده نقش مهم، مؤثر و کلیدی والدین در خانواده است. تا جایی که </a:t>
            </a:r>
            <a:r>
              <a:rPr lang="fa-IR" sz="2000" b="1" dirty="0">
                <a:cs typeface="B Mitra" panose="00000400000000000000" pitchFamily="2" charset="-78"/>
              </a:rPr>
              <a:t>خداوند</a:t>
            </a:r>
            <a:r>
              <a:rPr lang="fa-IR" sz="2000" dirty="0">
                <a:cs typeface="B Mitra" panose="00000400000000000000" pitchFamily="2" charset="-78"/>
              </a:rPr>
              <a:t> </a:t>
            </a:r>
            <a:r>
              <a:rPr lang="fa-IR" sz="2000" b="1" dirty="0">
                <a:cs typeface="B Mitra" panose="00000400000000000000" pitchFamily="2" charset="-78"/>
              </a:rPr>
              <a:t>احسان</a:t>
            </a:r>
            <a:r>
              <a:rPr lang="fa-IR" sz="2000" dirty="0">
                <a:cs typeface="B Mitra" panose="00000400000000000000" pitchFamily="2" charset="-78"/>
              </a:rPr>
              <a:t> به ایشان را در کنار امر به </a:t>
            </a:r>
            <a:r>
              <a:rPr lang="fa-IR" sz="2000" b="1" dirty="0">
                <a:cs typeface="B Mitra" panose="00000400000000000000" pitchFamily="2" charset="-78"/>
              </a:rPr>
              <a:t>عبودیت</a:t>
            </a:r>
            <a:r>
              <a:rPr lang="fa-IR" sz="2000" dirty="0">
                <a:cs typeface="B Mitra" panose="00000400000000000000" pitchFamily="2" charset="-78"/>
              </a:rPr>
              <a:t> خود آورده است. </a:t>
            </a:r>
            <a:endParaRPr lang="en-US" sz="2000" dirty="0">
              <a:cs typeface="B Mitra" panose="00000400000000000000" pitchFamily="2" charset="-78"/>
            </a:endParaRPr>
          </a:p>
        </p:txBody>
      </p:sp>
      <p:sp>
        <p:nvSpPr>
          <p:cNvPr id="3" name="Rectangle 2"/>
          <p:cNvSpPr/>
          <p:nvPr/>
        </p:nvSpPr>
        <p:spPr>
          <a:xfrm>
            <a:off x="369572" y="716962"/>
            <a:ext cx="1026243" cy="410882"/>
          </a:xfrm>
          <a:prstGeom prst="rect">
            <a:avLst/>
          </a:prstGeom>
        </p:spPr>
        <p:txBody>
          <a:bodyPr wrap="none">
            <a:spAutoFit/>
          </a:bodyPr>
          <a:lstStyle/>
          <a:p>
            <a:pPr algn="r"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سوم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4197105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4520" y="922403"/>
            <a:ext cx="8823960" cy="5047536"/>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حقوقی</a:t>
            </a:r>
            <a:r>
              <a:rPr lang="fa-IR" sz="2000" dirty="0">
                <a:cs typeface="B Mitra" panose="00000400000000000000" pitchFamily="2" charset="-78"/>
              </a:rPr>
              <a:t> را که خداوند از طریق وحی و رسول ابلاغ کرده است موجب </a:t>
            </a:r>
            <a:r>
              <a:rPr lang="fa-IR" sz="2000" b="1" dirty="0">
                <a:cs typeface="B Mitra" panose="00000400000000000000" pitchFamily="2" charset="-78"/>
              </a:rPr>
              <a:t>ولایت</a:t>
            </a:r>
            <a:r>
              <a:rPr lang="fa-IR" sz="2000" dirty="0">
                <a:cs typeface="B Mitra" panose="00000400000000000000" pitchFamily="2" charset="-78"/>
              </a:rPr>
              <a:t> مؤمنین نسبت به هم می</a:t>
            </a:r>
            <a:r>
              <a:rPr lang="en-US" sz="2000" dirty="0">
                <a:cs typeface="B Mitra" panose="00000400000000000000" pitchFamily="2" charset="-78"/>
              </a:rPr>
              <a:t>‌</a:t>
            </a:r>
            <a:r>
              <a:rPr lang="fa-IR" sz="2000" dirty="0">
                <a:cs typeface="B Mitra" panose="00000400000000000000" pitchFamily="2" charset="-78"/>
              </a:rPr>
              <a:t>شود. این به معنای کشف آسان و ملموس </a:t>
            </a:r>
            <a:r>
              <a:rPr lang="fa-IR" sz="2000" b="1" dirty="0">
                <a:cs typeface="B Mitra" panose="00000400000000000000" pitchFamily="2" charset="-78"/>
              </a:rPr>
              <a:t>حکم</a:t>
            </a:r>
            <a:r>
              <a:rPr lang="fa-IR" sz="2000" dirty="0">
                <a:cs typeface="B Mitra" panose="00000400000000000000" pitchFamily="2" charset="-78"/>
              </a:rPr>
              <a:t> خدا در بستر جامعه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هر حقی که از جانب خدا بر فرد و جامعه «</a:t>
            </a:r>
            <a:r>
              <a:rPr lang="fa-IR" sz="2000" b="1" dirty="0">
                <a:cs typeface="B Mitra" panose="00000400000000000000" pitchFamily="2" charset="-78"/>
              </a:rPr>
              <a:t>فرض</a:t>
            </a:r>
            <a:r>
              <a:rPr lang="fa-IR" sz="2000" dirty="0">
                <a:cs typeface="B Mitra" panose="00000400000000000000" pitchFamily="2" charset="-78"/>
              </a:rPr>
              <a:t>» می‌شود موجب وضع «</a:t>
            </a:r>
            <a:r>
              <a:rPr lang="fa-IR" sz="2000" b="1" dirty="0">
                <a:cs typeface="B Mitra" panose="00000400000000000000" pitchFamily="2" charset="-78"/>
              </a:rPr>
              <a:t>حریم</a:t>
            </a:r>
            <a:r>
              <a:rPr lang="fa-IR" sz="2000" dirty="0">
                <a:cs typeface="B Mitra" panose="00000400000000000000" pitchFamily="2" charset="-78"/>
              </a:rPr>
              <a:t>» و «</a:t>
            </a:r>
            <a:r>
              <a:rPr lang="fa-IR" sz="2000" b="1" dirty="0">
                <a:cs typeface="B Mitra" panose="00000400000000000000" pitchFamily="2" charset="-78"/>
              </a:rPr>
              <a:t>حدودی</a:t>
            </a:r>
            <a:r>
              <a:rPr lang="fa-IR" sz="2000" dirty="0">
                <a:cs typeface="B Mitra" panose="00000400000000000000" pitchFamily="2" charset="-78"/>
              </a:rPr>
              <a:t>» می‌گردد. سوره مبارکه نور به طور اختصاصی این حریم و حدود را «تبیین» می‌کند.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بیت</a:t>
            </a:r>
            <a:r>
              <a:rPr lang="fa-IR" sz="2000" dirty="0">
                <a:cs typeface="B Mitra" panose="00000400000000000000" pitchFamily="2" charset="-78"/>
              </a:rPr>
              <a:t> و خانواده محل </a:t>
            </a:r>
            <a:r>
              <a:rPr lang="fa-IR" sz="2000" b="1" dirty="0">
                <a:cs typeface="B Mitra" panose="00000400000000000000" pitchFamily="2" charset="-78"/>
              </a:rPr>
              <a:t>صلاح</a:t>
            </a:r>
            <a:r>
              <a:rPr lang="fa-IR" sz="2000" dirty="0">
                <a:cs typeface="B Mitra" panose="00000400000000000000" pitchFamily="2" charset="-78"/>
              </a:rPr>
              <a:t> و </a:t>
            </a:r>
            <a:r>
              <a:rPr lang="fa-IR" sz="2000" b="1" dirty="0">
                <a:cs typeface="B Mitra" panose="00000400000000000000" pitchFamily="2" charset="-78"/>
              </a:rPr>
              <a:t>اصلاح</a:t>
            </a:r>
            <a:r>
              <a:rPr lang="fa-IR" sz="2000" dirty="0">
                <a:cs typeface="B Mitra" panose="00000400000000000000" pitchFamily="2" charset="-78"/>
              </a:rPr>
              <a:t> است. در این صورت لازم است به واسطه تحولاتی که در بستر آن اتفاق می‌افتد، اعضای آن پیوسته در حال </a:t>
            </a:r>
            <a:r>
              <a:rPr lang="fa-IR" sz="2000" b="1" dirty="0">
                <a:cs typeface="B Mitra" panose="00000400000000000000" pitchFamily="2" charset="-78"/>
              </a:rPr>
              <a:t>رشد</a:t>
            </a:r>
            <a:r>
              <a:rPr lang="fa-IR" sz="2000" dirty="0">
                <a:cs typeface="B Mitra" panose="00000400000000000000" pitchFamily="2" charset="-78"/>
              </a:rPr>
              <a:t> و </a:t>
            </a:r>
            <a:r>
              <a:rPr lang="fa-IR" sz="2000" b="1" dirty="0">
                <a:cs typeface="B Mitra" panose="00000400000000000000" pitchFamily="2" charset="-78"/>
              </a:rPr>
              <a:t>کمال</a:t>
            </a:r>
            <a:r>
              <a:rPr lang="fa-IR" sz="2000" dirty="0">
                <a:cs typeface="B Mitra" panose="00000400000000000000" pitchFamily="2" charset="-78"/>
              </a:rPr>
              <a:t> باشند. بنابراین وجود هر یک از اعضای خانواده در هر سطح و گرایشی –شایسته یا ناشایسته- می‌تواند به عنوان آزمون و ابتلای دیگری محسوب 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بی</a:t>
            </a:r>
            <a:r>
              <a:rPr lang="en-US" sz="2000" dirty="0">
                <a:cs typeface="B Mitra" panose="00000400000000000000" pitchFamily="2" charset="-78"/>
              </a:rPr>
              <a:t>‌</a:t>
            </a:r>
            <a:r>
              <a:rPr lang="fa-IR" sz="2000" b="1" dirty="0">
                <a:cs typeface="B Mitra" panose="00000400000000000000" pitchFamily="2" charset="-78"/>
              </a:rPr>
              <a:t>اعتنایی</a:t>
            </a:r>
            <a:r>
              <a:rPr lang="fa-IR" sz="2000" dirty="0">
                <a:cs typeface="B Mitra" panose="00000400000000000000" pitchFamily="2" charset="-78"/>
              </a:rPr>
              <a:t> هر کس به نقش خود در خانواده به طور طبیعی با بروز انواع </a:t>
            </a:r>
            <a:r>
              <a:rPr lang="fa-IR" sz="2000" b="1" dirty="0">
                <a:cs typeface="B Mitra" panose="00000400000000000000" pitchFamily="2" charset="-78"/>
              </a:rPr>
              <a:t>ناهنجاری</a:t>
            </a:r>
            <a:r>
              <a:rPr lang="fa-IR" sz="2000" dirty="0">
                <a:cs typeface="B Mitra" panose="00000400000000000000" pitchFamily="2" charset="-78"/>
              </a:rPr>
              <a:t> همراه است. به این ناهنجاری در قرآن «</a:t>
            </a:r>
            <a:r>
              <a:rPr lang="fa-IR" sz="2000" b="1" dirty="0">
                <a:cs typeface="B Mitra" panose="00000400000000000000" pitchFamily="2" charset="-78"/>
              </a:rPr>
              <a:t>فتنه</a:t>
            </a:r>
            <a:r>
              <a:rPr lang="fa-IR" sz="2000" dirty="0">
                <a:cs typeface="B Mitra" panose="00000400000000000000" pitchFamily="2" charset="-78"/>
              </a:rPr>
              <a:t>» گفته می‌شود.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از آنجایی که انسان در دوران کودکی و طفولیت نیازمند به سرپرستی مادی و معنوی است، پدر و مادر به عنوان جانشینان خدا در امر سرپرستی فرزندان</a:t>
            </a:r>
            <a:r>
              <a:rPr lang="en-US" sz="2000" dirty="0">
                <a:cs typeface="B Mitra" panose="00000400000000000000" pitchFamily="2" charset="-78"/>
              </a:rPr>
              <a:t>‌</a:t>
            </a:r>
            <a:r>
              <a:rPr lang="fa-IR" sz="2000" dirty="0">
                <a:cs typeface="B Mitra" panose="00000400000000000000" pitchFamily="2" charset="-78"/>
              </a:rPr>
              <a:t>اند. لذا انسان می</a:t>
            </a:r>
            <a:r>
              <a:rPr lang="en-US" sz="2000" dirty="0">
                <a:cs typeface="B Mitra" panose="00000400000000000000" pitchFamily="2" charset="-78"/>
              </a:rPr>
              <a:t>‌</a:t>
            </a:r>
            <a:r>
              <a:rPr lang="fa-IR" sz="2000" dirty="0">
                <a:cs typeface="B Mitra" panose="00000400000000000000" pitchFamily="2" charset="-78"/>
              </a:rPr>
              <a:t>تواند با این </a:t>
            </a:r>
            <a:r>
              <a:rPr lang="fa-IR" sz="2000" b="1" dirty="0">
                <a:cs typeface="B Mitra" panose="00000400000000000000" pitchFamily="2" charset="-78"/>
              </a:rPr>
              <a:t>قصد</a:t>
            </a:r>
            <a:r>
              <a:rPr lang="fa-IR" sz="2000" dirty="0">
                <a:cs typeface="B Mitra" panose="00000400000000000000" pitchFamily="2" charset="-78"/>
              </a:rPr>
              <a:t> و </a:t>
            </a:r>
            <a:r>
              <a:rPr lang="fa-IR" sz="2000" b="1" dirty="0">
                <a:cs typeface="B Mitra" panose="00000400000000000000" pitchFamily="2" charset="-78"/>
              </a:rPr>
              <a:t>نیت</a:t>
            </a:r>
            <a:r>
              <a:rPr lang="fa-IR" sz="2000" dirty="0">
                <a:cs typeface="B Mitra" panose="00000400000000000000" pitchFamily="2" charset="-78"/>
              </a:rPr>
              <a:t> </a:t>
            </a:r>
            <a:r>
              <a:rPr lang="fa-IR" sz="2000" b="1" dirty="0">
                <a:cs typeface="B Mitra" panose="00000400000000000000" pitchFamily="2" charset="-78"/>
              </a:rPr>
              <a:t>مقام</a:t>
            </a:r>
            <a:r>
              <a:rPr lang="fa-IR" sz="2000" dirty="0">
                <a:cs typeface="B Mitra" panose="00000400000000000000" pitchFamily="2" charset="-78"/>
              </a:rPr>
              <a:t> </a:t>
            </a:r>
            <a:r>
              <a:rPr lang="fa-IR" sz="2000" b="1" dirty="0">
                <a:cs typeface="B Mitra" panose="00000400000000000000" pitchFamily="2" charset="-78"/>
              </a:rPr>
              <a:t>خلیفة</a:t>
            </a:r>
            <a:r>
              <a:rPr lang="fa-IR" sz="2000" dirty="0">
                <a:cs typeface="B Mitra" panose="00000400000000000000" pitchFamily="2" charset="-78"/>
              </a:rPr>
              <a:t> </a:t>
            </a:r>
            <a:r>
              <a:rPr lang="fa-IR" sz="2000" b="1" dirty="0">
                <a:cs typeface="B Mitra" panose="00000400000000000000" pitchFamily="2" charset="-78"/>
              </a:rPr>
              <a:t>اللهی</a:t>
            </a:r>
            <a:r>
              <a:rPr lang="fa-IR" sz="2000" dirty="0">
                <a:cs typeface="B Mitra" panose="00000400000000000000" pitchFamily="2" charset="-78"/>
              </a:rPr>
              <a:t> را از این موقعیت تجربه نماید.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اصطلاح قرآن و روایات به افراد بدون سرپرست «</a:t>
            </a:r>
            <a:r>
              <a:rPr lang="fa-IR" sz="2000" b="1" dirty="0">
                <a:cs typeface="B Mitra" panose="00000400000000000000" pitchFamily="2" charset="-78"/>
              </a:rPr>
              <a:t>یتیم</a:t>
            </a:r>
            <a:r>
              <a:rPr lang="fa-IR" sz="2000" dirty="0">
                <a:cs typeface="B Mitra" panose="00000400000000000000" pitchFamily="2" charset="-78"/>
              </a:rPr>
              <a:t>» می‌گویند و بر حمایت همه جانبه آنها توسط دیگران تأکید شده است. </a:t>
            </a:r>
            <a:endParaRPr lang="en-US" sz="2000" dirty="0">
              <a:cs typeface="B Mitra" panose="00000400000000000000" pitchFamily="2" charset="-78"/>
            </a:endParaRPr>
          </a:p>
        </p:txBody>
      </p:sp>
      <p:sp>
        <p:nvSpPr>
          <p:cNvPr id="3" name="Rectangle 2"/>
          <p:cNvSpPr/>
          <p:nvPr/>
        </p:nvSpPr>
        <p:spPr>
          <a:xfrm>
            <a:off x="369572" y="716962"/>
            <a:ext cx="1026243" cy="410882"/>
          </a:xfrm>
          <a:prstGeom prst="rect">
            <a:avLst/>
          </a:prstGeom>
        </p:spPr>
        <p:txBody>
          <a:bodyPr wrap="none">
            <a:spAutoFit/>
          </a:bodyPr>
          <a:lstStyle/>
          <a:p>
            <a:pPr algn="r"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سوم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2687068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9928" y="1154135"/>
            <a:ext cx="9134856" cy="4693593"/>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از آنجایی که در عرف قرآن و روایات </a:t>
            </a:r>
            <a:r>
              <a:rPr lang="fa-IR" sz="2000" b="1" dirty="0">
                <a:cs typeface="B Mitra" panose="00000400000000000000" pitchFamily="2" charset="-78"/>
              </a:rPr>
              <a:t>زندگی</a:t>
            </a:r>
            <a:r>
              <a:rPr lang="fa-IR" sz="2000" dirty="0">
                <a:cs typeface="B Mitra" panose="00000400000000000000" pitchFamily="2" charset="-78"/>
              </a:rPr>
              <a:t> </a:t>
            </a:r>
            <a:r>
              <a:rPr lang="fa-IR" sz="2000" b="1" dirty="0">
                <a:cs typeface="B Mitra" panose="00000400000000000000" pitchFamily="2" charset="-78"/>
              </a:rPr>
              <a:t>معنوی</a:t>
            </a:r>
            <a:r>
              <a:rPr lang="fa-IR" sz="2000" dirty="0">
                <a:cs typeface="B Mitra" panose="00000400000000000000" pitchFamily="2" charset="-78"/>
              </a:rPr>
              <a:t> اصل است، برقراری، تأمین و سرپرستی زندگی معنوی برای افراد اصالت دارد. همان</a:t>
            </a:r>
            <a:r>
              <a:rPr lang="en-US" sz="2000" dirty="0">
                <a:cs typeface="B Mitra" panose="00000400000000000000" pitchFamily="2" charset="-78"/>
              </a:rPr>
              <a:t>‌</a:t>
            </a:r>
            <a:r>
              <a:rPr lang="fa-IR" sz="2000" dirty="0">
                <a:cs typeface="B Mitra" panose="00000400000000000000" pitchFamily="2" charset="-78"/>
              </a:rPr>
              <a:t>طور که زندگی مادی هر کسی در خانواده رقم می‌خورد، حیات معنوی‌اش نیز از خانواده آغاز می‌شود.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بيت محلي مهم در برخورداري </a:t>
            </a:r>
            <a:r>
              <a:rPr lang="fa-IR" sz="2000" b="1" dirty="0">
                <a:cs typeface="B Mitra" panose="00000400000000000000" pitchFamily="2" charset="-78"/>
              </a:rPr>
              <a:t>زن</a:t>
            </a:r>
            <a:r>
              <a:rPr lang="fa-IR" sz="2000" dirty="0">
                <a:cs typeface="B Mitra" panose="00000400000000000000" pitchFamily="2" charset="-78"/>
              </a:rPr>
              <a:t> و </a:t>
            </a:r>
            <a:r>
              <a:rPr lang="fa-IR" sz="2000" b="1" dirty="0">
                <a:cs typeface="B Mitra" panose="00000400000000000000" pitchFamily="2" charset="-78"/>
              </a:rPr>
              <a:t>مرد</a:t>
            </a:r>
            <a:r>
              <a:rPr lang="fa-IR" sz="2000" dirty="0">
                <a:cs typeface="B Mitra" panose="00000400000000000000" pitchFamily="2" charset="-78"/>
              </a:rPr>
              <a:t> از </a:t>
            </a:r>
            <a:r>
              <a:rPr lang="fa-IR" sz="2000" b="1" dirty="0">
                <a:cs typeface="B Mitra" panose="00000400000000000000" pitchFamily="2" charset="-78"/>
              </a:rPr>
              <a:t>رزق</a:t>
            </a:r>
            <a:r>
              <a:rPr lang="fa-IR" sz="2000" dirty="0">
                <a:cs typeface="B Mitra" panose="00000400000000000000" pitchFamily="2" charset="-78"/>
              </a:rPr>
              <a:t> </a:t>
            </a:r>
            <a:r>
              <a:rPr lang="fa-IR" sz="2000" b="1" dirty="0">
                <a:cs typeface="B Mitra" panose="00000400000000000000" pitchFamily="2" charset="-78"/>
              </a:rPr>
              <a:t>مادي</a:t>
            </a:r>
            <a:r>
              <a:rPr lang="fa-IR" sz="2000" dirty="0">
                <a:cs typeface="B Mitra" panose="00000400000000000000" pitchFamily="2" charset="-78"/>
              </a:rPr>
              <a:t> و </a:t>
            </a:r>
            <a:r>
              <a:rPr lang="fa-IR" sz="2000" b="1" dirty="0">
                <a:cs typeface="B Mitra" panose="00000400000000000000" pitchFamily="2" charset="-78"/>
              </a:rPr>
              <a:t>معنوي</a:t>
            </a:r>
            <a:r>
              <a:rPr lang="fa-IR" sz="2000" dirty="0">
                <a:cs typeface="B Mitra" panose="00000400000000000000" pitchFamily="2" charset="-78"/>
              </a:rPr>
              <a:t> است و انسان، فهم خود از رزق را از اين مكان آغاز مي‌كند.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انبیا</a:t>
            </a:r>
            <a:r>
              <a:rPr lang="fa-IR" sz="2000" dirty="0">
                <a:cs typeface="B Mitra" panose="00000400000000000000" pitchFamily="2" charset="-78"/>
              </a:rPr>
              <a:t> عليهم</a:t>
            </a:r>
            <a:r>
              <a:rPr lang="en-US" sz="2000" dirty="0">
                <a:cs typeface="B Mitra" panose="00000400000000000000" pitchFamily="2" charset="-78"/>
              </a:rPr>
              <a:t>‌</a:t>
            </a:r>
            <a:r>
              <a:rPr lang="fa-IR" sz="2000" dirty="0">
                <a:cs typeface="B Mitra" panose="00000400000000000000" pitchFamily="2" charset="-78"/>
              </a:rPr>
              <a:t>السلام برای انسان</a:t>
            </a:r>
            <a:r>
              <a:rPr lang="en-US" sz="2000" dirty="0">
                <a:cs typeface="B Mitra" panose="00000400000000000000" pitchFamily="2" charset="-78"/>
              </a:rPr>
              <a:t>‌</a:t>
            </a:r>
            <a:r>
              <a:rPr lang="fa-IR" sz="2000" dirty="0">
                <a:cs typeface="B Mitra" panose="00000400000000000000" pitchFamily="2" charset="-78"/>
              </a:rPr>
              <a:t>ها به عنوان </a:t>
            </a:r>
            <a:r>
              <a:rPr lang="fa-IR" sz="2000" b="1" dirty="0">
                <a:cs typeface="B Mitra" panose="00000400000000000000" pitchFamily="2" charset="-78"/>
              </a:rPr>
              <a:t>پدر</a:t>
            </a:r>
            <a:r>
              <a:rPr lang="fa-IR" sz="2000" dirty="0">
                <a:cs typeface="B Mitra" panose="00000400000000000000" pitchFamily="2" charset="-78"/>
              </a:rPr>
              <a:t> معنوی ارائه دهنده و تأمین کننده زندگی </a:t>
            </a:r>
            <a:r>
              <a:rPr lang="fa-IR" sz="2000" b="1" dirty="0">
                <a:cs typeface="B Mitra" panose="00000400000000000000" pitchFamily="2" charset="-78"/>
              </a:rPr>
              <a:t>معنوی</a:t>
            </a:r>
            <a:r>
              <a:rPr lang="fa-IR" sz="2000" dirty="0">
                <a:cs typeface="B Mitra" panose="00000400000000000000" pitchFamily="2" charset="-78"/>
              </a:rPr>
              <a:t> آنها هستند و </a:t>
            </a:r>
            <a:r>
              <a:rPr lang="fa-IR" sz="2000" b="1" dirty="0">
                <a:cs typeface="B Mitra" panose="00000400000000000000" pitchFamily="2" charset="-78"/>
              </a:rPr>
              <a:t>بیوت</a:t>
            </a:r>
            <a:r>
              <a:rPr lang="fa-IR" sz="2000" dirty="0">
                <a:cs typeface="B Mitra" panose="00000400000000000000" pitchFamily="2" charset="-78"/>
              </a:rPr>
              <a:t> آنها به </a:t>
            </a:r>
            <a:r>
              <a:rPr lang="fa-IR" sz="2000" b="1" dirty="0">
                <a:cs typeface="B Mitra" panose="00000400000000000000" pitchFamily="2" charset="-78"/>
              </a:rPr>
              <a:t>وسعت</a:t>
            </a:r>
            <a:r>
              <a:rPr lang="fa-IR" sz="2000" dirty="0">
                <a:cs typeface="B Mitra" panose="00000400000000000000" pitchFamily="2" charset="-78"/>
              </a:rPr>
              <a:t> </a:t>
            </a:r>
            <a:r>
              <a:rPr lang="fa-IR" sz="2000" b="1" dirty="0">
                <a:cs typeface="B Mitra" panose="00000400000000000000" pitchFamily="2" charset="-78"/>
              </a:rPr>
              <a:t>ابلاغ</a:t>
            </a:r>
            <a:r>
              <a:rPr lang="fa-IR" sz="2000" dirty="0">
                <a:cs typeface="B Mitra" panose="00000400000000000000" pitchFamily="2" charset="-78"/>
              </a:rPr>
              <a:t> </a:t>
            </a:r>
            <a:r>
              <a:rPr lang="fa-IR" sz="2000" b="1" dirty="0">
                <a:cs typeface="B Mitra" panose="00000400000000000000" pitchFamily="2" charset="-78"/>
              </a:rPr>
              <a:t>کلامشان</a:t>
            </a:r>
            <a:r>
              <a:rPr lang="fa-IR" sz="2000" dirty="0">
                <a:cs typeface="B Mitra" panose="00000400000000000000" pitchFamily="2" charset="-78"/>
              </a:rPr>
              <a:t> است.</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بیت</a:t>
            </a:r>
            <a:r>
              <a:rPr lang="fa-IR" sz="2000" dirty="0">
                <a:cs typeface="B Mitra" panose="00000400000000000000" pitchFamily="2" charset="-78"/>
              </a:rPr>
              <a:t> و </a:t>
            </a:r>
            <a:r>
              <a:rPr lang="fa-IR" sz="2000" b="1" dirty="0">
                <a:cs typeface="B Mitra" panose="00000400000000000000" pitchFamily="2" charset="-78"/>
              </a:rPr>
              <a:t>خانواده</a:t>
            </a:r>
            <a:r>
              <a:rPr lang="fa-IR" sz="2000" dirty="0">
                <a:cs typeface="B Mitra" panose="00000400000000000000" pitchFamily="2" charset="-78"/>
              </a:rPr>
              <a:t> هر کسی می‌تواند </a:t>
            </a:r>
            <a:r>
              <a:rPr lang="fa-IR" sz="2000" b="1" dirty="0">
                <a:cs typeface="B Mitra" panose="00000400000000000000" pitchFamily="2" charset="-78"/>
              </a:rPr>
              <a:t>بخشی</a:t>
            </a:r>
            <a:r>
              <a:rPr lang="fa-IR" sz="2000" dirty="0">
                <a:cs typeface="B Mitra" panose="00000400000000000000" pitchFamily="2" charset="-78"/>
              </a:rPr>
              <a:t> از </a:t>
            </a:r>
            <a:r>
              <a:rPr lang="fa-IR" sz="2000" b="1" dirty="0">
                <a:cs typeface="B Mitra" panose="00000400000000000000" pitchFamily="2" charset="-78"/>
              </a:rPr>
              <a:t>بیت</a:t>
            </a:r>
            <a:r>
              <a:rPr lang="fa-IR" sz="2000" dirty="0">
                <a:cs typeface="B Mitra" panose="00000400000000000000" pitchFamily="2" charset="-78"/>
              </a:rPr>
              <a:t> وسیع انبیا صلی الله علیه و آله باشد. برای این منظور لازم است اعضا یا عضوی از خانواده خود را با دیدگاه‌ها و احکام انبیا منطبق نماید.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پدر و مادر لازم است «</a:t>
            </a:r>
            <a:r>
              <a:rPr lang="fa-IR" sz="2000" b="1" dirty="0">
                <a:cs typeface="B Mitra" panose="00000400000000000000" pitchFamily="2" charset="-78"/>
              </a:rPr>
              <a:t>طفل</a:t>
            </a:r>
            <a:r>
              <a:rPr lang="fa-IR" sz="2000" dirty="0">
                <a:cs typeface="B Mitra" panose="00000400000000000000" pitchFamily="2" charset="-78"/>
              </a:rPr>
              <a:t>» خود را با گذشت زمان به مرحله «</a:t>
            </a:r>
            <a:r>
              <a:rPr lang="fa-IR" sz="2000" b="1" dirty="0">
                <a:cs typeface="B Mitra" panose="00000400000000000000" pitchFamily="2" charset="-78"/>
              </a:rPr>
              <a:t>بلوغ</a:t>
            </a:r>
            <a:r>
              <a:rPr lang="fa-IR" sz="2000" dirty="0">
                <a:cs typeface="B Mitra" panose="00000400000000000000" pitchFamily="2" charset="-78"/>
              </a:rPr>
              <a:t>» هدایت کنند.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مهم‌ترین </a:t>
            </a:r>
            <a:r>
              <a:rPr lang="fa-IR" sz="2000" b="1" dirty="0">
                <a:cs typeface="B Mitra" panose="00000400000000000000" pitchFamily="2" charset="-78"/>
              </a:rPr>
              <a:t>ادبی</a:t>
            </a:r>
            <a:r>
              <a:rPr lang="fa-IR" sz="2000" dirty="0">
                <a:cs typeface="B Mitra" panose="00000400000000000000" pitchFamily="2" charset="-78"/>
              </a:rPr>
              <a:t> که طفل می</a:t>
            </a:r>
            <a:r>
              <a:rPr lang="en-US" sz="2000" dirty="0">
                <a:cs typeface="B Mitra" panose="00000400000000000000" pitchFamily="2" charset="-78"/>
              </a:rPr>
              <a:t>‌</a:t>
            </a:r>
            <a:r>
              <a:rPr lang="fa-IR" sz="2000" dirty="0">
                <a:cs typeface="B Mitra" panose="00000400000000000000" pitchFamily="2" charset="-78"/>
              </a:rPr>
              <a:t>تواند در طول زندگی طفولیت خود از والدین بیاموزد، ادب «</a:t>
            </a:r>
            <a:r>
              <a:rPr lang="fa-IR" sz="2000" b="1" dirty="0">
                <a:cs typeface="B Mitra" panose="00000400000000000000" pitchFamily="2" charset="-78"/>
              </a:rPr>
              <a:t>اذن</a:t>
            </a:r>
            <a:r>
              <a:rPr lang="fa-IR" sz="2000" dirty="0">
                <a:cs typeface="B Mitra" panose="00000400000000000000" pitchFamily="2" charset="-78"/>
              </a:rPr>
              <a:t>» در برابر ولیّ است. این ادب از همان اوایل رشد با اجازه خواستن برای ورود در مواقع خاص آغاز می</a:t>
            </a:r>
            <a:r>
              <a:rPr lang="en-US" sz="2000" dirty="0">
                <a:cs typeface="B Mitra" panose="00000400000000000000" pitchFamily="2" charset="-78"/>
              </a:rPr>
              <a:t>‌</a:t>
            </a:r>
            <a:r>
              <a:rPr lang="fa-IR" sz="2000" dirty="0">
                <a:cs typeface="B Mitra" panose="00000400000000000000" pitchFamily="2" charset="-78"/>
              </a:rPr>
              <a:t>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تصور</a:t>
            </a:r>
            <a:r>
              <a:rPr lang="fa-IR" sz="2000" dirty="0">
                <a:cs typeface="B Mitra" panose="00000400000000000000" pitchFamily="2" charset="-78"/>
              </a:rPr>
              <a:t> هر فرد نسبت به </a:t>
            </a:r>
            <a:r>
              <a:rPr lang="fa-IR" sz="2000" b="1" dirty="0">
                <a:cs typeface="B Mitra" panose="00000400000000000000" pitchFamily="2" charset="-78"/>
              </a:rPr>
              <a:t>نحوه</a:t>
            </a:r>
            <a:r>
              <a:rPr lang="fa-IR" sz="2000" dirty="0">
                <a:cs typeface="B Mitra" panose="00000400000000000000" pitchFamily="2" charset="-78"/>
              </a:rPr>
              <a:t> </a:t>
            </a:r>
            <a:r>
              <a:rPr lang="fa-IR" sz="2000" b="1" dirty="0">
                <a:cs typeface="B Mitra" panose="00000400000000000000" pitchFamily="2" charset="-78"/>
              </a:rPr>
              <a:t>زندگی</a:t>
            </a:r>
            <a:r>
              <a:rPr lang="fa-IR" sz="2000" dirty="0">
                <a:cs typeface="B Mitra" panose="00000400000000000000" pitchFamily="2" charset="-78"/>
              </a:rPr>
              <a:t> و </a:t>
            </a:r>
            <a:r>
              <a:rPr lang="fa-IR" sz="2000" b="1" dirty="0">
                <a:cs typeface="B Mitra" panose="00000400000000000000" pitchFamily="2" charset="-78"/>
              </a:rPr>
              <a:t>آداب</a:t>
            </a:r>
            <a:r>
              <a:rPr lang="fa-IR" sz="2000" dirty="0">
                <a:cs typeface="B Mitra" panose="00000400000000000000" pitchFamily="2" charset="-78"/>
              </a:rPr>
              <a:t> آن، منطبق بر تصوراتی است که از ناحیه خانواده انتقال یافته است. بنابراین شکل‌گیری </a:t>
            </a:r>
            <a:r>
              <a:rPr lang="fa-IR" sz="2000" b="1" dirty="0">
                <a:cs typeface="B Mitra" panose="00000400000000000000" pitchFamily="2" charset="-78"/>
              </a:rPr>
              <a:t>تصورات</a:t>
            </a:r>
            <a:r>
              <a:rPr lang="fa-IR" sz="2000" dirty="0">
                <a:cs typeface="B Mitra" panose="00000400000000000000" pitchFamily="2" charset="-78"/>
              </a:rPr>
              <a:t>، </a:t>
            </a:r>
            <a:r>
              <a:rPr lang="fa-IR" sz="2000" b="1" dirty="0">
                <a:cs typeface="B Mitra" panose="00000400000000000000" pitchFamily="2" charset="-78"/>
              </a:rPr>
              <a:t>افکار</a:t>
            </a:r>
            <a:r>
              <a:rPr lang="fa-IR" sz="2000" dirty="0">
                <a:cs typeface="B Mitra" panose="00000400000000000000" pitchFamily="2" charset="-78"/>
              </a:rPr>
              <a:t> و </a:t>
            </a:r>
            <a:r>
              <a:rPr lang="fa-IR" sz="2000" b="1" dirty="0">
                <a:cs typeface="B Mitra" panose="00000400000000000000" pitchFamily="2" charset="-78"/>
              </a:rPr>
              <a:t>اعتقادات</a:t>
            </a:r>
            <a:r>
              <a:rPr lang="fa-IR" sz="2000" dirty="0">
                <a:cs typeface="B Mitra" panose="00000400000000000000" pitchFamily="2" charset="-78"/>
              </a:rPr>
              <a:t> فرد، در خانواده صورت می‌گیرد. </a:t>
            </a:r>
            <a:endParaRPr lang="en-US" sz="2000" dirty="0">
              <a:cs typeface="B Mitra" panose="00000400000000000000" pitchFamily="2" charset="-78"/>
            </a:endParaRPr>
          </a:p>
        </p:txBody>
      </p:sp>
      <p:sp>
        <p:nvSpPr>
          <p:cNvPr id="3" name="Rectangle 2"/>
          <p:cNvSpPr/>
          <p:nvPr/>
        </p:nvSpPr>
        <p:spPr>
          <a:xfrm>
            <a:off x="369572" y="716962"/>
            <a:ext cx="1026243" cy="410882"/>
          </a:xfrm>
          <a:prstGeom prst="rect">
            <a:avLst/>
          </a:prstGeom>
        </p:spPr>
        <p:txBody>
          <a:bodyPr wrap="none">
            <a:spAutoFit/>
          </a:bodyPr>
          <a:lstStyle/>
          <a:p>
            <a:pPr algn="r"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سوم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3699681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472" y="1320764"/>
            <a:ext cx="9345168" cy="4304255"/>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خداوند برای تأمین زندگی معنوی انسان</a:t>
            </a:r>
            <a:r>
              <a:rPr lang="en-US" sz="2000" dirty="0">
                <a:cs typeface="B Mitra" panose="00000400000000000000" pitchFamily="2" charset="-78"/>
              </a:rPr>
              <a:t>‌</a:t>
            </a:r>
            <a:r>
              <a:rPr lang="fa-IR" sz="2000" dirty="0">
                <a:cs typeface="B Mitra" panose="00000400000000000000" pitchFamily="2" charset="-78"/>
              </a:rPr>
              <a:t>ها، پیامبران، رسولان و ائمه را به عنوان </a:t>
            </a:r>
            <a:r>
              <a:rPr lang="fa-IR" sz="2000" b="1" dirty="0">
                <a:cs typeface="B Mitra" panose="00000400000000000000" pitchFamily="2" charset="-78"/>
              </a:rPr>
              <a:t>پدران معنوی</a:t>
            </a:r>
            <a:r>
              <a:rPr lang="fa-IR" sz="2000" dirty="0">
                <a:cs typeface="B Mitra" panose="00000400000000000000" pitchFamily="2" charset="-78"/>
              </a:rPr>
              <a:t> منصوب نموده است. این به معنای تقویت رکن معنوی هر خانواده و پر کردن خلأ ناشی از کمبودهای آن است.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با وجود </a:t>
            </a:r>
            <a:r>
              <a:rPr lang="fa-IR" sz="2000" b="1" dirty="0">
                <a:cs typeface="B Mitra" panose="00000400000000000000" pitchFamily="2" charset="-78"/>
              </a:rPr>
              <a:t>پدران</a:t>
            </a:r>
            <a:r>
              <a:rPr lang="fa-IR" sz="2000" dirty="0">
                <a:cs typeface="B Mitra" panose="00000400000000000000" pitchFamily="2" charset="-78"/>
              </a:rPr>
              <a:t> </a:t>
            </a:r>
            <a:r>
              <a:rPr lang="fa-IR" sz="2000" b="1" dirty="0">
                <a:cs typeface="B Mitra" panose="00000400000000000000" pitchFamily="2" charset="-78"/>
              </a:rPr>
              <a:t>معنوی</a:t>
            </a:r>
            <a:r>
              <a:rPr lang="fa-IR" sz="2000" dirty="0">
                <a:cs typeface="B Mitra" panose="00000400000000000000" pitchFamily="2" charset="-78"/>
              </a:rPr>
              <a:t>، </a:t>
            </a:r>
            <a:r>
              <a:rPr lang="fa-IR" sz="2000" b="1" dirty="0">
                <a:cs typeface="B Mitra" panose="00000400000000000000" pitchFamily="2" charset="-78"/>
              </a:rPr>
              <a:t>عذری</a:t>
            </a:r>
            <a:r>
              <a:rPr lang="fa-IR" sz="2000" dirty="0">
                <a:cs typeface="B Mitra" panose="00000400000000000000" pitchFamily="2" charset="-78"/>
              </a:rPr>
              <a:t> برای عارضه</a:t>
            </a:r>
            <a:r>
              <a:rPr lang="en-US" sz="2000" dirty="0">
                <a:cs typeface="B Mitra" panose="00000400000000000000" pitchFamily="2" charset="-78"/>
              </a:rPr>
              <a:t>‌</a:t>
            </a:r>
            <a:r>
              <a:rPr lang="fa-IR" sz="2000" dirty="0">
                <a:cs typeface="B Mitra" panose="00000400000000000000" pitchFamily="2" charset="-78"/>
              </a:rPr>
              <a:t>های ناشی از </a:t>
            </a:r>
            <a:r>
              <a:rPr lang="fa-IR" sz="2000" b="1" dirty="0">
                <a:cs typeface="B Mitra" panose="00000400000000000000" pitchFamily="2" charset="-78"/>
              </a:rPr>
              <a:t>کمبود</a:t>
            </a:r>
            <a:r>
              <a:rPr lang="fa-IR" sz="2000" dirty="0">
                <a:cs typeface="B Mitra" panose="00000400000000000000" pitchFamily="2" charset="-78"/>
              </a:rPr>
              <a:t> </a:t>
            </a:r>
            <a:r>
              <a:rPr lang="fa-IR" sz="2000" b="1" dirty="0">
                <a:cs typeface="B Mitra" panose="00000400000000000000" pitchFamily="2" charset="-78"/>
              </a:rPr>
              <a:t>سرپرستی</a:t>
            </a:r>
            <a:r>
              <a:rPr lang="fa-IR" sz="2000" dirty="0">
                <a:cs typeface="B Mitra" panose="00000400000000000000" pitchFamily="2" charset="-78"/>
              </a:rPr>
              <a:t> </a:t>
            </a:r>
            <a:r>
              <a:rPr lang="fa-IR" sz="2000" b="1" dirty="0">
                <a:cs typeface="B Mitra" panose="00000400000000000000" pitchFamily="2" charset="-78"/>
              </a:rPr>
              <a:t>معنوی</a:t>
            </a:r>
            <a:r>
              <a:rPr lang="fa-IR" sz="2000" dirty="0">
                <a:cs typeface="B Mitra" panose="00000400000000000000" pitchFamily="2" charset="-78"/>
              </a:rPr>
              <a:t> برای کسی باقی نمی</a:t>
            </a:r>
            <a:r>
              <a:rPr lang="en-US" sz="2000" dirty="0">
                <a:cs typeface="B Mitra" panose="00000400000000000000" pitchFamily="2" charset="-78"/>
              </a:rPr>
              <a:t>‌</a:t>
            </a:r>
            <a:r>
              <a:rPr lang="fa-IR" sz="2000" dirty="0">
                <a:cs typeface="B Mitra" panose="00000400000000000000" pitchFamily="2" charset="-78"/>
              </a:rPr>
              <a:t>ماند. این کمبود با مراجعه افراد به احکام دین اصلاح شده، با غفران الهی تهدیدهای حاصل از این کمبود به فرصت</a:t>
            </a:r>
            <a:r>
              <a:rPr lang="en-US" sz="2000" dirty="0">
                <a:cs typeface="B Mitra" panose="00000400000000000000" pitchFamily="2" charset="-78"/>
              </a:rPr>
              <a:t>‌</a:t>
            </a:r>
            <a:r>
              <a:rPr lang="fa-IR" sz="2000" dirty="0">
                <a:cs typeface="B Mitra" panose="00000400000000000000" pitchFamily="2" charset="-78"/>
              </a:rPr>
              <a:t>های رشد تبدیل می</a:t>
            </a:r>
            <a:r>
              <a:rPr lang="en-US" sz="2000" dirty="0">
                <a:cs typeface="B Mitra" panose="00000400000000000000" pitchFamily="2" charset="-78"/>
              </a:rPr>
              <a:t>‌</a:t>
            </a:r>
            <a:r>
              <a:rPr lang="fa-IR" sz="2000" dirty="0">
                <a:cs typeface="B Mitra" panose="00000400000000000000" pitchFamily="2" charset="-78"/>
              </a:rPr>
              <a:t>شود. </a:t>
            </a:r>
            <a:endParaRPr lang="fa-IR" sz="2000" dirty="0" smtClean="0">
              <a:cs typeface="B Mitra" panose="00000400000000000000" pitchFamily="2" charset="-78"/>
            </a:endParaRPr>
          </a:p>
          <a:p>
            <a:pPr marL="342900" indent="-342900" algn="just" rtl="1">
              <a:lnSpc>
                <a:spcPct val="115000"/>
              </a:lnSpc>
              <a:buFont typeface="Wingdings" panose="05000000000000000000" pitchFamily="2" charset="2"/>
              <a:buChar char="v"/>
            </a:pPr>
            <a:r>
              <a:rPr lang="fa-IR" sz="2000" dirty="0">
                <a:cs typeface="B Mitra" panose="00000400000000000000" pitchFamily="2" charset="-78"/>
              </a:rPr>
              <a:t>بر اساس قانون </a:t>
            </a:r>
            <a:r>
              <a:rPr lang="fa-IR" sz="2000" b="1" dirty="0">
                <a:cs typeface="B Mitra" panose="00000400000000000000" pitchFamily="2" charset="-78"/>
              </a:rPr>
              <a:t>زوجیت</a:t>
            </a:r>
            <a:r>
              <a:rPr lang="fa-IR" sz="2000" dirty="0">
                <a:cs typeface="B Mitra" panose="00000400000000000000" pitchFamily="2" charset="-78"/>
              </a:rPr>
              <a:t> و </a:t>
            </a:r>
            <a:r>
              <a:rPr lang="fa-IR" sz="2000" b="1" dirty="0">
                <a:cs typeface="B Mitra" panose="00000400000000000000" pitchFamily="2" charset="-78"/>
              </a:rPr>
              <a:t>وراثت</a:t>
            </a:r>
            <a:r>
              <a:rPr lang="fa-IR" sz="2000" dirty="0">
                <a:cs typeface="B Mitra" panose="00000400000000000000" pitchFamily="2" charset="-78"/>
              </a:rPr>
              <a:t>، صفات افراد در طول زمان در بستر رشد و تکامل قرار می</a:t>
            </a:r>
            <a:r>
              <a:rPr lang="en-US" sz="2000" dirty="0">
                <a:cs typeface="B Mitra" panose="00000400000000000000" pitchFamily="2" charset="-78"/>
              </a:rPr>
              <a:t>‌</a:t>
            </a:r>
            <a:r>
              <a:rPr lang="fa-IR" sz="2000" dirty="0">
                <a:cs typeface="B Mitra" panose="00000400000000000000" pitchFamily="2" charset="-78"/>
              </a:rPr>
              <a:t>گیرد. هر فرزندی با خود ذخیره‌ای از صفات را از سالیان متمادی دارد و لازم است این امانت را به نسل</a:t>
            </a:r>
            <a:r>
              <a:rPr lang="en-US" sz="2000" dirty="0">
                <a:cs typeface="B Mitra" panose="00000400000000000000" pitchFamily="2" charset="-78"/>
              </a:rPr>
              <a:t>‌</a:t>
            </a:r>
            <a:r>
              <a:rPr lang="fa-IR" sz="2000" dirty="0">
                <a:cs typeface="B Mitra" panose="00000400000000000000" pitchFamily="2" charset="-78"/>
              </a:rPr>
              <a:t>های بعدی انتقال دهد. </a:t>
            </a:r>
            <a:endParaRPr lang="fa-IR" sz="2000" dirty="0" smtClean="0">
              <a:cs typeface="B Mitra" panose="00000400000000000000" pitchFamily="2" charset="-78"/>
            </a:endParaRPr>
          </a:p>
          <a:p>
            <a:pPr marL="342900" indent="-342900" algn="just" rtl="1">
              <a:lnSpc>
                <a:spcPct val="115000"/>
              </a:lnSpc>
              <a:buFont typeface="Wingdings" panose="05000000000000000000" pitchFamily="2" charset="2"/>
              <a:buChar char="v"/>
            </a:pPr>
            <a:r>
              <a:rPr lang="fa-IR" sz="2000" dirty="0" smtClean="0">
                <a:cs typeface="B Mitra" panose="00000400000000000000" pitchFamily="2" charset="-78"/>
              </a:rPr>
              <a:t>بدین </a:t>
            </a:r>
            <a:r>
              <a:rPr lang="fa-IR" sz="2000" dirty="0">
                <a:cs typeface="B Mitra" panose="00000400000000000000" pitchFamily="2" charset="-78"/>
              </a:rPr>
              <a:t>ترتیب اعراض از ازدواج به معنای اعراض از انتقال و تکامل صفات در بستر زمان است. سیری که انسان در مسیر تکوین خود برای بقا برمی</a:t>
            </a:r>
            <a:r>
              <a:rPr lang="en-US" sz="2000" dirty="0">
                <a:cs typeface="B Mitra" panose="00000400000000000000" pitchFamily="2" charset="-78"/>
              </a:rPr>
              <a:t>‌</a:t>
            </a:r>
            <a:r>
              <a:rPr lang="fa-IR" sz="2000" dirty="0">
                <a:cs typeface="B Mitra" panose="00000400000000000000" pitchFamily="2" charset="-78"/>
              </a:rPr>
              <a:t>دارد، سیری طبیعی و تکوینی است. متناسب با اين سير، در جسم و درون انسان امکانات و نیاز سوق دهنده به سوي استفاده از امکانات، قرار داده شده است. </a:t>
            </a:r>
            <a:endParaRPr lang="fa-IR" sz="2000" dirty="0" smtClean="0">
              <a:cs typeface="B Mitra" panose="00000400000000000000" pitchFamily="2" charset="-78"/>
            </a:endParaRPr>
          </a:p>
          <a:p>
            <a:pPr marL="342900" indent="-342900" algn="just" rtl="1">
              <a:lnSpc>
                <a:spcPct val="115000"/>
              </a:lnSpc>
              <a:buFont typeface="Wingdings" panose="05000000000000000000" pitchFamily="2" charset="2"/>
              <a:buChar char="v"/>
            </a:pPr>
            <a:r>
              <a:rPr lang="fa-IR" sz="2000" dirty="0" smtClean="0">
                <a:cs typeface="B Mitra" panose="00000400000000000000" pitchFamily="2" charset="-78"/>
              </a:rPr>
              <a:t>بنابراین </a:t>
            </a:r>
            <a:r>
              <a:rPr lang="fa-IR" sz="2000" dirty="0">
                <a:cs typeface="B Mitra" panose="00000400000000000000" pitchFamily="2" charset="-78"/>
              </a:rPr>
              <a:t>فردی که به هر دلیلی از این نیاز خود غفلت کند </a:t>
            </a:r>
            <a:r>
              <a:rPr lang="fa-IR" sz="2000" b="1" dirty="0">
                <a:solidFill>
                  <a:srgbClr val="FF0000"/>
                </a:solidFill>
                <a:cs typeface="B Mitra" panose="00000400000000000000" pitchFamily="2" charset="-78"/>
              </a:rPr>
              <a:t>دچار به هم ریختگی و عدم تعادل</a:t>
            </a:r>
            <a:r>
              <a:rPr lang="fa-IR" sz="2000" dirty="0">
                <a:cs typeface="B Mitra" panose="00000400000000000000" pitchFamily="2" charset="-78"/>
              </a:rPr>
              <a:t> می</a:t>
            </a:r>
            <a:r>
              <a:rPr lang="en-US" sz="2000" dirty="0">
                <a:cs typeface="B Mitra" panose="00000400000000000000" pitchFamily="2" charset="-78"/>
              </a:rPr>
              <a:t>‌</a:t>
            </a:r>
            <a:r>
              <a:rPr lang="fa-IR" sz="2000" dirty="0">
                <a:cs typeface="B Mitra" panose="00000400000000000000" pitchFamily="2" charset="-78"/>
              </a:rPr>
              <a:t>شود. به همین دلیل ازدواج، عامل سکونت و راهی برای دریافت رحمت و محبت عاقلانه است. </a:t>
            </a:r>
            <a:endParaRPr lang="en-US" sz="2000" dirty="0">
              <a:cs typeface="B Mitra" panose="00000400000000000000" pitchFamily="2" charset="-78"/>
            </a:endParaRPr>
          </a:p>
          <a:p>
            <a:pPr marL="342900" lvl="0" indent="-342900" algn="just" rtl="1">
              <a:lnSpc>
                <a:spcPct val="115000"/>
              </a:lnSpc>
              <a:buFont typeface="+mj-lt"/>
              <a:buAutoNum type="arabicPeriod"/>
            </a:pPr>
            <a:endParaRPr lang="en-US" dirty="0"/>
          </a:p>
        </p:txBody>
      </p:sp>
    </p:spTree>
    <p:extLst>
      <p:ext uri="{BB962C8B-B14F-4D97-AF65-F5344CB8AC3E}">
        <p14:creationId xmlns:p14="http://schemas.microsoft.com/office/powerpoint/2010/main" val="3046899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5920" y="1414440"/>
            <a:ext cx="9052560" cy="4339650"/>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یکی </a:t>
            </a:r>
            <a:r>
              <a:rPr lang="fa-IR" sz="2000" dirty="0">
                <a:cs typeface="B Mitra" panose="00000400000000000000" pitchFamily="2" charset="-78"/>
              </a:rPr>
              <a:t>از مهم‌ترین تعالیم انبیا، آرزو و تمنای داشتن </a:t>
            </a:r>
            <a:r>
              <a:rPr lang="fa-IR" sz="2000" b="1" dirty="0">
                <a:solidFill>
                  <a:srgbClr val="FF0000"/>
                </a:solidFill>
                <a:cs typeface="B Mitra" panose="00000400000000000000" pitchFamily="2" charset="-78"/>
              </a:rPr>
              <a:t>«ذریه‌ای صالح»</a:t>
            </a:r>
            <a:r>
              <a:rPr lang="fa-IR" sz="2000" dirty="0">
                <a:cs typeface="B Mitra" panose="00000400000000000000" pitchFamily="2" charset="-78"/>
              </a:rPr>
              <a:t> </a:t>
            </a:r>
            <a:r>
              <a:rPr lang="fa-IR" sz="2000" dirty="0" smtClean="0">
                <a:cs typeface="B Mitra" panose="00000400000000000000" pitchFamily="2" charset="-78"/>
              </a:rPr>
              <a:t>است. قرآن </a:t>
            </a:r>
            <a:r>
              <a:rPr lang="fa-IR" sz="2000" dirty="0">
                <a:cs typeface="B Mitra" panose="00000400000000000000" pitchFamily="2" charset="-78"/>
              </a:rPr>
              <a:t>و روایات ذریه صالح را یکی از مصادیق باقیات الصالحات و </a:t>
            </a:r>
            <a:r>
              <a:rPr lang="fa-IR" sz="2000" b="1" dirty="0">
                <a:cs typeface="B Mitra" panose="00000400000000000000" pitchFamily="2" charset="-78"/>
              </a:rPr>
              <a:t>«قرة عین»</a:t>
            </a:r>
            <a:r>
              <a:rPr lang="fa-IR" sz="2000" dirty="0">
                <a:cs typeface="B Mitra" panose="00000400000000000000" pitchFamily="2" charset="-78"/>
              </a:rPr>
              <a:t> می‌داند.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خداوند در قرآن یکی از آیات خود را زوج قرار دادن برای انسان معرفي مي‌كند. فرد بالغ عاقل از این آیه همانند آیات دیگر الهی، اعراض نمی</a:t>
            </a:r>
            <a:r>
              <a:rPr lang="en-US" sz="2000" dirty="0">
                <a:cs typeface="B Mitra" panose="00000400000000000000" pitchFamily="2" charset="-78"/>
              </a:rPr>
              <a:t>‌</a:t>
            </a:r>
            <a:r>
              <a:rPr lang="fa-IR" sz="2000" dirty="0">
                <a:cs typeface="B Mitra" panose="00000400000000000000" pitchFamily="2" charset="-78"/>
              </a:rPr>
              <a:t>کند.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آیات قرآن و روایات، زن و مرد به عنوان </a:t>
            </a:r>
            <a:r>
              <a:rPr lang="fa-IR" sz="2000" b="1" dirty="0">
                <a:cs typeface="B Mitra" panose="00000400000000000000" pitchFamily="2" charset="-78"/>
              </a:rPr>
              <a:t>لباس</a:t>
            </a:r>
            <a:r>
              <a:rPr lang="fa-IR" sz="2000" dirty="0">
                <a:cs typeface="B Mitra" panose="00000400000000000000" pitchFamily="2" charset="-78"/>
              </a:rPr>
              <a:t> یکدیگر معرفی شده</a:t>
            </a:r>
            <a:r>
              <a:rPr lang="en-US" sz="2000" dirty="0">
                <a:cs typeface="B Mitra" panose="00000400000000000000" pitchFamily="2" charset="-78"/>
              </a:rPr>
              <a:t>‌</a:t>
            </a:r>
            <a:r>
              <a:rPr lang="fa-IR" sz="2000" dirty="0">
                <a:cs typeface="B Mitra" panose="00000400000000000000" pitchFamily="2" charset="-78"/>
              </a:rPr>
              <a:t>اند. در این صورت قوام خانواده شاخصی از صفت تقوای جامعه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تعالیم دین مبین اسلام با «</a:t>
            </a:r>
            <a:r>
              <a:rPr lang="fa-IR" sz="2000" b="1" dirty="0">
                <a:cs typeface="B Mitra" panose="00000400000000000000" pitchFamily="2" charset="-78"/>
              </a:rPr>
              <a:t>رهبانیت</a:t>
            </a:r>
            <a:r>
              <a:rPr lang="fa-IR" sz="2000" dirty="0">
                <a:cs typeface="B Mitra" panose="00000400000000000000" pitchFamily="2" charset="-78"/>
              </a:rPr>
              <a:t>» که آن را دوری گزیدن از تشکیل خانواده و سایر مسئولیت</a:t>
            </a:r>
            <a:r>
              <a:rPr lang="en-US" sz="2000" dirty="0">
                <a:cs typeface="B Mitra" panose="00000400000000000000" pitchFamily="2" charset="-78"/>
              </a:rPr>
              <a:t>‌</a:t>
            </a:r>
            <a:r>
              <a:rPr lang="fa-IR" sz="2000" dirty="0">
                <a:cs typeface="B Mitra" panose="00000400000000000000" pitchFamily="2" charset="-78"/>
              </a:rPr>
              <a:t>های اجتماعی دیگر معرفی می</a:t>
            </a:r>
            <a:r>
              <a:rPr lang="en-US" sz="2000" dirty="0">
                <a:cs typeface="B Mitra" panose="00000400000000000000" pitchFamily="2" charset="-78"/>
              </a:rPr>
              <a:t>‌</a:t>
            </a:r>
            <a:r>
              <a:rPr lang="fa-IR" sz="2000" dirty="0">
                <a:cs typeface="B Mitra" panose="00000400000000000000" pitchFamily="2" charset="-78"/>
              </a:rPr>
              <a:t>کند، به سان تحریف در دین برخورد شده است</a:t>
            </a:r>
            <a:r>
              <a:rPr lang="fa-IR" sz="2000" dirty="0" smtClean="0">
                <a:cs typeface="B Mitra" panose="00000400000000000000" pitchFamily="2" charset="-78"/>
              </a:rPr>
              <a:t>.</a:t>
            </a: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افراط در نیازهای جنسی و یا تفریط در آن، فرد، خانواده و جامعه را به چالش</a:t>
            </a:r>
            <a:r>
              <a:rPr lang="en-US" sz="2000" dirty="0">
                <a:cs typeface="B Mitra" panose="00000400000000000000" pitchFamily="2" charset="-78"/>
              </a:rPr>
              <a:t>‌</a:t>
            </a:r>
            <a:r>
              <a:rPr lang="fa-IR" sz="2000" dirty="0">
                <a:cs typeface="B Mitra" panose="00000400000000000000" pitchFamily="2" charset="-78"/>
              </a:rPr>
              <a:t>های جدی مبتلا می‌کند. فهرستی از این چالش</a:t>
            </a:r>
            <a:r>
              <a:rPr lang="en-US" sz="2000" dirty="0">
                <a:cs typeface="B Mitra" panose="00000400000000000000" pitchFamily="2" charset="-78"/>
              </a:rPr>
              <a:t>‌</a:t>
            </a:r>
            <a:r>
              <a:rPr lang="fa-IR" sz="2000" dirty="0">
                <a:cs typeface="B Mitra" panose="00000400000000000000" pitchFamily="2" charset="-78"/>
              </a:rPr>
              <a:t>ها در سوره مبارکه نور ذکر شده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افراط در مسائل جنسی به وضعیت خانواده لطمات شدیدی وارد می</a:t>
            </a:r>
            <a:r>
              <a:rPr lang="en-US" sz="2000" dirty="0">
                <a:cs typeface="B Mitra" panose="00000400000000000000" pitchFamily="2" charset="-78"/>
              </a:rPr>
              <a:t>‌</a:t>
            </a:r>
            <a:r>
              <a:rPr lang="fa-IR" sz="2000" dirty="0">
                <a:cs typeface="B Mitra" panose="00000400000000000000" pitchFamily="2" charset="-78"/>
              </a:rPr>
              <a:t>کند. جوانب مختلف این افراط در قرآن در </a:t>
            </a:r>
            <a:br>
              <a:rPr lang="fa-IR" sz="2000" dirty="0">
                <a:cs typeface="B Mitra" panose="00000400000000000000" pitchFamily="2" charset="-78"/>
              </a:rPr>
            </a:br>
            <a:r>
              <a:rPr lang="fa-IR" sz="2000" dirty="0">
                <a:cs typeface="B Mitra" panose="00000400000000000000" pitchFamily="2" charset="-78"/>
              </a:rPr>
              <a:t>لابه</a:t>
            </a:r>
            <a:r>
              <a:rPr lang="en-US" sz="2000" dirty="0">
                <a:cs typeface="B Mitra" panose="00000400000000000000" pitchFamily="2" charset="-78"/>
              </a:rPr>
              <a:t>‌</a:t>
            </a:r>
            <a:r>
              <a:rPr lang="fa-IR" sz="2000" dirty="0">
                <a:cs typeface="B Mitra" panose="00000400000000000000" pitchFamily="2" charset="-78"/>
              </a:rPr>
              <a:t>لای آیات مربوط به قوم لوط بررسی شده </a:t>
            </a:r>
            <a:r>
              <a:rPr lang="fa-IR" sz="2000" b="1" dirty="0">
                <a:cs typeface="B Mitra" panose="00000400000000000000" pitchFamily="2" charset="-78"/>
              </a:rPr>
              <a:t>و صفت «اسراف کننده»</a:t>
            </a:r>
            <a:r>
              <a:rPr lang="fa-IR" sz="2000" dirty="0">
                <a:cs typeface="B Mitra" panose="00000400000000000000" pitchFamily="2" charset="-78"/>
              </a:rPr>
              <a:t> به آنها نسبت داده شده است</a:t>
            </a:r>
            <a:r>
              <a:rPr lang="fa-IR" sz="2000" dirty="0" smtClean="0">
                <a:cs typeface="B Mitra" panose="00000400000000000000" pitchFamily="2" charset="-78"/>
              </a:rPr>
              <a:t>.</a:t>
            </a:r>
            <a:endParaRPr lang="en-US" sz="2000" dirty="0">
              <a:cs typeface="B Mitra" panose="00000400000000000000" pitchFamily="2" charset="-78"/>
            </a:endParaRPr>
          </a:p>
        </p:txBody>
      </p:sp>
      <p:sp>
        <p:nvSpPr>
          <p:cNvPr id="3" name="Rectangle 2"/>
          <p:cNvSpPr/>
          <p:nvPr/>
        </p:nvSpPr>
        <p:spPr>
          <a:xfrm>
            <a:off x="369572" y="716962"/>
            <a:ext cx="1026243" cy="410882"/>
          </a:xfrm>
          <a:prstGeom prst="rect">
            <a:avLst/>
          </a:prstGeom>
        </p:spPr>
        <p:txBody>
          <a:bodyPr wrap="none">
            <a:spAutoFit/>
          </a:bodyPr>
          <a:lstStyle/>
          <a:p>
            <a:pPr algn="r"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سوم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37773067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3936" y="1217373"/>
            <a:ext cx="8869680" cy="4339650"/>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با </a:t>
            </a:r>
            <a:r>
              <a:rPr lang="fa-IR" sz="2000" dirty="0">
                <a:cs typeface="B Mitra" panose="00000400000000000000" pitchFamily="2" charset="-78"/>
              </a:rPr>
              <a:t>توجه به اینکه هر فردی از جهتی فرزند و از سوی دیگر می</a:t>
            </a:r>
            <a:r>
              <a:rPr lang="en-US" sz="2000" dirty="0">
                <a:cs typeface="B Mitra" panose="00000400000000000000" pitchFamily="2" charset="-78"/>
              </a:rPr>
              <a:t>‌</a:t>
            </a:r>
            <a:r>
              <a:rPr lang="fa-IR" sz="2000" dirty="0">
                <a:cs typeface="B Mitra" panose="00000400000000000000" pitchFamily="2" charset="-78"/>
              </a:rPr>
              <a:t>تواند پدر یا مادر باشد، همه تحولات جاری در زندگی یک فرد در خانواده رقم </a:t>
            </a:r>
            <a:r>
              <a:rPr lang="en-US" sz="2000" dirty="0">
                <a:cs typeface="B Mitra" panose="00000400000000000000" pitchFamily="2" charset="-78"/>
              </a:rPr>
              <a:t>‌</a:t>
            </a:r>
            <a:r>
              <a:rPr lang="fa-IR" sz="2000" dirty="0">
                <a:cs typeface="B Mitra" panose="00000400000000000000" pitchFamily="2" charset="-78"/>
              </a:rPr>
              <a:t>خورده و وابسته به نظام آن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برخی از </a:t>
            </a:r>
            <a:r>
              <a:rPr lang="fa-IR" sz="2000" b="1" dirty="0">
                <a:cs typeface="B Mitra" panose="00000400000000000000" pitchFamily="2" charset="-78"/>
              </a:rPr>
              <a:t>بیت</a:t>
            </a:r>
            <a:r>
              <a:rPr lang="en-US" sz="2000" b="1" dirty="0">
                <a:cs typeface="B Mitra" panose="00000400000000000000" pitchFamily="2" charset="-78"/>
              </a:rPr>
              <a:t>‌</a:t>
            </a:r>
            <a:r>
              <a:rPr lang="fa-IR" sz="2000" b="1" dirty="0">
                <a:cs typeface="B Mitra" panose="00000400000000000000" pitchFamily="2" charset="-78"/>
              </a:rPr>
              <a:t>ها</a:t>
            </a:r>
            <a:r>
              <a:rPr lang="fa-IR" sz="2000" dirty="0">
                <a:cs typeface="B Mitra" panose="00000400000000000000" pitchFamily="2" charset="-78"/>
              </a:rPr>
              <a:t> برای رفعت </a:t>
            </a:r>
            <a:r>
              <a:rPr lang="fa-IR" sz="2000" b="1" dirty="0">
                <a:cs typeface="B Mitra" panose="00000400000000000000" pitchFamily="2" charset="-78"/>
              </a:rPr>
              <a:t>«ذکر» خدا اذن</a:t>
            </a:r>
            <a:r>
              <a:rPr lang="fa-IR" sz="2000" dirty="0">
                <a:cs typeface="B Mitra" panose="00000400000000000000" pitchFamily="2" charset="-78"/>
              </a:rPr>
              <a:t> یافته</a:t>
            </a:r>
            <a:r>
              <a:rPr lang="en-US" sz="2000" dirty="0">
                <a:cs typeface="B Mitra" panose="00000400000000000000" pitchFamily="2" charset="-78"/>
              </a:rPr>
              <a:t>‌</a:t>
            </a:r>
            <a:r>
              <a:rPr lang="fa-IR" sz="2000" dirty="0">
                <a:cs typeface="B Mitra" panose="00000400000000000000" pitchFamily="2" charset="-78"/>
              </a:rPr>
              <a:t>اند؛ این بیوت مخصوص رجالی است که از ذکر خدا به هیچ وجه در شرایط مختلف غافل نمی</a:t>
            </a:r>
            <a:r>
              <a:rPr lang="en-US" sz="2000" dirty="0">
                <a:cs typeface="B Mitra" panose="00000400000000000000" pitchFamily="2" charset="-78"/>
              </a:rPr>
              <a:t>‌</a:t>
            </a:r>
            <a:r>
              <a:rPr lang="fa-IR" sz="2000" dirty="0">
                <a:cs typeface="B Mitra" panose="00000400000000000000" pitchFamily="2" charset="-78"/>
              </a:rPr>
              <a:t>شوند.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بیت عنکبوت به عنوان </a:t>
            </a:r>
            <a:r>
              <a:rPr lang="fa-IR" sz="2000" b="1" dirty="0">
                <a:cs typeface="B Mitra" panose="00000400000000000000" pitchFamily="2" charset="-78"/>
              </a:rPr>
              <a:t>«اوهن بیوت»</a:t>
            </a:r>
            <a:r>
              <a:rPr lang="fa-IR" sz="2000" dirty="0">
                <a:cs typeface="B Mitra" panose="00000400000000000000" pitchFamily="2" charset="-78"/>
              </a:rPr>
              <a:t>، مخصوص کسانی است که ولایت غیر خدا را پذیرفته</a:t>
            </a:r>
            <a:r>
              <a:rPr lang="en-US" sz="2000" dirty="0">
                <a:cs typeface="B Mitra" panose="00000400000000000000" pitchFamily="2" charset="-78"/>
              </a:rPr>
              <a:t>‌</a:t>
            </a:r>
            <a:r>
              <a:rPr lang="fa-IR" sz="2000" dirty="0">
                <a:cs typeface="B Mitra" panose="00000400000000000000" pitchFamily="2" charset="-78"/>
              </a:rPr>
              <a:t>اند. «وهن» به معنای ضعف و ناتوانی در برخورداری از موهبتی دنیایی یا معنوی و یا هر دو است. بدین ترتیب است که نتیجه «وهن» می</a:t>
            </a:r>
            <a:r>
              <a:rPr lang="en-US" sz="2000" dirty="0">
                <a:cs typeface="B Mitra" panose="00000400000000000000" pitchFamily="2" charset="-78"/>
              </a:rPr>
              <a:t>‌</a:t>
            </a:r>
            <a:r>
              <a:rPr lang="fa-IR" sz="2000" dirty="0">
                <a:cs typeface="B Mitra" panose="00000400000000000000" pitchFamily="2" charset="-78"/>
              </a:rPr>
              <a:t>تواند «هون» و دوری از «کرامت» 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خانواده عنکبوتی «</a:t>
            </a:r>
            <a:r>
              <a:rPr lang="fa-IR" sz="2000" b="1" dirty="0">
                <a:cs typeface="B Mitra" panose="00000400000000000000" pitchFamily="2" charset="-78"/>
              </a:rPr>
              <a:t>فتنه</a:t>
            </a:r>
            <a:r>
              <a:rPr lang="fa-IR" sz="2000" dirty="0">
                <a:cs typeface="B Mitra" panose="00000400000000000000" pitchFamily="2" charset="-78"/>
              </a:rPr>
              <a:t>» و چالش</a:t>
            </a:r>
            <a:r>
              <a:rPr lang="en-US" sz="2000" dirty="0">
                <a:cs typeface="B Mitra" panose="00000400000000000000" pitchFamily="2" charset="-78"/>
              </a:rPr>
              <a:t>‌</a:t>
            </a:r>
            <a:r>
              <a:rPr lang="fa-IR" sz="2000" dirty="0">
                <a:cs typeface="B Mitra" panose="00000400000000000000" pitchFamily="2" charset="-78"/>
              </a:rPr>
              <a:t>های اجتماعی بسیار مخرب است و فتنه</a:t>
            </a:r>
            <a:r>
              <a:rPr lang="en-US" sz="2000" dirty="0">
                <a:cs typeface="B Mitra" panose="00000400000000000000" pitchFamily="2" charset="-78"/>
              </a:rPr>
              <a:t>‌</a:t>
            </a:r>
            <a:r>
              <a:rPr lang="fa-IR" sz="2000" dirty="0">
                <a:cs typeface="B Mitra" panose="00000400000000000000" pitchFamily="2" charset="-78"/>
              </a:rPr>
              <a:t>های اجتماعی نیز از چنین بیوتی به جامعه تحمیل می</a:t>
            </a:r>
            <a:r>
              <a:rPr lang="en-US" sz="2000" dirty="0">
                <a:cs typeface="B Mitra" panose="00000400000000000000" pitchFamily="2" charset="-78"/>
              </a:rPr>
              <a:t>‌</a:t>
            </a:r>
            <a:r>
              <a:rPr lang="fa-IR" sz="2000" dirty="0">
                <a:cs typeface="B Mitra" panose="00000400000000000000" pitchFamily="2" charset="-78"/>
              </a:rPr>
              <a:t>شود. </a:t>
            </a:r>
            <a:endParaRPr lang="fa-IR" sz="2000" dirty="0" smtClean="0">
              <a:cs typeface="B Mitra" panose="00000400000000000000" pitchFamily="2" charset="-78"/>
            </a:endParaRPr>
          </a:p>
          <a:p>
            <a:pPr marL="342900" indent="-342900" algn="just" rtl="1">
              <a:lnSpc>
                <a:spcPct val="115000"/>
              </a:lnSpc>
              <a:buFont typeface="Wingdings" panose="05000000000000000000" pitchFamily="2" charset="2"/>
              <a:buChar char="v"/>
            </a:pPr>
            <a:r>
              <a:rPr lang="fa-IR" sz="2000" dirty="0">
                <a:cs typeface="B Mitra" panose="00000400000000000000" pitchFamily="2" charset="-78"/>
              </a:rPr>
              <a:t>«</a:t>
            </a:r>
            <a:r>
              <a:rPr lang="fa-IR" sz="2000" b="1" dirty="0">
                <a:cs typeface="B Mitra" panose="00000400000000000000" pitchFamily="2" charset="-78"/>
              </a:rPr>
              <a:t>ارث</a:t>
            </a:r>
            <a:r>
              <a:rPr lang="fa-IR" sz="2000" dirty="0">
                <a:cs typeface="B Mitra" panose="00000400000000000000" pitchFamily="2" charset="-78"/>
              </a:rPr>
              <a:t>» به معنای انتقال، از ویژگی</a:t>
            </a:r>
            <a:r>
              <a:rPr lang="en-US" sz="2000" dirty="0">
                <a:cs typeface="B Mitra" panose="00000400000000000000" pitchFamily="2" charset="-78"/>
              </a:rPr>
              <a:t>‌</a:t>
            </a:r>
            <a:r>
              <a:rPr lang="fa-IR" sz="2000" dirty="0">
                <a:cs typeface="B Mitra" panose="00000400000000000000" pitchFamily="2" charset="-78"/>
              </a:rPr>
              <a:t>های ذاتی نظام خانواده است. در این انتقال علاوه بر انتقال امکانات، صفات و روحیات و فرهنگ</a:t>
            </a:r>
            <a:r>
              <a:rPr lang="en-US" sz="2000" dirty="0">
                <a:cs typeface="B Mitra" panose="00000400000000000000" pitchFamily="2" charset="-78"/>
              </a:rPr>
              <a:t>‌</a:t>
            </a:r>
            <a:r>
              <a:rPr lang="fa-IR" sz="2000" dirty="0">
                <a:cs typeface="B Mitra" panose="00000400000000000000" pitchFamily="2" charset="-78"/>
              </a:rPr>
              <a:t>ها نیز انتقال می</a:t>
            </a:r>
            <a:r>
              <a:rPr lang="en-US" sz="2000" dirty="0">
                <a:cs typeface="B Mitra" panose="00000400000000000000" pitchFamily="2" charset="-78"/>
              </a:rPr>
              <a:t>‌</a:t>
            </a:r>
            <a:r>
              <a:rPr lang="fa-IR" sz="2000" dirty="0">
                <a:cs typeface="B Mitra" panose="00000400000000000000" pitchFamily="2" charset="-78"/>
              </a:rPr>
              <a:t>یابد و بدین ترتیب زنجیره</a:t>
            </a:r>
            <a:r>
              <a:rPr lang="en-US" sz="2000" dirty="0">
                <a:cs typeface="B Mitra" panose="00000400000000000000" pitchFamily="2" charset="-78"/>
              </a:rPr>
              <a:t>‌</a:t>
            </a:r>
            <a:r>
              <a:rPr lang="fa-IR" sz="2000" dirty="0">
                <a:cs typeface="B Mitra" panose="00000400000000000000" pitchFamily="2" charset="-78"/>
              </a:rPr>
              <a:t>ای از اصلاح یا انحطاط قابل انتقال می</a:t>
            </a:r>
            <a:r>
              <a:rPr lang="en-US" sz="2000" dirty="0">
                <a:cs typeface="B Mitra" panose="00000400000000000000" pitchFamily="2" charset="-78"/>
              </a:rPr>
              <a:t>‌</a:t>
            </a:r>
            <a:r>
              <a:rPr lang="fa-IR" sz="2000" dirty="0">
                <a:cs typeface="B Mitra" panose="00000400000000000000" pitchFamily="2" charset="-78"/>
              </a:rPr>
              <a:t>شود. لذا در قرآن و روایات یکی از موضوعات کلیدی در جبهه حق و باطل «</a:t>
            </a:r>
            <a:r>
              <a:rPr lang="fa-IR" sz="2000" b="1" dirty="0">
                <a:cs typeface="B Mitra" panose="00000400000000000000" pitchFamily="2" charset="-78"/>
              </a:rPr>
              <a:t>آباء</a:t>
            </a:r>
            <a:r>
              <a:rPr lang="fa-IR" sz="2000" dirty="0">
                <a:cs typeface="B Mitra" panose="00000400000000000000" pitchFamily="2" charset="-78"/>
              </a:rPr>
              <a:t>» و ویژگی</a:t>
            </a:r>
            <a:r>
              <a:rPr lang="en-US" sz="2000" dirty="0">
                <a:cs typeface="B Mitra" panose="00000400000000000000" pitchFamily="2" charset="-78"/>
              </a:rPr>
              <a:t>‌</a:t>
            </a:r>
            <a:r>
              <a:rPr lang="fa-IR" sz="2000" dirty="0">
                <a:cs typeface="B Mitra" panose="00000400000000000000" pitchFamily="2" charset="-78"/>
              </a:rPr>
              <a:t>های آنهاست. </a:t>
            </a:r>
            <a:endParaRPr lang="en-US" sz="2000" dirty="0">
              <a:cs typeface="B Mitra" panose="00000400000000000000" pitchFamily="2" charset="-78"/>
            </a:endParaRPr>
          </a:p>
        </p:txBody>
      </p:sp>
      <p:sp>
        <p:nvSpPr>
          <p:cNvPr id="3" name="Rectangle 2"/>
          <p:cNvSpPr/>
          <p:nvPr/>
        </p:nvSpPr>
        <p:spPr>
          <a:xfrm>
            <a:off x="369572" y="716962"/>
            <a:ext cx="1026243" cy="410882"/>
          </a:xfrm>
          <a:prstGeom prst="rect">
            <a:avLst/>
          </a:prstGeom>
        </p:spPr>
        <p:txBody>
          <a:bodyPr wrap="none">
            <a:spAutoFit/>
          </a:bodyPr>
          <a:lstStyle/>
          <a:p>
            <a:pPr algn="r"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سوم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285221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1368" y="1140120"/>
            <a:ext cx="8924544" cy="5047536"/>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از </a:t>
            </a:r>
            <a:r>
              <a:rPr lang="fa-IR" sz="2000" dirty="0">
                <a:cs typeface="B Mitra" panose="00000400000000000000" pitchFamily="2" charset="-78"/>
              </a:rPr>
              <a:t>نظر قرآن و روایات، انسان در صورت نامطلوب بودن وضعیت خانواده لازم است با توجه به اختیاری که خداوند به او داده، نظام خانواده خود را با تعقل و تدبیر تغییر دهد. نوعاً این تغییر با «</a:t>
            </a:r>
            <a:r>
              <a:rPr lang="fa-IR" sz="2000" b="1" dirty="0">
                <a:cs typeface="B Mitra" panose="00000400000000000000" pitchFamily="2" charset="-78"/>
              </a:rPr>
              <a:t>هجرت</a:t>
            </a:r>
            <a:r>
              <a:rPr lang="fa-IR" sz="2000" dirty="0">
                <a:cs typeface="B Mitra" panose="00000400000000000000" pitchFamily="2" charset="-78"/>
              </a:rPr>
              <a:t>» و «سفر» همراه است. از این رو بسیاری از تحولات خانواده</a:t>
            </a:r>
            <a:r>
              <a:rPr lang="en-US" sz="2000" dirty="0">
                <a:cs typeface="B Mitra" panose="00000400000000000000" pitchFamily="2" charset="-78"/>
              </a:rPr>
              <a:t>‌</a:t>
            </a:r>
            <a:r>
              <a:rPr lang="fa-IR" sz="2000" dirty="0">
                <a:cs typeface="B Mitra" panose="00000400000000000000" pitchFamily="2" charset="-78"/>
              </a:rPr>
              <a:t>ها بر مبنای هجرت شکل گرفته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با توجه به اینکه </a:t>
            </a:r>
            <a:r>
              <a:rPr lang="fa-IR" sz="2000" b="1" dirty="0">
                <a:cs typeface="B Mitra" panose="00000400000000000000" pitchFamily="2" charset="-78"/>
              </a:rPr>
              <a:t>خانواده</a:t>
            </a:r>
            <a:r>
              <a:rPr lang="fa-IR" sz="2000" dirty="0">
                <a:cs typeface="B Mitra" panose="00000400000000000000" pitchFamily="2" charset="-78"/>
              </a:rPr>
              <a:t> بستر ثبت آثار وقایع و گسترش روابط است، این نعمت و منّت الهی </a:t>
            </a:r>
            <a:r>
              <a:rPr lang="fa-IR" sz="2000" b="1" dirty="0">
                <a:cs typeface="B Mitra" panose="00000400000000000000" pitchFamily="2" charset="-78"/>
              </a:rPr>
              <a:t>مشابه</a:t>
            </a:r>
            <a:r>
              <a:rPr lang="fa-IR" sz="2000" dirty="0">
                <a:cs typeface="B Mitra" panose="00000400000000000000" pitchFamily="2" charset="-78"/>
              </a:rPr>
              <a:t> </a:t>
            </a:r>
            <a:r>
              <a:rPr lang="fa-IR" sz="2000" b="1" dirty="0">
                <a:cs typeface="B Mitra" panose="00000400000000000000" pitchFamily="2" charset="-78"/>
              </a:rPr>
              <a:t>قوه</a:t>
            </a:r>
            <a:r>
              <a:rPr lang="fa-IR" sz="2000" dirty="0">
                <a:cs typeface="B Mitra" panose="00000400000000000000" pitchFamily="2" charset="-78"/>
              </a:rPr>
              <a:t> </a:t>
            </a:r>
            <a:r>
              <a:rPr lang="fa-IR" sz="2000" b="1" dirty="0">
                <a:cs typeface="B Mitra" panose="00000400000000000000" pitchFamily="2" charset="-78"/>
              </a:rPr>
              <a:t>خیال</a:t>
            </a:r>
            <a:r>
              <a:rPr lang="fa-IR" sz="2000" dirty="0">
                <a:cs typeface="B Mitra" panose="00000400000000000000" pitchFamily="2" charset="-78"/>
              </a:rPr>
              <a:t> و </a:t>
            </a:r>
            <a:r>
              <a:rPr lang="fa-IR" sz="2000" b="1" dirty="0">
                <a:cs typeface="B Mitra" panose="00000400000000000000" pitchFamily="2" charset="-78"/>
              </a:rPr>
              <a:t>وهم</a:t>
            </a:r>
            <a:r>
              <a:rPr lang="fa-IR" sz="2000" dirty="0">
                <a:cs typeface="B Mitra" panose="00000400000000000000" pitchFamily="2" charset="-78"/>
              </a:rPr>
              <a:t> در ساختار وجودی انسان است. بدین ترتیب </a:t>
            </a:r>
            <a:r>
              <a:rPr lang="fa-IR" sz="2000" b="1" dirty="0">
                <a:cs typeface="B Mitra" panose="00000400000000000000" pitchFamily="2" charset="-78"/>
              </a:rPr>
              <a:t>خانواده</a:t>
            </a:r>
            <a:r>
              <a:rPr lang="fa-IR" sz="2000" dirty="0">
                <a:cs typeface="B Mitra" panose="00000400000000000000" pitchFamily="2" charset="-78"/>
              </a:rPr>
              <a:t> </a:t>
            </a:r>
            <a:r>
              <a:rPr lang="fa-IR" sz="2000" b="1" dirty="0">
                <a:cs typeface="B Mitra" panose="00000400000000000000" pitchFamily="2" charset="-78"/>
              </a:rPr>
              <a:t>اولین</a:t>
            </a:r>
            <a:r>
              <a:rPr lang="fa-IR" sz="2000" dirty="0">
                <a:cs typeface="B Mitra" panose="00000400000000000000" pitchFamily="2" charset="-78"/>
              </a:rPr>
              <a:t>، مهم</a:t>
            </a:r>
            <a:r>
              <a:rPr lang="en-US" sz="2000" dirty="0">
                <a:cs typeface="B Mitra" panose="00000400000000000000" pitchFamily="2" charset="-78"/>
              </a:rPr>
              <a:t>‌</a:t>
            </a:r>
            <a:r>
              <a:rPr lang="fa-IR" sz="2000" dirty="0">
                <a:cs typeface="B Mitra" panose="00000400000000000000" pitchFamily="2" charset="-78"/>
              </a:rPr>
              <a:t>ترین و پایه</a:t>
            </a:r>
            <a:r>
              <a:rPr lang="en-US" sz="2000" dirty="0">
                <a:cs typeface="B Mitra" panose="00000400000000000000" pitchFamily="2" charset="-78"/>
              </a:rPr>
              <a:t>‌</a:t>
            </a:r>
            <a:r>
              <a:rPr lang="fa-IR" sz="2000" dirty="0">
                <a:cs typeface="B Mitra" panose="00000400000000000000" pitchFamily="2" charset="-78"/>
              </a:rPr>
              <a:t>ای</a:t>
            </a:r>
            <a:r>
              <a:rPr lang="en-US" sz="2000" dirty="0">
                <a:cs typeface="B Mitra" panose="00000400000000000000" pitchFamily="2" charset="-78"/>
              </a:rPr>
              <a:t>‌</a:t>
            </a:r>
            <a:r>
              <a:rPr lang="fa-IR" sz="2000" dirty="0">
                <a:cs typeface="B Mitra" panose="00000400000000000000" pitchFamily="2" charset="-78"/>
              </a:rPr>
              <a:t>ترین نهاد در تعلیم و تربیت، می</a:t>
            </a:r>
            <a:r>
              <a:rPr lang="en-US" sz="2000" dirty="0">
                <a:cs typeface="B Mitra" panose="00000400000000000000" pitchFamily="2" charset="-78"/>
              </a:rPr>
              <a:t>‌</a:t>
            </a:r>
            <a:r>
              <a:rPr lang="fa-IR" sz="2000" dirty="0">
                <a:cs typeface="B Mitra" panose="00000400000000000000" pitchFamily="2" charset="-78"/>
              </a:rPr>
              <a:t>تواند به صورت مثبت یا منفی زمینه</a:t>
            </a:r>
            <a:r>
              <a:rPr lang="en-US" sz="2000" dirty="0">
                <a:cs typeface="B Mitra" panose="00000400000000000000" pitchFamily="2" charset="-78"/>
              </a:rPr>
              <a:t>‌</a:t>
            </a:r>
            <a:r>
              <a:rPr lang="fa-IR" sz="2000" dirty="0">
                <a:cs typeface="B Mitra" panose="00000400000000000000" pitchFamily="2" charset="-78"/>
              </a:rPr>
              <a:t>ساز سایر حرکت</a:t>
            </a:r>
            <a:r>
              <a:rPr lang="en-US" sz="2000" dirty="0">
                <a:cs typeface="B Mitra" panose="00000400000000000000" pitchFamily="2" charset="-78"/>
              </a:rPr>
              <a:t>‌</a:t>
            </a:r>
            <a:r>
              <a:rPr lang="fa-IR" sz="2000" dirty="0">
                <a:cs typeface="B Mitra" panose="00000400000000000000" pitchFamily="2" charset="-78"/>
              </a:rPr>
              <a:t>ها در جامعه شود. از این رو قرآن و روایات در حرکت‌های اجتماعی با تأکیدات بسیار، بیت محورند.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طهارت</a:t>
            </a:r>
            <a:r>
              <a:rPr lang="fa-IR" sz="2000" dirty="0">
                <a:cs typeface="B Mitra" panose="00000400000000000000" pitchFamily="2" charset="-78"/>
              </a:rPr>
              <a:t> </a:t>
            </a:r>
            <a:r>
              <a:rPr lang="fa-IR" sz="2000" b="1" dirty="0">
                <a:cs typeface="B Mitra" panose="00000400000000000000" pitchFamily="2" charset="-78"/>
              </a:rPr>
              <a:t>بیت</a:t>
            </a:r>
            <a:r>
              <a:rPr lang="fa-IR" sz="2000" dirty="0">
                <a:cs typeface="B Mitra" panose="00000400000000000000" pitchFamily="2" charset="-78"/>
              </a:rPr>
              <a:t> باعث طهارت نیازها و گرایش</a:t>
            </a:r>
            <a:r>
              <a:rPr lang="en-US" sz="2000" dirty="0">
                <a:cs typeface="B Mitra" panose="00000400000000000000" pitchFamily="2" charset="-78"/>
              </a:rPr>
              <a:t>‌</a:t>
            </a:r>
            <a:r>
              <a:rPr lang="fa-IR" sz="2000" dirty="0">
                <a:cs typeface="B Mitra" panose="00000400000000000000" pitchFamily="2" charset="-78"/>
              </a:rPr>
              <a:t>های جامعه و آلودگی آن منجر به آلودگی نیازها و گرایش</a:t>
            </a:r>
            <a:r>
              <a:rPr lang="en-US" sz="2000" dirty="0">
                <a:cs typeface="B Mitra" panose="00000400000000000000" pitchFamily="2" charset="-78"/>
              </a:rPr>
              <a:t>‌</a:t>
            </a:r>
            <a:r>
              <a:rPr lang="fa-IR" sz="2000" dirty="0">
                <a:cs typeface="B Mitra" panose="00000400000000000000" pitchFamily="2" charset="-78"/>
              </a:rPr>
              <a:t>های اجتماعی می</a:t>
            </a:r>
            <a:r>
              <a:rPr lang="en-US" sz="2000" dirty="0">
                <a:cs typeface="B Mitra" panose="00000400000000000000" pitchFamily="2" charset="-78"/>
              </a:rPr>
              <a:t>‌</a:t>
            </a:r>
            <a:r>
              <a:rPr lang="fa-IR" sz="2000" dirty="0">
                <a:cs typeface="B Mitra" panose="00000400000000000000" pitchFamily="2" charset="-78"/>
              </a:rPr>
              <a:t>شود. انواع آیات قرآن و روایات، موضوعات مرتبط با </a:t>
            </a:r>
            <a:r>
              <a:rPr lang="fa-IR" sz="2000" b="1" dirty="0">
                <a:cs typeface="B Mitra" panose="00000400000000000000" pitchFamily="2" charset="-78"/>
              </a:rPr>
              <a:t>طهارت</a:t>
            </a:r>
            <a:r>
              <a:rPr lang="fa-IR" sz="2000" dirty="0">
                <a:cs typeface="B Mitra" panose="00000400000000000000" pitchFamily="2" charset="-78"/>
              </a:rPr>
              <a:t> در خانواده را مطرح می</a:t>
            </a:r>
            <a:r>
              <a:rPr lang="en-US" sz="2000" dirty="0">
                <a:cs typeface="B Mitra" panose="00000400000000000000" pitchFamily="2" charset="-78"/>
              </a:rPr>
              <a:t>‌</a:t>
            </a:r>
            <a:r>
              <a:rPr lang="fa-IR" sz="2000" dirty="0">
                <a:cs typeface="B Mitra" panose="00000400000000000000" pitchFamily="2" charset="-78"/>
              </a:rPr>
              <a:t>کنند.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سستی بنیان عاطفی– اخلاقی بیت، </a:t>
            </a:r>
            <a:r>
              <a:rPr lang="fa-IR" sz="2000" b="1" dirty="0">
                <a:cs typeface="B Mitra" panose="00000400000000000000" pitchFamily="2" charset="-78"/>
              </a:rPr>
              <a:t>گریزان</a:t>
            </a:r>
            <a:r>
              <a:rPr lang="fa-IR" sz="2000" dirty="0">
                <a:cs typeface="B Mitra" panose="00000400000000000000" pitchFamily="2" charset="-78"/>
              </a:rPr>
              <a:t> بودن افراد از </a:t>
            </a:r>
            <a:r>
              <a:rPr lang="fa-IR" sz="2000" b="1" dirty="0">
                <a:cs typeface="B Mitra" panose="00000400000000000000" pitchFamily="2" charset="-78"/>
              </a:rPr>
              <a:t>سکونت</a:t>
            </a:r>
            <a:r>
              <a:rPr lang="fa-IR" sz="2000" dirty="0">
                <a:cs typeface="B Mitra" panose="00000400000000000000" pitchFamily="2" charset="-78"/>
              </a:rPr>
              <a:t> در </a:t>
            </a:r>
            <a:r>
              <a:rPr lang="fa-IR" sz="2000" b="1" dirty="0">
                <a:cs typeface="B Mitra" panose="00000400000000000000" pitchFamily="2" charset="-78"/>
              </a:rPr>
              <a:t>بیت</a:t>
            </a:r>
            <a:r>
              <a:rPr lang="fa-IR" sz="2000" dirty="0">
                <a:cs typeface="B Mitra" panose="00000400000000000000" pitchFamily="2" charset="-78"/>
              </a:rPr>
              <a:t> و تمرکز نداشتن </a:t>
            </a:r>
            <a:r>
              <a:rPr lang="fa-IR" sz="2000" b="1" dirty="0">
                <a:cs typeface="B Mitra" panose="00000400000000000000" pitchFamily="2" charset="-78"/>
              </a:rPr>
              <a:t>تعلیم</a:t>
            </a:r>
            <a:r>
              <a:rPr lang="fa-IR" sz="2000" dirty="0">
                <a:cs typeface="B Mitra" panose="00000400000000000000" pitchFamily="2" charset="-78"/>
              </a:rPr>
              <a:t> و </a:t>
            </a:r>
            <a:r>
              <a:rPr lang="fa-IR" sz="2000" b="1" dirty="0">
                <a:cs typeface="B Mitra" panose="00000400000000000000" pitchFamily="2" charset="-78"/>
              </a:rPr>
              <a:t>تزكيه</a:t>
            </a:r>
            <a:r>
              <a:rPr lang="fa-IR" sz="2000" dirty="0">
                <a:cs typeface="B Mitra" panose="00000400000000000000" pitchFamily="2" charset="-78"/>
              </a:rPr>
              <a:t> صحیح در آن از آسیب</a:t>
            </a:r>
            <a:r>
              <a:rPr lang="en-US" sz="2000" dirty="0">
                <a:cs typeface="B Mitra" panose="00000400000000000000" pitchFamily="2" charset="-78"/>
              </a:rPr>
              <a:t>‌</a:t>
            </a:r>
            <a:r>
              <a:rPr lang="fa-IR" sz="2000" dirty="0">
                <a:cs typeface="B Mitra" panose="00000400000000000000" pitchFamily="2" charset="-78"/>
              </a:rPr>
              <a:t>های جدی یک جامعه به شمار می</a:t>
            </a:r>
            <a:r>
              <a:rPr lang="en-US" sz="2000" dirty="0">
                <a:cs typeface="B Mitra" panose="00000400000000000000" pitchFamily="2" charset="-78"/>
              </a:rPr>
              <a:t>‌</a:t>
            </a:r>
            <a:r>
              <a:rPr lang="fa-IR" sz="2000" dirty="0">
                <a:cs typeface="B Mitra" panose="00000400000000000000" pitchFamily="2" charset="-78"/>
              </a:rPr>
              <a:t>آید</a:t>
            </a:r>
            <a:r>
              <a:rPr lang="fa-IR" sz="2000" dirty="0" smtClean="0">
                <a:cs typeface="B Mitra" panose="00000400000000000000" pitchFamily="2" charset="-78"/>
              </a:rPr>
              <a:t>.</a:t>
            </a:r>
          </a:p>
          <a:p>
            <a:pPr marL="342900" indent="-342900" algn="just" rtl="1">
              <a:lnSpc>
                <a:spcPct val="115000"/>
              </a:lnSpc>
              <a:buFont typeface="Wingdings" panose="05000000000000000000" pitchFamily="2" charset="2"/>
              <a:buChar char="v"/>
            </a:pPr>
            <a:r>
              <a:rPr lang="fa-IR" sz="2000" dirty="0">
                <a:cs typeface="B Mitra" panose="00000400000000000000" pitchFamily="2" charset="-78"/>
              </a:rPr>
              <a:t>به خاطر ضرورت وجود استحکام در بیت لازم است زن و مرد با هم میثاق محکمی ببندند. از این میثاق در قرآن به </a:t>
            </a:r>
            <a:r>
              <a:rPr lang="fa-IR" sz="2000" b="1" dirty="0">
                <a:cs typeface="B Mitra" panose="00000400000000000000" pitchFamily="2" charset="-78"/>
              </a:rPr>
              <a:t>«میثاق غلیظ»</a:t>
            </a:r>
            <a:r>
              <a:rPr lang="fa-IR" sz="2000" dirty="0">
                <a:cs typeface="B Mitra" panose="00000400000000000000" pitchFamily="2" charset="-78"/>
              </a:rPr>
              <a:t> یاد شده که به معنای چیزی است که موجب اطمینان در استحکام می‌شود. بدین ترتیب با پیوند ازدواج اولین میثاق</a:t>
            </a:r>
            <a:r>
              <a:rPr lang="en-US" sz="2000" dirty="0">
                <a:cs typeface="B Mitra" panose="00000400000000000000" pitchFamily="2" charset="-78"/>
              </a:rPr>
              <a:t>‌</a:t>
            </a:r>
            <a:r>
              <a:rPr lang="fa-IR" sz="2000" dirty="0">
                <a:cs typeface="B Mitra" panose="00000400000000000000" pitchFamily="2" charset="-78"/>
              </a:rPr>
              <a:t>های اجتماعی شکل می‌گیرد</a:t>
            </a:r>
            <a:r>
              <a:rPr lang="fa-IR" sz="2000" dirty="0" smtClean="0">
                <a:cs typeface="B Mitra" panose="00000400000000000000" pitchFamily="2" charset="-78"/>
              </a:rPr>
              <a:t>. </a:t>
            </a:r>
            <a:endParaRPr lang="en-US" sz="2000" dirty="0">
              <a:cs typeface="B Mitra" panose="00000400000000000000" pitchFamily="2" charset="-78"/>
            </a:endParaRPr>
          </a:p>
        </p:txBody>
      </p:sp>
      <p:sp>
        <p:nvSpPr>
          <p:cNvPr id="3" name="Rectangle 2"/>
          <p:cNvSpPr/>
          <p:nvPr/>
        </p:nvSpPr>
        <p:spPr>
          <a:xfrm>
            <a:off x="369572" y="716962"/>
            <a:ext cx="1026243" cy="410882"/>
          </a:xfrm>
          <a:prstGeom prst="rect">
            <a:avLst/>
          </a:prstGeom>
        </p:spPr>
        <p:txBody>
          <a:bodyPr wrap="none">
            <a:spAutoFit/>
          </a:bodyPr>
          <a:lstStyle/>
          <a:p>
            <a:pPr algn="r"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سوم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30142953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5064" y="1288163"/>
            <a:ext cx="9253728" cy="4339650"/>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b="1" dirty="0" smtClean="0">
                <a:cs typeface="B Mitra" panose="00000400000000000000" pitchFamily="2" charset="-78"/>
              </a:rPr>
              <a:t>بیت</a:t>
            </a:r>
            <a:r>
              <a:rPr lang="fa-IR" sz="2000" dirty="0" smtClean="0">
                <a:cs typeface="B Mitra" panose="00000400000000000000" pitchFamily="2" charset="-78"/>
              </a:rPr>
              <a:t> </a:t>
            </a:r>
            <a:r>
              <a:rPr lang="fa-IR" sz="2000" dirty="0">
                <a:cs typeface="B Mitra" panose="00000400000000000000" pitchFamily="2" charset="-78"/>
              </a:rPr>
              <a:t>محل </a:t>
            </a:r>
            <a:r>
              <a:rPr lang="fa-IR" sz="2000" b="1" dirty="0">
                <a:cs typeface="B Mitra" panose="00000400000000000000" pitchFamily="2" charset="-78"/>
              </a:rPr>
              <a:t>ادب‌آموزی</a:t>
            </a:r>
            <a:r>
              <a:rPr lang="fa-IR" sz="2000" dirty="0">
                <a:cs typeface="B Mitra" panose="00000400000000000000" pitchFamily="2" charset="-78"/>
              </a:rPr>
              <a:t>، تعلیم و تزكيه، شکوفایی عواطف و توجهات پاک است. اگر این نقش را نتواند ایفا کند، هیچ نهاد دیگری توان مشابه‌سازی این قدرت را ندارد.</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مهم</a:t>
            </a:r>
            <a:r>
              <a:rPr lang="en-US" sz="2000" dirty="0">
                <a:cs typeface="B Mitra" panose="00000400000000000000" pitchFamily="2" charset="-78"/>
              </a:rPr>
              <a:t>‌</a:t>
            </a:r>
            <a:r>
              <a:rPr lang="fa-IR" sz="2000" dirty="0">
                <a:cs typeface="B Mitra" panose="00000400000000000000" pitchFamily="2" charset="-78"/>
              </a:rPr>
              <a:t>ترین عرصه عملیات </a:t>
            </a:r>
            <a:r>
              <a:rPr lang="fa-IR" sz="2000" b="1" dirty="0">
                <a:cs typeface="B Mitra" panose="00000400000000000000" pitchFamily="2" charset="-78"/>
              </a:rPr>
              <a:t>شیطان</a:t>
            </a:r>
            <a:r>
              <a:rPr lang="fa-IR" sz="2000" dirty="0">
                <a:cs typeface="B Mitra" panose="00000400000000000000" pitchFamily="2" charset="-78"/>
              </a:rPr>
              <a:t> در زندگی فردی و اجتماعی، خانواده است. در قرآن و روایات تمهیدات فراوانی برای جلوگیری از بروز اختلافات زن و شوهر و سایر اعضا با هم نموده است. غفلت از این دستورات موجب می‌شود حربه‌های شیطان کارساز شود.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خانواده خوب مهم‌ترین </a:t>
            </a:r>
            <a:r>
              <a:rPr lang="fa-IR" sz="2000" b="1" dirty="0">
                <a:cs typeface="B Mitra" panose="00000400000000000000" pitchFamily="2" charset="-78"/>
              </a:rPr>
              <a:t>دارایی</a:t>
            </a:r>
            <a:r>
              <a:rPr lang="fa-IR" sz="2000" dirty="0">
                <a:cs typeface="B Mitra" panose="00000400000000000000" pitchFamily="2" charset="-78"/>
              </a:rPr>
              <a:t> یک جامعه است و از این طریق تداوم آن تأمین می‌شود. همان گونه که تداوم هر فرد از طریق صفات اوست. بنابراین تعبیراتی مانند «مال»، «ارث»، «وصیت»، «خسر»، «ربح» و ...در مورد آن قابل استعمال است. </a:t>
            </a:r>
            <a:endParaRPr lang="en-US" sz="2000" dirty="0"/>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جوامع</a:t>
            </a:r>
            <a:r>
              <a:rPr lang="fa-IR" sz="2000" dirty="0">
                <a:cs typeface="B Mitra" panose="00000400000000000000" pitchFamily="2" charset="-78"/>
              </a:rPr>
              <a:t> </a:t>
            </a:r>
            <a:r>
              <a:rPr lang="fa-IR" sz="2000" b="1" dirty="0">
                <a:cs typeface="B Mitra" panose="00000400000000000000" pitchFamily="2" charset="-78"/>
              </a:rPr>
              <a:t>صالح</a:t>
            </a:r>
            <a:r>
              <a:rPr lang="fa-IR" sz="2000" dirty="0">
                <a:cs typeface="B Mitra" panose="00000400000000000000" pitchFamily="2" charset="-78"/>
              </a:rPr>
              <a:t> براي تشكيل و تحكيم خانواده‌هاي سالم و صالح داراي </a:t>
            </a:r>
            <a:r>
              <a:rPr lang="fa-IR" sz="2000" b="1" dirty="0">
                <a:cs typeface="B Mitra" panose="00000400000000000000" pitchFamily="2" charset="-78"/>
              </a:rPr>
              <a:t>برنامه</a:t>
            </a:r>
            <a:r>
              <a:rPr lang="fa-IR" sz="2000" dirty="0">
                <a:cs typeface="B Mitra" panose="00000400000000000000" pitchFamily="2" charset="-78"/>
              </a:rPr>
              <a:t> و </a:t>
            </a:r>
            <a:r>
              <a:rPr lang="fa-IR" sz="2000" b="1" dirty="0">
                <a:cs typeface="B Mitra" panose="00000400000000000000" pitchFamily="2" charset="-78"/>
              </a:rPr>
              <a:t>تدبير</a:t>
            </a:r>
            <a:r>
              <a:rPr lang="fa-IR" sz="2000" dirty="0">
                <a:cs typeface="B Mitra" panose="00000400000000000000" pitchFamily="2" charset="-78"/>
              </a:rPr>
              <a:t> هستند و جوامع ناصالح به طور طبيعي در جهت تخريب نظام خانواده قدم برمي‌دارند.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از مدل‌های طبیعی آموزنده در مورد بیت و خانواده، نحوه زندگی پرندگان است که می‌توان با تحقیق در چگونگی روش، روابط و نقش</a:t>
            </a:r>
            <a:r>
              <a:rPr lang="en-US" sz="2000" dirty="0">
                <a:cs typeface="B Mitra" panose="00000400000000000000" pitchFamily="2" charset="-78"/>
              </a:rPr>
              <a:t>‌</a:t>
            </a:r>
            <a:r>
              <a:rPr lang="fa-IR" sz="2000" dirty="0">
                <a:cs typeface="B Mitra" panose="00000400000000000000" pitchFamily="2" charset="-78"/>
              </a:rPr>
              <a:t>های خانواده، مطالب مهم و سودمندی را در این زمینه به دست آورد. لذا در آیات کریمه قرآن و روایات رؤیت پرندگان از جهات مختلف مورد سفارش است.  </a:t>
            </a:r>
            <a:endParaRPr lang="en-US" sz="2000" dirty="0"/>
          </a:p>
        </p:txBody>
      </p:sp>
      <p:sp>
        <p:nvSpPr>
          <p:cNvPr id="3" name="Rectangle 2"/>
          <p:cNvSpPr/>
          <p:nvPr/>
        </p:nvSpPr>
        <p:spPr>
          <a:xfrm>
            <a:off x="369572" y="716962"/>
            <a:ext cx="1026243" cy="410882"/>
          </a:xfrm>
          <a:prstGeom prst="rect">
            <a:avLst/>
          </a:prstGeom>
        </p:spPr>
        <p:txBody>
          <a:bodyPr wrap="none">
            <a:spAutoFit/>
          </a:bodyPr>
          <a:lstStyle/>
          <a:p>
            <a:pPr algn="r"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سوم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2467684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26663" y="528566"/>
            <a:ext cx="4265614" cy="2308324"/>
          </a:xfrm>
          <a:prstGeom prst="rect">
            <a:avLst/>
          </a:prstGeom>
        </p:spPr>
        <p:txBody>
          <a:bodyPr wrap="square">
            <a:spAutoFit/>
          </a:bodyPr>
          <a:lstStyle/>
          <a:p>
            <a:pPr algn="just" rtl="1">
              <a:spcAft>
                <a:spcPts val="0"/>
              </a:spcAft>
            </a:pPr>
            <a:r>
              <a:rPr lang="fa-IR" sz="2400" b="1" dirty="0">
                <a:latin typeface="Adobe Arabic" panose="02040503050201020203" pitchFamily="18" charset="-78"/>
                <a:cs typeface="Adobe Arabic" panose="02040503050201020203" pitchFamily="18" charset="-78"/>
              </a:rPr>
              <a:t>درس اول: </a:t>
            </a:r>
            <a:r>
              <a:rPr lang="ar-SA" sz="2400" b="1" dirty="0">
                <a:solidFill>
                  <a:srgbClr val="FF0000"/>
                </a:solidFill>
                <a:latin typeface="Adobe Arabic" panose="02040503050201020203" pitchFamily="18" charset="-78"/>
                <a:cs typeface="Adobe Arabic" panose="02040503050201020203" pitchFamily="18" charset="-78"/>
              </a:rPr>
              <a:t>ساختار وجودی انسان و ناس</a:t>
            </a:r>
            <a:endParaRPr lang="fa-IR" sz="2400" b="1" dirty="0">
              <a:solidFill>
                <a:srgbClr val="FF0000"/>
              </a:solidFill>
              <a:latin typeface="Adobe Arabic" panose="02040503050201020203" pitchFamily="18" charset="-78"/>
              <a:cs typeface="Adobe Arabic" panose="02040503050201020203" pitchFamily="18" charset="-78"/>
            </a:endParaRPr>
          </a:p>
          <a:p>
            <a:pPr algn="just" rtl="1">
              <a:spcAft>
                <a:spcPts val="0"/>
              </a:spcAft>
            </a:pPr>
            <a:r>
              <a:rPr lang="fa-IR" sz="2400" b="1" dirty="0">
                <a:latin typeface="Adobe Arabic" panose="02040503050201020203" pitchFamily="18" charset="-78"/>
                <a:cs typeface="Adobe Arabic" panose="02040503050201020203" pitchFamily="18" charset="-78"/>
              </a:rPr>
              <a:t>درس دوم : </a:t>
            </a:r>
            <a:r>
              <a:rPr lang="ar-SA" sz="2400" b="1" dirty="0">
                <a:solidFill>
                  <a:srgbClr val="FF0000"/>
                </a:solidFill>
                <a:latin typeface="Adobe Arabic" panose="02040503050201020203" pitchFamily="18" charset="-78"/>
                <a:cs typeface="Adobe Arabic" panose="02040503050201020203" pitchFamily="18" charset="-78"/>
              </a:rPr>
              <a:t>عناصر تشکیل دهنده زندگی اجتماعی</a:t>
            </a:r>
            <a:endParaRPr lang="en-US" sz="2400" b="1" dirty="0">
              <a:solidFill>
                <a:srgbClr val="FF0000"/>
              </a:solidFill>
              <a:latin typeface="Adobe Arabic" panose="02040503050201020203" pitchFamily="18" charset="-78"/>
              <a:cs typeface="Adobe Arabic" panose="02040503050201020203" pitchFamily="18" charset="-78"/>
            </a:endParaRPr>
          </a:p>
          <a:p>
            <a:pPr algn="just" rtl="1"/>
            <a:r>
              <a:rPr lang="fa-IR" sz="2400" b="1" dirty="0">
                <a:latin typeface="Adobe Arabic" panose="02040503050201020203" pitchFamily="18" charset="-78"/>
                <a:cs typeface="Adobe Arabic" panose="02040503050201020203" pitchFamily="18" charset="-78"/>
              </a:rPr>
              <a:t>درس سوم: </a:t>
            </a:r>
            <a:r>
              <a:rPr lang="ar-SA" sz="2400" b="1" dirty="0">
                <a:solidFill>
                  <a:srgbClr val="FF0000"/>
                </a:solidFill>
                <a:latin typeface="Adobe Arabic" panose="02040503050201020203" pitchFamily="18" charset="-78"/>
                <a:cs typeface="Adobe Arabic" panose="02040503050201020203" pitchFamily="18" charset="-78"/>
              </a:rPr>
              <a:t>بیت یا خانواده</a:t>
            </a:r>
            <a:endParaRPr lang="en-US" sz="2400" b="1" dirty="0">
              <a:solidFill>
                <a:srgbClr val="FF0000"/>
              </a:solidFill>
              <a:latin typeface="Adobe Arabic" panose="02040503050201020203" pitchFamily="18" charset="-78"/>
              <a:cs typeface="Adobe Arabic" panose="02040503050201020203" pitchFamily="18" charset="-78"/>
            </a:endParaRPr>
          </a:p>
          <a:p>
            <a:pPr algn="just" rtl="1"/>
            <a:r>
              <a:rPr lang="fa-IR" sz="2400" b="1" dirty="0">
                <a:latin typeface="Adobe Arabic" panose="02040503050201020203" pitchFamily="18" charset="-78"/>
                <a:cs typeface="Adobe Arabic" panose="02040503050201020203" pitchFamily="18" charset="-78"/>
              </a:rPr>
              <a:t>درس چهارم: </a:t>
            </a:r>
            <a:r>
              <a:rPr lang="ar-SA" sz="2400" b="1" dirty="0">
                <a:solidFill>
                  <a:srgbClr val="FF0000"/>
                </a:solidFill>
                <a:latin typeface="Adobe Arabic" panose="02040503050201020203" pitchFamily="18" charset="-78"/>
                <a:cs typeface="Adobe Arabic" panose="02040503050201020203" pitchFamily="18" charset="-78"/>
              </a:rPr>
              <a:t>رَحِم و ارحام</a:t>
            </a:r>
            <a:endParaRPr lang="fa-IR" sz="2400" b="1" dirty="0">
              <a:solidFill>
                <a:srgbClr val="FF0000"/>
              </a:solidFill>
              <a:latin typeface="Adobe Arabic" panose="02040503050201020203" pitchFamily="18" charset="-78"/>
              <a:cs typeface="Adobe Arabic" panose="02040503050201020203" pitchFamily="18" charset="-78"/>
            </a:endParaRPr>
          </a:p>
          <a:p>
            <a:pPr algn="just" rtl="1"/>
            <a:r>
              <a:rPr lang="fa-IR" sz="2400" b="1" dirty="0">
                <a:latin typeface="Adobe Arabic" panose="02040503050201020203" pitchFamily="18" charset="-78"/>
                <a:cs typeface="Adobe Arabic" panose="02040503050201020203" pitchFamily="18" charset="-78"/>
              </a:rPr>
              <a:t>درس پنجم: </a:t>
            </a:r>
            <a:r>
              <a:rPr lang="ar-SA" sz="2400" b="1" dirty="0">
                <a:solidFill>
                  <a:srgbClr val="FF0000"/>
                </a:solidFill>
                <a:latin typeface="Adobe Arabic" panose="02040503050201020203" pitchFamily="18" charset="-78"/>
                <a:cs typeface="Adobe Arabic" panose="02040503050201020203" pitchFamily="18" charset="-78"/>
              </a:rPr>
              <a:t>انواع روابط و حرکت</a:t>
            </a:r>
            <a:r>
              <a:rPr lang="en-US" sz="2400" b="1" dirty="0">
                <a:solidFill>
                  <a:srgbClr val="FF0000"/>
                </a:solidFill>
                <a:latin typeface="Adobe Arabic" panose="02040503050201020203" pitchFamily="18" charset="-78"/>
                <a:cs typeface="Adobe Arabic" panose="02040503050201020203" pitchFamily="18" charset="-78"/>
              </a:rPr>
              <a:t>‌</a:t>
            </a:r>
            <a:r>
              <a:rPr lang="ar-SA" sz="2400" b="1" dirty="0">
                <a:solidFill>
                  <a:srgbClr val="FF0000"/>
                </a:solidFill>
                <a:latin typeface="Adobe Arabic" panose="02040503050201020203" pitchFamily="18" charset="-78"/>
                <a:cs typeface="Adobe Arabic" panose="02040503050201020203" pitchFamily="18" charset="-78"/>
              </a:rPr>
              <a:t>های اجتماعی</a:t>
            </a:r>
            <a:endParaRPr lang="fa-IR" sz="2400" b="1" dirty="0">
              <a:solidFill>
                <a:srgbClr val="FF0000"/>
              </a:solidFill>
              <a:latin typeface="Adobe Arabic" panose="02040503050201020203" pitchFamily="18" charset="-78"/>
              <a:cs typeface="Adobe Arabic" panose="02040503050201020203" pitchFamily="18" charset="-78"/>
            </a:endParaRPr>
          </a:p>
          <a:p>
            <a:pPr algn="just" rtl="1"/>
            <a:r>
              <a:rPr lang="fa-IR" sz="2400" b="1" dirty="0">
                <a:latin typeface="Adobe Arabic" panose="02040503050201020203" pitchFamily="18" charset="-78"/>
                <a:cs typeface="Adobe Arabic" panose="02040503050201020203" pitchFamily="18" charset="-78"/>
              </a:rPr>
              <a:t>درس ششم: </a:t>
            </a:r>
            <a:r>
              <a:rPr lang="ar-SA" sz="2400" b="1" dirty="0">
                <a:solidFill>
                  <a:srgbClr val="FF0000"/>
                </a:solidFill>
                <a:latin typeface="Adobe Arabic" panose="02040503050201020203" pitchFamily="18" charset="-78"/>
                <a:cs typeface="Adobe Arabic" panose="02040503050201020203" pitchFamily="18" charset="-78"/>
              </a:rPr>
              <a:t>میزان در حرکت</a:t>
            </a:r>
            <a:r>
              <a:rPr lang="en-US" sz="2400" b="1" dirty="0">
                <a:solidFill>
                  <a:srgbClr val="FF0000"/>
                </a:solidFill>
                <a:latin typeface="Adobe Arabic" panose="02040503050201020203" pitchFamily="18" charset="-78"/>
                <a:cs typeface="Adobe Arabic" panose="02040503050201020203" pitchFamily="18" charset="-78"/>
              </a:rPr>
              <a:t>‌</a:t>
            </a:r>
            <a:r>
              <a:rPr lang="ar-SA" sz="2400" b="1" dirty="0">
                <a:solidFill>
                  <a:srgbClr val="FF0000"/>
                </a:solidFill>
                <a:latin typeface="Adobe Arabic" panose="02040503050201020203" pitchFamily="18" charset="-78"/>
                <a:cs typeface="Adobe Arabic" panose="02040503050201020203" pitchFamily="18" charset="-78"/>
              </a:rPr>
              <a:t>های اجتماعی</a:t>
            </a:r>
            <a:endParaRPr lang="fa-IR" sz="2400" b="1" dirty="0">
              <a:solidFill>
                <a:srgbClr val="FF0000"/>
              </a:solidFill>
              <a:latin typeface="Adobe Arabic" panose="02040503050201020203" pitchFamily="18" charset="-78"/>
              <a:cs typeface="Adobe Arabic" panose="02040503050201020203" pitchFamily="18" charset="-78"/>
            </a:endParaRPr>
          </a:p>
        </p:txBody>
      </p:sp>
      <p:sp>
        <p:nvSpPr>
          <p:cNvPr id="7" name="Rectangle 6"/>
          <p:cNvSpPr/>
          <p:nvPr/>
        </p:nvSpPr>
        <p:spPr>
          <a:xfrm>
            <a:off x="7740333" y="2334856"/>
            <a:ext cx="3081527" cy="1200329"/>
          </a:xfrm>
          <a:prstGeom prst="rect">
            <a:avLst/>
          </a:prstGeom>
        </p:spPr>
        <p:txBody>
          <a:bodyPr wrap="square">
            <a:spAutoFit/>
          </a:bodyPr>
          <a:lstStyle/>
          <a:p>
            <a:pPr algn="ctr" rtl="1"/>
            <a:r>
              <a:rPr lang="fa-IR" sz="3600" b="1" dirty="0" smtClean="0">
                <a:latin typeface="Adobe Arabic" panose="02040503050201020203" pitchFamily="18" charset="-78"/>
                <a:ea typeface="Calibri" panose="020F0502020204030204" pitchFamily="34" charset="0"/>
                <a:cs typeface="Adobe Arabic" panose="02040503050201020203" pitchFamily="18" charset="-78"/>
              </a:rPr>
              <a:t>مباحث کتاب </a:t>
            </a:r>
          </a:p>
          <a:p>
            <a:pPr algn="ctr" rtl="1"/>
            <a:r>
              <a:rPr lang="fa-IR" sz="3600" b="1" dirty="0" smtClean="0">
                <a:latin typeface="Adobe Arabic" panose="02040503050201020203" pitchFamily="18" charset="-78"/>
                <a:ea typeface="Calibri" panose="020F0502020204030204" pitchFamily="34" charset="0"/>
                <a:cs typeface="Adobe Arabic" panose="02040503050201020203" pitchFamily="18" charset="-78"/>
              </a:rPr>
              <a:t>ساختار وجودی جامعه</a:t>
            </a:r>
            <a:endParaRPr lang="fa-IR" sz="3600" b="1" dirty="0">
              <a:latin typeface="Adobe Arabic" panose="02040503050201020203" pitchFamily="18" charset="-78"/>
              <a:ea typeface="Calibri" panose="020F0502020204030204" pitchFamily="34" charset="0"/>
              <a:cs typeface="Adobe Arabic" panose="02040503050201020203" pitchFamily="18" charset="-78"/>
            </a:endParaRPr>
          </a:p>
        </p:txBody>
      </p:sp>
      <p:sp>
        <p:nvSpPr>
          <p:cNvPr id="2" name="Rectangle 1"/>
          <p:cNvSpPr/>
          <p:nvPr/>
        </p:nvSpPr>
        <p:spPr>
          <a:xfrm>
            <a:off x="2999231" y="2818186"/>
            <a:ext cx="4265613" cy="2308324"/>
          </a:xfrm>
          <a:prstGeom prst="rect">
            <a:avLst/>
          </a:prstGeom>
        </p:spPr>
        <p:txBody>
          <a:bodyPr wrap="square">
            <a:spAutoFit/>
          </a:bodyPr>
          <a:lstStyle/>
          <a:p>
            <a:pPr algn="just" rtl="1"/>
            <a:r>
              <a:rPr lang="fa-IR" sz="2400" b="1" dirty="0">
                <a:latin typeface="Adobe Arabic" panose="02040503050201020203" pitchFamily="18" charset="-78"/>
                <a:cs typeface="Adobe Arabic" panose="02040503050201020203" pitchFamily="18" charset="-78"/>
              </a:rPr>
              <a:t>درس هفتم: </a:t>
            </a:r>
            <a:r>
              <a:rPr lang="ar-SA" sz="2400" b="1" dirty="0">
                <a:solidFill>
                  <a:srgbClr val="FF0000"/>
                </a:solidFill>
                <a:latin typeface="Adobe Arabic" panose="02040503050201020203" pitchFamily="18" charset="-78"/>
                <a:cs typeface="Adobe Arabic" panose="02040503050201020203" pitchFamily="18" charset="-78"/>
              </a:rPr>
              <a:t>علم در ساحت جامعه</a:t>
            </a:r>
            <a:endParaRPr lang="fa-IR" sz="2400" b="1" dirty="0">
              <a:solidFill>
                <a:srgbClr val="FF0000"/>
              </a:solidFill>
              <a:latin typeface="Adobe Arabic" panose="02040503050201020203" pitchFamily="18" charset="-78"/>
              <a:cs typeface="Adobe Arabic" panose="02040503050201020203" pitchFamily="18" charset="-78"/>
            </a:endParaRPr>
          </a:p>
          <a:p>
            <a:pPr algn="just" rtl="1"/>
            <a:r>
              <a:rPr lang="fa-IR" sz="2400" b="1" dirty="0">
                <a:latin typeface="Adobe Arabic" panose="02040503050201020203" pitchFamily="18" charset="-78"/>
                <a:cs typeface="Adobe Arabic" panose="02040503050201020203" pitchFamily="18" charset="-78"/>
              </a:rPr>
              <a:t>درس هشتم: </a:t>
            </a:r>
            <a:r>
              <a:rPr lang="ar-SA" sz="2400" b="1" dirty="0">
                <a:solidFill>
                  <a:srgbClr val="FF0000"/>
                </a:solidFill>
                <a:latin typeface="Adobe Arabic" panose="02040503050201020203" pitchFamily="18" charset="-78"/>
                <a:cs typeface="Adobe Arabic" panose="02040503050201020203" pitchFamily="18" charset="-78"/>
              </a:rPr>
              <a:t>اقتدار و امنیت اجتماعی</a:t>
            </a:r>
            <a:endParaRPr lang="fa-IR" sz="2400" b="1" dirty="0">
              <a:solidFill>
                <a:srgbClr val="FF0000"/>
              </a:solidFill>
              <a:latin typeface="Adobe Arabic" panose="02040503050201020203" pitchFamily="18" charset="-78"/>
              <a:cs typeface="Adobe Arabic" panose="02040503050201020203" pitchFamily="18" charset="-78"/>
            </a:endParaRPr>
          </a:p>
          <a:p>
            <a:pPr algn="just" rtl="1"/>
            <a:r>
              <a:rPr lang="fa-IR" sz="2400" b="1" dirty="0">
                <a:latin typeface="Adobe Arabic" panose="02040503050201020203" pitchFamily="18" charset="-78"/>
                <a:cs typeface="Adobe Arabic" panose="02040503050201020203" pitchFamily="18" charset="-78"/>
              </a:rPr>
              <a:t>درس نهم : </a:t>
            </a:r>
            <a:r>
              <a:rPr lang="ar-SA" sz="2400" b="1" dirty="0">
                <a:solidFill>
                  <a:srgbClr val="FF0000"/>
                </a:solidFill>
                <a:latin typeface="Adobe Arabic" panose="02040503050201020203" pitchFamily="18" charset="-78"/>
                <a:cs typeface="Adobe Arabic" panose="02040503050201020203" pitchFamily="18" charset="-78"/>
              </a:rPr>
              <a:t>خصلت</a:t>
            </a:r>
            <a:r>
              <a:rPr lang="en-US" sz="2400" b="1" dirty="0">
                <a:solidFill>
                  <a:srgbClr val="FF0000"/>
                </a:solidFill>
                <a:latin typeface="Adobe Arabic" panose="02040503050201020203" pitchFamily="18" charset="-78"/>
                <a:cs typeface="Adobe Arabic" panose="02040503050201020203" pitchFamily="18" charset="-78"/>
              </a:rPr>
              <a:t>‌</a:t>
            </a:r>
            <a:r>
              <a:rPr lang="ar-SA" sz="2400" b="1" dirty="0">
                <a:solidFill>
                  <a:srgbClr val="FF0000"/>
                </a:solidFill>
                <a:latin typeface="Adobe Arabic" panose="02040503050201020203" pitchFamily="18" charset="-78"/>
                <a:cs typeface="Adobe Arabic" panose="02040503050201020203" pitchFamily="18" charset="-78"/>
              </a:rPr>
              <a:t>های اجتماعی</a:t>
            </a:r>
            <a:endParaRPr lang="en-US" sz="2400" b="1" dirty="0">
              <a:solidFill>
                <a:srgbClr val="FF0000"/>
              </a:solidFill>
              <a:latin typeface="Adobe Arabic" panose="02040503050201020203" pitchFamily="18" charset="-78"/>
              <a:cs typeface="Adobe Arabic" panose="02040503050201020203" pitchFamily="18" charset="-78"/>
            </a:endParaRPr>
          </a:p>
          <a:p>
            <a:pPr algn="just" rtl="1"/>
            <a:r>
              <a:rPr lang="fa-IR" sz="2400" b="1" dirty="0">
                <a:latin typeface="Adobe Arabic" panose="02040503050201020203" pitchFamily="18" charset="-78"/>
                <a:cs typeface="Adobe Arabic" panose="02040503050201020203" pitchFamily="18" charset="-78"/>
              </a:rPr>
              <a:t>درس دهم : </a:t>
            </a:r>
            <a:r>
              <a:rPr lang="ar-SA" sz="2400" b="1" dirty="0">
                <a:solidFill>
                  <a:srgbClr val="FF0000"/>
                </a:solidFill>
                <a:latin typeface="Adobe Arabic" panose="02040503050201020203" pitchFamily="18" charset="-78"/>
                <a:cs typeface="Adobe Arabic" panose="02040503050201020203" pitchFamily="18" charset="-78"/>
              </a:rPr>
              <a:t>مقاصد اجتماعی</a:t>
            </a:r>
            <a:endParaRPr lang="en-US" sz="2400" b="1" dirty="0">
              <a:solidFill>
                <a:srgbClr val="FF0000"/>
              </a:solidFill>
              <a:latin typeface="Adobe Arabic" panose="02040503050201020203" pitchFamily="18" charset="-78"/>
              <a:cs typeface="Adobe Arabic" panose="02040503050201020203" pitchFamily="18" charset="-78"/>
            </a:endParaRPr>
          </a:p>
          <a:p>
            <a:pPr algn="just" rtl="1"/>
            <a:r>
              <a:rPr lang="fa-IR" sz="2400" b="1" dirty="0">
                <a:latin typeface="Adobe Arabic" panose="02040503050201020203" pitchFamily="18" charset="-78"/>
                <a:cs typeface="Adobe Arabic" panose="02040503050201020203" pitchFamily="18" charset="-78"/>
              </a:rPr>
              <a:t>درس یازدهم: </a:t>
            </a:r>
            <a:r>
              <a:rPr lang="ar-SA" sz="2400" b="1" dirty="0">
                <a:solidFill>
                  <a:srgbClr val="FF0000"/>
                </a:solidFill>
                <a:latin typeface="Adobe Arabic" panose="02040503050201020203" pitchFamily="18" charset="-78"/>
                <a:cs typeface="Adobe Arabic" panose="02040503050201020203" pitchFamily="18" charset="-78"/>
              </a:rPr>
              <a:t>بروزات اجتماعی</a:t>
            </a:r>
            <a:endParaRPr lang="fa-IR" sz="2400" b="1" dirty="0">
              <a:solidFill>
                <a:srgbClr val="FF0000"/>
              </a:solidFill>
              <a:latin typeface="Adobe Arabic" panose="02040503050201020203" pitchFamily="18" charset="-78"/>
              <a:cs typeface="Adobe Arabic" panose="02040503050201020203" pitchFamily="18" charset="-78"/>
            </a:endParaRPr>
          </a:p>
          <a:p>
            <a:pPr algn="just" rtl="1"/>
            <a:r>
              <a:rPr lang="fa-IR" sz="2400" b="1" dirty="0">
                <a:latin typeface="Adobe Arabic" panose="02040503050201020203" pitchFamily="18" charset="-78"/>
                <a:cs typeface="Adobe Arabic" panose="02040503050201020203" pitchFamily="18" charset="-78"/>
              </a:rPr>
              <a:t>درس دوازدهم: </a:t>
            </a:r>
            <a:r>
              <a:rPr lang="ar-SA" sz="2400" b="1" dirty="0">
                <a:solidFill>
                  <a:srgbClr val="FF0000"/>
                </a:solidFill>
                <a:latin typeface="Adobe Arabic" panose="02040503050201020203" pitchFamily="18" charset="-78"/>
                <a:cs typeface="Adobe Arabic" panose="02040503050201020203" pitchFamily="18" charset="-78"/>
              </a:rPr>
              <a:t>امّت و عزم</a:t>
            </a:r>
            <a:endParaRPr lang="fa-IR" sz="2400" b="1" dirty="0">
              <a:solidFill>
                <a:srgbClr val="FF0000"/>
              </a:solidFill>
              <a:latin typeface="Adobe Arabic" panose="02040503050201020203" pitchFamily="18" charset="-78"/>
              <a:cs typeface="Adobe Arabic" panose="02040503050201020203" pitchFamily="18" charset="-78"/>
            </a:endParaRPr>
          </a:p>
        </p:txBody>
      </p:sp>
      <p:sp>
        <p:nvSpPr>
          <p:cNvPr id="3" name="Rectangle 2"/>
          <p:cNvSpPr/>
          <p:nvPr/>
        </p:nvSpPr>
        <p:spPr>
          <a:xfrm>
            <a:off x="3621023" y="5117366"/>
            <a:ext cx="3671253" cy="830997"/>
          </a:xfrm>
          <a:prstGeom prst="rect">
            <a:avLst/>
          </a:prstGeom>
        </p:spPr>
        <p:txBody>
          <a:bodyPr wrap="square">
            <a:spAutoFit/>
          </a:bodyPr>
          <a:lstStyle/>
          <a:p>
            <a:pPr algn="just" rtl="1"/>
            <a:r>
              <a:rPr lang="fa-IR" sz="2400" b="1" dirty="0">
                <a:latin typeface="Adobe Arabic" panose="02040503050201020203" pitchFamily="18" charset="-78"/>
                <a:cs typeface="Adobe Arabic" panose="02040503050201020203" pitchFamily="18" charset="-78"/>
              </a:rPr>
              <a:t>درس سیزدهم: </a:t>
            </a:r>
            <a:r>
              <a:rPr lang="ar-SA" sz="2400" b="1" dirty="0">
                <a:solidFill>
                  <a:srgbClr val="FF0000"/>
                </a:solidFill>
                <a:latin typeface="Adobe Arabic" panose="02040503050201020203" pitchFamily="18" charset="-78"/>
                <a:cs typeface="Adobe Arabic" panose="02040503050201020203" pitchFamily="18" charset="-78"/>
              </a:rPr>
              <a:t>امام و حاكميت</a:t>
            </a:r>
            <a:endParaRPr lang="en-US" sz="2400" b="1" dirty="0">
              <a:solidFill>
                <a:srgbClr val="FF0000"/>
              </a:solidFill>
              <a:latin typeface="Adobe Arabic" panose="02040503050201020203" pitchFamily="18" charset="-78"/>
              <a:cs typeface="Adobe Arabic" panose="02040503050201020203" pitchFamily="18" charset="-78"/>
            </a:endParaRPr>
          </a:p>
          <a:p>
            <a:pPr algn="just" rtl="1"/>
            <a:r>
              <a:rPr lang="fa-IR" sz="2400" b="1" dirty="0">
                <a:latin typeface="Adobe Arabic" panose="02040503050201020203" pitchFamily="18" charset="-78"/>
                <a:cs typeface="Adobe Arabic" panose="02040503050201020203" pitchFamily="18" charset="-78"/>
              </a:rPr>
              <a:t>درس چهاردهم: </a:t>
            </a:r>
            <a:r>
              <a:rPr lang="ar-SA" sz="2400" b="1" dirty="0">
                <a:latin typeface="Adobe Arabic" panose="02040503050201020203" pitchFamily="18" charset="-78"/>
                <a:cs typeface="Adobe Arabic" panose="02040503050201020203" pitchFamily="18" charset="-78"/>
              </a:rPr>
              <a:t>مر</a:t>
            </a:r>
            <a:r>
              <a:rPr lang="ar-SA" sz="2400" b="1" dirty="0">
                <a:solidFill>
                  <a:srgbClr val="FF0000"/>
                </a:solidFill>
                <a:latin typeface="Adobe Arabic" panose="02040503050201020203" pitchFamily="18" charset="-78"/>
                <a:cs typeface="Adobe Arabic" panose="02040503050201020203" pitchFamily="18" charset="-78"/>
              </a:rPr>
              <a:t>احل رشد و کمال جامعه</a:t>
            </a:r>
            <a:endParaRPr lang="en-US" sz="2400" b="1" dirty="0">
              <a:solidFill>
                <a:srgbClr val="FF0000"/>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3885477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4248" y="766517"/>
            <a:ext cx="8833104" cy="5401479"/>
          </a:xfrm>
          <a:prstGeom prst="rect">
            <a:avLst/>
          </a:prstGeom>
        </p:spPr>
        <p:txBody>
          <a:bodyPr wrap="square">
            <a:spAutoFit/>
          </a:bodyPr>
          <a:lstStyle/>
          <a:p>
            <a:pPr algn="just" rtl="1">
              <a:lnSpc>
                <a:spcPct val="115000"/>
              </a:lnSpc>
              <a:spcAft>
                <a:spcPts val="0"/>
              </a:spcAft>
            </a:pPr>
            <a:r>
              <a:rPr lang="fa-IR" sz="2000" b="1" dirty="0">
                <a:latin typeface="Times New Roman" panose="02020603050405020304" pitchFamily="18" charset="0"/>
                <a:ea typeface="Times New Roman" panose="02020603050405020304" pitchFamily="18" charset="0"/>
                <a:cs typeface="B Mitra" panose="00000400000000000000" pitchFamily="2" charset="-78"/>
              </a:rPr>
              <a:t>مبانی نظری</a:t>
            </a:r>
            <a:endParaRPr lang="en-US" sz="2000" dirty="0">
              <a:latin typeface="Times New Roman" panose="02020603050405020304" pitchFamily="18" charset="0"/>
              <a:ea typeface="Times New Roman" panose="02020603050405020304" pitchFamily="18" charset="0"/>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پدر و مادر همه انسان</a:t>
            </a:r>
            <a:r>
              <a:rPr lang="en-US" sz="2000" dirty="0">
                <a:cs typeface="B Mitra" panose="00000400000000000000" pitchFamily="2" charset="-78"/>
              </a:rPr>
              <a:t>‌</a:t>
            </a:r>
            <a:r>
              <a:rPr lang="fa-IR" sz="2000" dirty="0">
                <a:cs typeface="B Mitra" panose="00000400000000000000" pitchFamily="2" charset="-78"/>
              </a:rPr>
              <a:t>ها «</a:t>
            </a:r>
            <a:r>
              <a:rPr lang="fa-IR" sz="2000" b="1" dirty="0">
                <a:cs typeface="B Mitra" panose="00000400000000000000" pitchFamily="2" charset="-78"/>
              </a:rPr>
              <a:t>آدم</a:t>
            </a:r>
            <a:r>
              <a:rPr lang="fa-IR" sz="2000" dirty="0">
                <a:cs typeface="B Mitra" panose="00000400000000000000" pitchFamily="2" charset="-78"/>
              </a:rPr>
              <a:t>» و «</a:t>
            </a:r>
            <a:r>
              <a:rPr lang="fa-IR" sz="2000" b="1" dirty="0">
                <a:cs typeface="B Mitra" panose="00000400000000000000" pitchFamily="2" charset="-78"/>
              </a:rPr>
              <a:t>حوا</a:t>
            </a:r>
            <a:r>
              <a:rPr lang="fa-IR" sz="2000" dirty="0">
                <a:cs typeface="B Mitra" panose="00000400000000000000" pitchFamily="2" charset="-78"/>
              </a:rPr>
              <a:t>» بوده و نسل او از طریق «نطفه» گسترش یافته است. بنابراین همه انسان</a:t>
            </a:r>
            <a:r>
              <a:rPr lang="en-US" sz="2000" dirty="0">
                <a:cs typeface="B Mitra" panose="00000400000000000000" pitchFamily="2" charset="-78"/>
              </a:rPr>
              <a:t>‌</a:t>
            </a:r>
            <a:r>
              <a:rPr lang="fa-IR" sz="2000" dirty="0">
                <a:cs typeface="B Mitra" panose="00000400000000000000" pitchFamily="2" charset="-78"/>
              </a:rPr>
              <a:t>ها از نفسی واحد سرچشمه گرفته و اعضای یک خانواده</a:t>
            </a:r>
            <a:r>
              <a:rPr lang="en-US" sz="2000" dirty="0">
                <a:cs typeface="B Mitra" panose="00000400000000000000" pitchFamily="2" charset="-78"/>
              </a:rPr>
              <a:t>‌</a:t>
            </a:r>
            <a:r>
              <a:rPr lang="fa-IR" sz="2000" dirty="0">
                <a:cs typeface="B Mitra" panose="00000400000000000000" pitchFamily="2" charset="-78"/>
              </a:rPr>
              <a:t>اند.</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اولین محل تعلیم و تربیت هر انسانی که به </a:t>
            </a:r>
            <a:r>
              <a:rPr lang="fa-IR" sz="2000" b="1" dirty="0">
                <a:cs typeface="B Mitra" panose="00000400000000000000" pitchFamily="2" charset="-78"/>
              </a:rPr>
              <a:t>یُمن</a:t>
            </a:r>
            <a:r>
              <a:rPr lang="fa-IR" sz="2000" dirty="0">
                <a:cs typeface="B Mitra" panose="00000400000000000000" pitchFamily="2" charset="-78"/>
              </a:rPr>
              <a:t> </a:t>
            </a:r>
            <a:r>
              <a:rPr lang="fa-IR" sz="2000" b="1" dirty="0">
                <a:cs typeface="B Mitra" panose="00000400000000000000" pitchFamily="2" charset="-78"/>
              </a:rPr>
              <a:t>زوجیت</a:t>
            </a:r>
            <a:r>
              <a:rPr lang="fa-IR" sz="2000" dirty="0">
                <a:cs typeface="B Mitra" panose="00000400000000000000" pitchFamily="2" charset="-78"/>
              </a:rPr>
              <a:t> زن و مرد فعال می</a:t>
            </a:r>
            <a:r>
              <a:rPr lang="en-US" sz="2000" dirty="0">
                <a:cs typeface="B Mitra" panose="00000400000000000000" pitchFamily="2" charset="-78"/>
              </a:rPr>
              <a:t>‌</a:t>
            </a:r>
            <a:r>
              <a:rPr lang="fa-IR" sz="2000" dirty="0">
                <a:cs typeface="B Mitra" panose="00000400000000000000" pitchFamily="2" charset="-78"/>
              </a:rPr>
              <a:t>شود </a:t>
            </a:r>
            <a:r>
              <a:rPr lang="fa-IR" sz="2000" b="1" dirty="0">
                <a:cs typeface="B Mitra" panose="00000400000000000000" pitchFamily="2" charset="-78"/>
              </a:rPr>
              <a:t>«رَحِم»</a:t>
            </a:r>
            <a:r>
              <a:rPr lang="fa-IR" sz="2000" dirty="0">
                <a:cs typeface="B Mitra" panose="00000400000000000000" pitchFamily="2" charset="-78"/>
              </a:rPr>
              <a:t> است</a:t>
            </a:r>
            <a:r>
              <a:rPr lang="fa-IR" sz="2000" dirty="0" smtClean="0">
                <a:cs typeface="B Mitra" panose="00000400000000000000" pitchFamily="2" charset="-78"/>
              </a:rPr>
              <a:t>.«</a:t>
            </a:r>
            <a:r>
              <a:rPr lang="fa-IR" sz="2000" b="1" dirty="0">
                <a:cs typeface="B Mitra" panose="00000400000000000000" pitchFamily="2" charset="-78"/>
              </a:rPr>
              <a:t>رَحِم</a:t>
            </a:r>
            <a:r>
              <a:rPr lang="fa-IR" sz="2000" dirty="0">
                <a:cs typeface="B Mitra" panose="00000400000000000000" pitchFamily="2" charset="-78"/>
              </a:rPr>
              <a:t>» صفتی مشابه </a:t>
            </a:r>
            <a:r>
              <a:rPr lang="fa-IR" sz="2000" b="1" dirty="0">
                <a:cs typeface="B Mitra" panose="00000400000000000000" pitchFamily="2" charset="-78"/>
              </a:rPr>
              <a:t>رحیم</a:t>
            </a:r>
            <a:r>
              <a:rPr lang="fa-IR" sz="2000" dirty="0">
                <a:cs typeface="B Mitra" panose="00000400000000000000" pitchFamily="2" charset="-78"/>
              </a:rPr>
              <a:t> است و به کسی گفته می</a:t>
            </a:r>
            <a:r>
              <a:rPr lang="en-US" sz="2000" dirty="0">
                <a:cs typeface="B Mitra" panose="00000400000000000000" pitchFamily="2" charset="-78"/>
              </a:rPr>
              <a:t>‌</a:t>
            </a:r>
            <a:r>
              <a:rPr lang="fa-IR" sz="2000" dirty="0">
                <a:cs typeface="B Mitra" panose="00000400000000000000" pitchFamily="2" charset="-78"/>
              </a:rPr>
              <a:t>شود که </a:t>
            </a:r>
            <a:r>
              <a:rPr lang="fa-IR" sz="2000" b="1" dirty="0">
                <a:cs typeface="B Mitra" panose="00000400000000000000" pitchFamily="2" charset="-78"/>
              </a:rPr>
              <a:t>فیض</a:t>
            </a:r>
            <a:r>
              <a:rPr lang="fa-IR" sz="2000" dirty="0">
                <a:cs typeface="B Mitra" panose="00000400000000000000" pitchFamily="2" charset="-78"/>
              </a:rPr>
              <a:t> </a:t>
            </a:r>
            <a:r>
              <a:rPr lang="fa-IR" sz="2000" b="1" dirty="0">
                <a:cs typeface="B Mitra" panose="00000400000000000000" pitchFamily="2" charset="-78"/>
              </a:rPr>
              <a:t>الهی</a:t>
            </a:r>
            <a:r>
              <a:rPr lang="fa-IR" sz="2000" dirty="0">
                <a:cs typeface="B Mitra" panose="00000400000000000000" pitchFamily="2" charset="-78"/>
              </a:rPr>
              <a:t> را جاری ساخته موجب </a:t>
            </a:r>
            <a:r>
              <a:rPr lang="fa-IR" sz="2000" b="1" dirty="0">
                <a:cs typeface="B Mitra" panose="00000400000000000000" pitchFamily="2" charset="-78"/>
              </a:rPr>
              <a:t>ثبوت</a:t>
            </a:r>
            <a:r>
              <a:rPr lang="fa-IR" sz="2000" dirty="0">
                <a:cs typeface="B Mitra" panose="00000400000000000000" pitchFamily="2" charset="-78"/>
              </a:rPr>
              <a:t> </a:t>
            </a:r>
            <a:r>
              <a:rPr lang="fa-IR" sz="2000" b="1" dirty="0">
                <a:cs typeface="B Mitra" panose="00000400000000000000" pitchFamily="2" charset="-78"/>
              </a:rPr>
              <a:t>رحمت</a:t>
            </a:r>
            <a:r>
              <a:rPr lang="fa-IR" sz="2000" dirty="0">
                <a:cs typeface="B Mitra" panose="00000400000000000000" pitchFamily="2" charset="-78"/>
              </a:rPr>
              <a:t> الهی شود.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معناى كلمه «</a:t>
            </a:r>
            <a:r>
              <a:rPr lang="fa-IR" sz="2000" b="1" dirty="0">
                <a:cs typeface="B Mitra" panose="00000400000000000000" pitchFamily="2" charset="-78"/>
              </a:rPr>
              <a:t>رَحِم</a:t>
            </a:r>
            <a:r>
              <a:rPr lang="fa-IR" sz="2000" dirty="0">
                <a:cs typeface="B Mitra" panose="00000400000000000000" pitchFamily="2" charset="-78"/>
              </a:rPr>
              <a:t>» عبارت از آن جهت وحدتى است كه به خاطر تولد از يك پدر و مادر و يا يكى از آن دو در بين اشخاص برقرار مى‏شود، و (در حقيقت) باعث </a:t>
            </a:r>
            <a:r>
              <a:rPr lang="fa-IR" sz="2000" b="1" dirty="0">
                <a:cs typeface="B Mitra" panose="00000400000000000000" pitchFamily="2" charset="-78"/>
              </a:rPr>
              <a:t>اتصال</a:t>
            </a:r>
            <a:r>
              <a:rPr lang="fa-IR" sz="2000" dirty="0">
                <a:cs typeface="B Mitra" panose="00000400000000000000" pitchFamily="2" charset="-78"/>
              </a:rPr>
              <a:t> و </a:t>
            </a:r>
            <a:r>
              <a:rPr lang="fa-IR" sz="2000" b="1" dirty="0">
                <a:cs typeface="B Mitra" panose="00000400000000000000" pitchFamily="2" charset="-78"/>
              </a:rPr>
              <a:t>وحدتى</a:t>
            </a:r>
            <a:r>
              <a:rPr lang="fa-IR" sz="2000" dirty="0">
                <a:cs typeface="B Mitra" panose="00000400000000000000" pitchFamily="2" charset="-78"/>
              </a:rPr>
              <a:t> مى‏شود كه در ماده وجودشان نهفته است، اين يك امر اعتبارى و خيالى نيست، بلكه حقيقتى است جارى در بين ارحام، و آثار حقيقى در خلقت و در خوى آنان دارد، و نيز در جسم و در روحشان موجود است كه به هيچ وجه نمى‏شود آن را منكر شد، هر چند كه احياناً عواملى ديگر با آن يافت مى‏شود كه اثرى مخالف آن را دارد و اثر آن را ضعيف و يا خنثى مى‏كند تا جايى كه ملحق به عدم شود ولى با آن عوامل نيز به كلى از بين نمى‏رود</a:t>
            </a:r>
            <a:r>
              <a:rPr lang="fa-IR" sz="2000" dirty="0" smtClean="0">
                <a:cs typeface="B Mitra" panose="00000400000000000000" pitchFamily="2" charset="-78"/>
              </a:rPr>
              <a:t>.</a:t>
            </a:r>
          </a:p>
          <a:p>
            <a:pPr marL="342900" indent="-342900" algn="just" rtl="1">
              <a:lnSpc>
                <a:spcPct val="115000"/>
              </a:lnSpc>
              <a:buFont typeface="Wingdings" panose="05000000000000000000" pitchFamily="2" charset="2"/>
              <a:buChar char="v"/>
            </a:pPr>
            <a:r>
              <a:rPr lang="fa-IR" sz="2000" b="1" dirty="0">
                <a:cs typeface="B Mitra" panose="00000400000000000000" pitchFamily="2" charset="-78"/>
              </a:rPr>
              <a:t>رحم</a:t>
            </a:r>
            <a:r>
              <a:rPr lang="fa-IR" sz="2000" dirty="0">
                <a:cs typeface="B Mitra" panose="00000400000000000000" pitchFamily="2" charset="-78"/>
              </a:rPr>
              <a:t> يكى از قوى‏ترين عوامل براى </a:t>
            </a:r>
            <a:r>
              <a:rPr lang="fa-IR" sz="2000" b="1" dirty="0">
                <a:cs typeface="B Mitra" panose="00000400000000000000" pitchFamily="2" charset="-78"/>
              </a:rPr>
              <a:t>التيام</a:t>
            </a:r>
            <a:r>
              <a:rPr lang="fa-IR" sz="2000" dirty="0">
                <a:cs typeface="B Mitra" panose="00000400000000000000" pitchFamily="2" charset="-78"/>
              </a:rPr>
              <a:t> و </a:t>
            </a:r>
            <a:r>
              <a:rPr lang="fa-IR" sz="2000" b="1" dirty="0">
                <a:cs typeface="B Mitra" panose="00000400000000000000" pitchFamily="2" charset="-78"/>
              </a:rPr>
              <a:t>آشتى</a:t>
            </a:r>
            <a:r>
              <a:rPr lang="fa-IR" sz="2000" dirty="0">
                <a:cs typeface="B Mitra" panose="00000400000000000000" pitchFamily="2" charset="-78"/>
              </a:rPr>
              <a:t> و </a:t>
            </a:r>
            <a:r>
              <a:rPr lang="fa-IR" sz="2000" b="1" dirty="0">
                <a:cs typeface="B Mitra" panose="00000400000000000000" pitchFamily="2" charset="-78"/>
              </a:rPr>
              <a:t>دوستى</a:t>
            </a:r>
            <a:r>
              <a:rPr lang="fa-IR" sz="2000" dirty="0">
                <a:cs typeface="B Mitra" panose="00000400000000000000" pitchFamily="2" charset="-78"/>
              </a:rPr>
              <a:t> بين افراد يك </a:t>
            </a:r>
            <a:r>
              <a:rPr lang="fa-IR" sz="2000" b="1" dirty="0">
                <a:cs typeface="B Mitra" panose="00000400000000000000" pitchFamily="2" charset="-78"/>
              </a:rPr>
              <a:t>عشيره</a:t>
            </a:r>
            <a:r>
              <a:rPr lang="fa-IR" sz="2000" dirty="0">
                <a:cs typeface="B Mitra" panose="00000400000000000000" pitchFamily="2" charset="-78"/>
              </a:rPr>
              <a:t> است و </a:t>
            </a:r>
            <a:r>
              <a:rPr lang="fa-IR" sz="2000" b="1" dirty="0">
                <a:cs typeface="B Mitra" panose="00000400000000000000" pitchFamily="2" charset="-78"/>
              </a:rPr>
              <a:t>استعدادِ</a:t>
            </a:r>
            <a:r>
              <a:rPr lang="fa-IR" sz="2000" dirty="0">
                <a:cs typeface="B Mitra" panose="00000400000000000000" pitchFamily="2" charset="-78"/>
              </a:rPr>
              <a:t> </a:t>
            </a:r>
            <a:r>
              <a:rPr lang="fa-IR" sz="2000" b="1" dirty="0">
                <a:cs typeface="B Mitra" panose="00000400000000000000" pitchFamily="2" charset="-78"/>
              </a:rPr>
              <a:t>قوى</a:t>
            </a:r>
            <a:r>
              <a:rPr lang="fa-IR" sz="2000" dirty="0">
                <a:cs typeface="B Mitra" panose="00000400000000000000" pitchFamily="2" charset="-78"/>
              </a:rPr>
              <a:t>‏</a:t>
            </a:r>
            <a:r>
              <a:rPr lang="fa-IR" sz="2000" b="1" dirty="0">
                <a:cs typeface="B Mitra" panose="00000400000000000000" pitchFamily="2" charset="-78"/>
              </a:rPr>
              <a:t>ترين</a:t>
            </a:r>
            <a:r>
              <a:rPr lang="fa-IR" sz="2000" dirty="0">
                <a:cs typeface="B Mitra" panose="00000400000000000000" pitchFamily="2" charset="-78"/>
              </a:rPr>
              <a:t> اثر را دارد و به همين جهت است كه مى‏بينيم نتايجى كه عمل </a:t>
            </a:r>
            <a:r>
              <a:rPr lang="fa-IR" sz="2000" b="1" dirty="0">
                <a:cs typeface="B Mitra" panose="00000400000000000000" pitchFamily="2" charset="-78"/>
              </a:rPr>
              <a:t>خير</a:t>
            </a:r>
            <a:r>
              <a:rPr lang="fa-IR" sz="2000" dirty="0">
                <a:cs typeface="B Mitra" panose="00000400000000000000" pitchFamily="2" charset="-78"/>
              </a:rPr>
              <a:t> در بين </a:t>
            </a:r>
            <a:r>
              <a:rPr lang="fa-IR" sz="2000" b="1" dirty="0">
                <a:cs typeface="B Mitra" panose="00000400000000000000" pitchFamily="2" charset="-78"/>
              </a:rPr>
              <a:t>ارحام</a:t>
            </a:r>
            <a:r>
              <a:rPr lang="fa-IR" sz="2000" dirty="0">
                <a:cs typeface="B Mitra" panose="00000400000000000000" pitchFamily="2" charset="-78"/>
              </a:rPr>
              <a:t> مى‏بخشد، </a:t>
            </a:r>
            <a:r>
              <a:rPr lang="fa-IR" sz="2000" b="1" dirty="0">
                <a:cs typeface="B Mitra" panose="00000400000000000000" pitchFamily="2" charset="-78"/>
              </a:rPr>
              <a:t>شديدتر</a:t>
            </a:r>
            <a:r>
              <a:rPr lang="fa-IR" sz="2000" dirty="0">
                <a:cs typeface="B Mitra" panose="00000400000000000000" pitchFamily="2" charset="-78"/>
              </a:rPr>
              <a:t> است از نتايجى كه همين خير و احسان در دیگران می‌گذارد و همچنين اثر سويى كه بدرفتارى در ميان ارحام مى‏بخشد بسيار قوى‏تر است از آثار سويى كه اينگونه رفتارها در بين بيگانگان دارد. </a:t>
            </a:r>
            <a:endParaRPr lang="en-US" sz="2000" dirty="0"/>
          </a:p>
        </p:txBody>
      </p:sp>
      <p:sp>
        <p:nvSpPr>
          <p:cNvPr id="2" name="Rectangle 1"/>
          <p:cNvSpPr/>
          <p:nvPr/>
        </p:nvSpPr>
        <p:spPr>
          <a:xfrm>
            <a:off x="213510" y="722067"/>
            <a:ext cx="1157689"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چهارم</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330123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8528" y="1120100"/>
            <a:ext cx="8924544" cy="4693593"/>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بر اساس مطالب فوق، حکمت معناى كلام اميرالمؤمنين عليه السلام روشن‏تر فهميده مى‏شود كه فرمود: «هرگاه يكى از شما نسبت به فردى از ارحام خويش خشمگين شد به او نزديك شده با او تماس یابد، كه هرگاه بدن اين با آن تماس پيدا كند آرامش و ثبات مى‏يابد، آرى رحم به عرش خدا آويزان است، صدايى در آن پيدا مى‏شود نظير صدايى كه از آهن در هنگام كوبيدن برمى‏آيد، پس ندا مى‏دهد: «بار الها! وصل كن با كسى كه مرا وصل كرد و قطع كن با كسى كه مرا قطع كرده» و اين سخن خداوند سبحان است كه: «وَ اتَّقُوا الله الَّذِي تَسائَلُونَ بِهِ وَ الأَرحامَ إِنَّ الله كانَ عَلَيكُم رَقِيباً»...»</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روایت فوق از اتصال </a:t>
            </a:r>
            <a:r>
              <a:rPr lang="fa-IR" sz="2000" b="1" dirty="0">
                <a:solidFill>
                  <a:srgbClr val="FF0000"/>
                </a:solidFill>
                <a:cs typeface="B Mitra" panose="00000400000000000000" pitchFamily="2" charset="-78"/>
              </a:rPr>
              <a:t>«رحم» به عرش خدا</a:t>
            </a:r>
            <a:r>
              <a:rPr lang="fa-IR" sz="2000" dirty="0">
                <a:cs typeface="B Mitra" panose="00000400000000000000" pitchFamily="2" charset="-78"/>
              </a:rPr>
              <a:t> در کنترل خشم استفاده شده است. این در واقع مدلی جامع و راهکاری قوی برای انواع بهره</a:t>
            </a:r>
            <a:r>
              <a:rPr lang="en-US" sz="2000" dirty="0">
                <a:cs typeface="B Mitra" panose="00000400000000000000" pitchFamily="2" charset="-78"/>
              </a:rPr>
              <a:t>‌</a:t>
            </a:r>
            <a:r>
              <a:rPr lang="fa-IR" sz="2000" dirty="0">
                <a:cs typeface="B Mitra" panose="00000400000000000000" pitchFamily="2" charset="-78"/>
              </a:rPr>
              <a:t>مندی از عرش خدا از طریق خانواده و اقوام است.</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بر اساس روایت فوق می</a:t>
            </a:r>
            <a:r>
              <a:rPr lang="en-US" sz="2000" dirty="0">
                <a:cs typeface="B Mitra" panose="00000400000000000000" pitchFamily="2" charset="-78"/>
              </a:rPr>
              <a:t>‌</a:t>
            </a:r>
            <a:r>
              <a:rPr lang="fa-IR" sz="2000" dirty="0">
                <a:cs typeface="B Mitra" panose="00000400000000000000" pitchFamily="2" charset="-78"/>
              </a:rPr>
              <a:t>توان گفت: «</a:t>
            </a:r>
            <a:r>
              <a:rPr lang="fa-IR" sz="2000" b="1" dirty="0">
                <a:cs typeface="B Mitra" panose="00000400000000000000" pitchFamily="2" charset="-78"/>
              </a:rPr>
              <a:t>رحم</a:t>
            </a:r>
            <a:r>
              <a:rPr lang="fa-IR" sz="2000" dirty="0">
                <a:cs typeface="B Mitra" panose="00000400000000000000" pitchFamily="2" charset="-78"/>
              </a:rPr>
              <a:t> همچون </a:t>
            </a:r>
            <a:r>
              <a:rPr lang="fa-IR" sz="2000" b="1" dirty="0">
                <a:cs typeface="B Mitra" panose="00000400000000000000" pitchFamily="2" charset="-78"/>
              </a:rPr>
              <a:t>روح</a:t>
            </a:r>
            <a:r>
              <a:rPr lang="fa-IR" sz="2000" dirty="0">
                <a:cs typeface="B Mitra" panose="00000400000000000000" pitchFamily="2" charset="-78"/>
              </a:rPr>
              <a:t>، حقيقتى است كه در كالبد اشخاص و افراد يك دودمان نهفته است، پس به اين اعتبار رحم از متعلقات عرش است.» همچنین معلوم می</a:t>
            </a:r>
            <a:r>
              <a:rPr lang="en-US" sz="2000" dirty="0">
                <a:cs typeface="B Mitra" panose="00000400000000000000" pitchFamily="2" charset="-78"/>
              </a:rPr>
              <a:t>‌</a:t>
            </a:r>
            <a:r>
              <a:rPr lang="fa-IR" sz="2000" dirty="0">
                <a:cs typeface="B Mitra" panose="00000400000000000000" pitchFamily="2" charset="-78"/>
              </a:rPr>
              <a:t>شود هرگاه به </a:t>
            </a:r>
            <a:r>
              <a:rPr lang="fa-IR" sz="2000" b="1" dirty="0">
                <a:cs typeface="B Mitra" panose="00000400000000000000" pitchFamily="2" charset="-78"/>
              </a:rPr>
              <a:t>رحم</a:t>
            </a:r>
            <a:r>
              <a:rPr lang="fa-IR" sz="2000" dirty="0">
                <a:cs typeface="B Mitra" panose="00000400000000000000" pitchFamily="2" charset="-78"/>
              </a:rPr>
              <a:t> </a:t>
            </a:r>
            <a:r>
              <a:rPr lang="fa-IR" sz="2000" b="1" dirty="0">
                <a:cs typeface="B Mitra" panose="00000400000000000000" pitchFamily="2" charset="-78"/>
              </a:rPr>
              <a:t>ظلم</a:t>
            </a:r>
            <a:r>
              <a:rPr lang="fa-IR" sz="2000" dirty="0">
                <a:cs typeface="B Mitra" panose="00000400000000000000" pitchFamily="2" charset="-78"/>
              </a:rPr>
              <a:t> شود و حقش سلب شده و مورد آزار واقع گردد، به </a:t>
            </a:r>
            <a:r>
              <a:rPr lang="fa-IR" sz="2000" b="1" dirty="0">
                <a:cs typeface="B Mitra" panose="00000400000000000000" pitchFamily="2" charset="-78"/>
              </a:rPr>
              <a:t>عرش</a:t>
            </a:r>
            <a:r>
              <a:rPr lang="fa-IR" sz="2000" dirty="0">
                <a:cs typeface="B Mitra" panose="00000400000000000000" pitchFamily="2" charset="-78"/>
              </a:rPr>
              <a:t> خدا كه وابسته بدانجاست پناهنده مى‏شود و از آن مقام مى‏خواهد تا حق را از كسى كه آن را ربوده بگيرد و از كسى كه آزارش كرده انتقام بكشد.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هر چند مرد و زن هر دو در جریان و ثبوت رحمت و فیض الهی مشترکند، ولی وجود </a:t>
            </a:r>
            <a:r>
              <a:rPr lang="fa-IR" sz="2000" b="1" dirty="0">
                <a:cs typeface="B Mitra" panose="00000400000000000000" pitchFamily="2" charset="-78"/>
              </a:rPr>
              <a:t>زن</a:t>
            </a:r>
            <a:r>
              <a:rPr lang="fa-IR" sz="2000" dirty="0">
                <a:cs typeface="B Mitra" panose="00000400000000000000" pitchFamily="2" charset="-78"/>
              </a:rPr>
              <a:t> </a:t>
            </a:r>
            <a:r>
              <a:rPr lang="fa-IR" sz="2000" b="1" dirty="0">
                <a:cs typeface="B Mitra" panose="00000400000000000000" pitchFamily="2" charset="-78"/>
              </a:rPr>
              <a:t>توفیق</a:t>
            </a:r>
            <a:r>
              <a:rPr lang="fa-IR" sz="2000" dirty="0">
                <a:cs typeface="B Mitra" panose="00000400000000000000" pitchFamily="2" charset="-78"/>
              </a:rPr>
              <a:t> یافته تا </a:t>
            </a:r>
            <a:r>
              <a:rPr lang="fa-IR" sz="2000" b="1" dirty="0">
                <a:cs typeface="B Mitra" panose="00000400000000000000" pitchFamily="2" charset="-78"/>
              </a:rPr>
              <a:t>محل</a:t>
            </a:r>
            <a:r>
              <a:rPr lang="fa-IR" sz="2000" dirty="0">
                <a:cs typeface="B Mitra" panose="00000400000000000000" pitchFamily="2" charset="-78"/>
              </a:rPr>
              <a:t> این </a:t>
            </a:r>
            <a:r>
              <a:rPr lang="fa-IR" sz="2000" b="1" dirty="0">
                <a:cs typeface="B Mitra" panose="00000400000000000000" pitchFamily="2" charset="-78"/>
              </a:rPr>
              <a:t>ثبوت</a:t>
            </a:r>
            <a:r>
              <a:rPr lang="fa-IR" sz="2000" dirty="0">
                <a:cs typeface="B Mitra" panose="00000400000000000000" pitchFamily="2" charset="-78"/>
              </a:rPr>
              <a:t> باشد و اولین محل </a:t>
            </a:r>
            <a:r>
              <a:rPr lang="fa-IR" sz="2000" b="1" dirty="0">
                <a:cs typeface="B Mitra" panose="00000400000000000000" pitchFamily="2" charset="-78"/>
              </a:rPr>
              <a:t>تعلیم</a:t>
            </a:r>
            <a:r>
              <a:rPr lang="fa-IR" sz="2000" dirty="0">
                <a:cs typeface="B Mitra" panose="00000400000000000000" pitchFamily="2" charset="-78"/>
              </a:rPr>
              <a:t> و </a:t>
            </a:r>
            <a:r>
              <a:rPr lang="fa-IR" sz="2000" b="1" dirty="0">
                <a:cs typeface="B Mitra" panose="00000400000000000000" pitchFamily="2" charset="-78"/>
              </a:rPr>
              <a:t>تزكيه</a:t>
            </a:r>
            <a:r>
              <a:rPr lang="fa-IR" sz="2000" dirty="0">
                <a:cs typeface="B Mitra" panose="00000400000000000000" pitchFamily="2" charset="-78"/>
              </a:rPr>
              <a:t> در او استقرار یابد</a:t>
            </a:r>
            <a:r>
              <a:rPr lang="fa-IR" sz="2000" dirty="0" smtClean="0">
                <a:cs typeface="B Mitra" panose="00000400000000000000" pitchFamily="2" charset="-78"/>
              </a:rPr>
              <a:t>.</a:t>
            </a:r>
            <a:endParaRPr lang="en-US" sz="2000" dirty="0">
              <a:cs typeface="B Mitra" panose="00000400000000000000" pitchFamily="2" charset="-78"/>
            </a:endParaRPr>
          </a:p>
        </p:txBody>
      </p:sp>
      <p:sp>
        <p:nvSpPr>
          <p:cNvPr id="3" name="Rectangle 2"/>
          <p:cNvSpPr/>
          <p:nvPr/>
        </p:nvSpPr>
        <p:spPr>
          <a:xfrm>
            <a:off x="213510" y="722067"/>
            <a:ext cx="1157689"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چهارم</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344091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9112" y="1136239"/>
            <a:ext cx="8641080" cy="4233467"/>
          </a:xfrm>
          <a:prstGeom prst="rect">
            <a:avLst/>
          </a:prstGeom>
        </p:spPr>
        <p:txBody>
          <a:bodyPr wrap="square">
            <a:spAutoFit/>
          </a:bodyPr>
          <a:lstStyle/>
          <a:p>
            <a:pPr marL="342900" lvl="0" indent="-342900" algn="just" rtl="1">
              <a:lnSpc>
                <a:spcPct val="115000"/>
              </a:lnSpc>
              <a:buFont typeface="+mj-lt"/>
              <a:buAutoNum type="arabicPeriod"/>
            </a:pPr>
            <a:r>
              <a:rPr lang="fa-IR" b="1" dirty="0">
                <a:cs typeface="B Mitra" panose="00000400000000000000" pitchFamily="2" charset="-78"/>
              </a:rPr>
              <a:t>«امّ»</a:t>
            </a:r>
            <a:r>
              <a:rPr lang="fa-IR" dirty="0">
                <a:cs typeface="B Mitra" panose="00000400000000000000" pitchFamily="2" charset="-78"/>
              </a:rPr>
              <a:t> که به معنای قصد و توجه اختصاصی و ویژه است به صاحب رحم گفته شده، زیرا </a:t>
            </a:r>
            <a:r>
              <a:rPr lang="fa-IR" b="1" dirty="0">
                <a:cs typeface="B Mitra" panose="00000400000000000000" pitchFamily="2" charset="-78"/>
              </a:rPr>
              <a:t>هم خود مورد توجه است و هم موجب شکل‌گیری توجه کلی متربّی</a:t>
            </a:r>
            <a:r>
              <a:rPr lang="fa-IR" dirty="0">
                <a:cs typeface="B Mitra" panose="00000400000000000000" pitchFamily="2" charset="-78"/>
              </a:rPr>
              <a:t> خود می</a:t>
            </a:r>
            <a:r>
              <a:rPr lang="en-US" dirty="0">
                <a:cs typeface="B Mitra" panose="00000400000000000000" pitchFamily="2" charset="-78"/>
              </a:rPr>
              <a:t>‌</a:t>
            </a:r>
            <a:r>
              <a:rPr lang="fa-IR" dirty="0">
                <a:cs typeface="B Mitra" panose="00000400000000000000" pitchFamily="2" charset="-78"/>
              </a:rPr>
              <a:t>شود و بدین ترتیب است که دوران رحم از مهم‌ترین دوران زندگی هر فرد و اولین و پایه</a:t>
            </a:r>
            <a:r>
              <a:rPr lang="en-US" dirty="0">
                <a:cs typeface="B Mitra" panose="00000400000000000000" pitchFamily="2" charset="-78"/>
              </a:rPr>
              <a:t>‌</a:t>
            </a:r>
            <a:r>
              <a:rPr lang="fa-IR" dirty="0">
                <a:cs typeface="B Mitra" panose="00000400000000000000" pitchFamily="2" charset="-78"/>
              </a:rPr>
              <a:t>ای</a:t>
            </a:r>
            <a:r>
              <a:rPr lang="en-US" dirty="0">
                <a:cs typeface="B Mitra" panose="00000400000000000000" pitchFamily="2" charset="-78"/>
              </a:rPr>
              <a:t>‌</a:t>
            </a:r>
            <a:r>
              <a:rPr lang="fa-IR" dirty="0">
                <a:cs typeface="B Mitra" panose="00000400000000000000" pitchFamily="2" charset="-78"/>
              </a:rPr>
              <a:t>ترین محل تعليم و تزكيه او به شمار می</a:t>
            </a:r>
            <a:r>
              <a:rPr lang="en-US" dirty="0">
                <a:cs typeface="B Mitra" panose="00000400000000000000" pitchFamily="2" charset="-78"/>
              </a:rPr>
              <a:t>‌</a:t>
            </a:r>
            <a:r>
              <a:rPr lang="fa-IR" dirty="0">
                <a:cs typeface="B Mitra" panose="00000400000000000000" pitchFamily="2" charset="-78"/>
              </a:rPr>
              <a:t>رود.</a:t>
            </a:r>
            <a:endParaRPr lang="en-US" dirty="0"/>
          </a:p>
          <a:p>
            <a:pPr marL="342900" lvl="0" indent="-342900" algn="just" rtl="1">
              <a:lnSpc>
                <a:spcPct val="115000"/>
              </a:lnSpc>
              <a:buFont typeface="+mj-lt"/>
              <a:buAutoNum type="arabicPeriod"/>
            </a:pPr>
            <a:r>
              <a:rPr lang="fa-IR" dirty="0">
                <a:cs typeface="B Mitra" panose="00000400000000000000" pitchFamily="2" charset="-78"/>
              </a:rPr>
              <a:t>ارتباط روحانی و ملکوتی مادر با فرزند، در دوران میهمانی او در رحم می</a:t>
            </a:r>
            <a:r>
              <a:rPr lang="en-US" dirty="0">
                <a:cs typeface="B Mitra" panose="00000400000000000000" pitchFamily="2" charset="-78"/>
              </a:rPr>
              <a:t>‌</a:t>
            </a:r>
            <a:r>
              <a:rPr lang="fa-IR" dirty="0">
                <a:cs typeface="B Mitra" panose="00000400000000000000" pitchFamily="2" charset="-78"/>
              </a:rPr>
              <a:t>تواند باعث هدایت کلی فرزند در طول زندگی و مصونیت او در برابر بسیاری از آسیب</a:t>
            </a:r>
            <a:r>
              <a:rPr lang="en-US" dirty="0">
                <a:cs typeface="B Mitra" panose="00000400000000000000" pitchFamily="2" charset="-78"/>
              </a:rPr>
              <a:t>‌</a:t>
            </a:r>
            <a:r>
              <a:rPr lang="fa-IR" dirty="0">
                <a:cs typeface="B Mitra" panose="00000400000000000000" pitchFamily="2" charset="-78"/>
              </a:rPr>
              <a:t>های بعدی شود. </a:t>
            </a:r>
            <a:endParaRPr lang="en-US" dirty="0"/>
          </a:p>
          <a:p>
            <a:pPr marL="342900" lvl="0" indent="-342900" algn="just" rtl="1">
              <a:lnSpc>
                <a:spcPct val="115000"/>
              </a:lnSpc>
              <a:buFont typeface="+mj-lt"/>
              <a:buAutoNum type="arabicPeriod"/>
            </a:pPr>
            <a:r>
              <a:rPr lang="fa-IR" dirty="0">
                <a:cs typeface="B Mitra" panose="00000400000000000000" pitchFamily="2" charset="-78"/>
              </a:rPr>
              <a:t>هر چند نحوه این ارتباط، فطری است ولی امکان بالا بردن کیفیت آن با تهذیب و تعلیم وجود دارد. بنابراین یکی از مهم‌ترین حوزه‌هاي آموزشی جامعه، آموزش به مادران به ويژه در دوران بارداري است. </a:t>
            </a:r>
            <a:endParaRPr lang="en-US" dirty="0"/>
          </a:p>
          <a:p>
            <a:pPr marL="342900" lvl="0" indent="-342900" algn="just" rtl="1">
              <a:lnSpc>
                <a:spcPct val="115000"/>
              </a:lnSpc>
              <a:buFont typeface="+mj-lt"/>
              <a:buAutoNum type="arabicPeriod"/>
            </a:pPr>
            <a:r>
              <a:rPr lang="fa-IR" dirty="0">
                <a:cs typeface="B Mitra" panose="00000400000000000000" pitchFamily="2" charset="-78"/>
              </a:rPr>
              <a:t>دور بودن از خیالات باطل و آشفته و رفتارهای ناشایست و گناه آلود، مهم‌ترین وظیفه مادر در طول میهمانی فرزند در رحم است.</a:t>
            </a:r>
            <a:endParaRPr lang="en-US" dirty="0"/>
          </a:p>
          <a:p>
            <a:pPr marL="342900" lvl="0" indent="-342900" algn="just" rtl="1">
              <a:lnSpc>
                <a:spcPct val="115000"/>
              </a:lnSpc>
              <a:buFont typeface="+mj-lt"/>
              <a:buAutoNum type="arabicPeriod"/>
            </a:pPr>
            <a:r>
              <a:rPr lang="fa-IR" dirty="0">
                <a:cs typeface="B Mitra" panose="00000400000000000000" pitchFamily="2" charset="-78"/>
              </a:rPr>
              <a:t>طهارت فکر، خیال، وهم، باور و عمل و نيز طهارت در ظاهر، از لوازم تأثیر تربیتی مادر بر فرزند در رحم است. </a:t>
            </a:r>
            <a:endParaRPr lang="en-US" dirty="0"/>
          </a:p>
          <a:p>
            <a:pPr marL="342900" lvl="0" indent="-342900" algn="just" rtl="1">
              <a:lnSpc>
                <a:spcPct val="115000"/>
              </a:lnSpc>
              <a:buFont typeface="+mj-lt"/>
              <a:buAutoNum type="arabicPeriod"/>
            </a:pPr>
            <a:r>
              <a:rPr lang="fa-IR" dirty="0">
                <a:cs typeface="B Mitra" panose="00000400000000000000" pitchFamily="2" charset="-78"/>
              </a:rPr>
              <a:t>فراهم ساختن شرایط </a:t>
            </a:r>
            <a:r>
              <a:rPr lang="fa-IR" b="1" dirty="0">
                <a:cs typeface="B Mitra" panose="00000400000000000000" pitchFamily="2" charset="-78"/>
              </a:rPr>
              <a:t>امنیت و آسایش و رزق حلال و طیّب و محل دور از اضطراب</a:t>
            </a:r>
            <a:r>
              <a:rPr lang="fa-IR" dirty="0">
                <a:cs typeface="B Mitra" panose="00000400000000000000" pitchFamily="2" charset="-78"/>
              </a:rPr>
              <a:t> به عهده مرد است و اینگونه است که مرد در بیت سمت </a:t>
            </a:r>
            <a:r>
              <a:rPr lang="fa-IR" b="1" dirty="0">
                <a:cs typeface="B Mitra" panose="00000400000000000000" pitchFamily="2" charset="-78"/>
              </a:rPr>
              <a:t>«ابّ» یا سرپرست</a:t>
            </a:r>
            <a:r>
              <a:rPr lang="fa-IR" dirty="0">
                <a:cs typeface="B Mitra" panose="00000400000000000000" pitchFamily="2" charset="-78"/>
              </a:rPr>
              <a:t> را خواهد داشت.</a:t>
            </a:r>
            <a:endParaRPr lang="en-US" dirty="0"/>
          </a:p>
          <a:p>
            <a:pPr marL="342900" lvl="0" indent="-342900" algn="just" rtl="1">
              <a:lnSpc>
                <a:spcPct val="115000"/>
              </a:lnSpc>
              <a:buFont typeface="+mj-lt"/>
              <a:buAutoNum type="arabicPeriod"/>
            </a:pPr>
            <a:r>
              <a:rPr lang="fa-IR" dirty="0">
                <a:cs typeface="B Mitra" panose="00000400000000000000" pitchFamily="2" charset="-78"/>
              </a:rPr>
              <a:t>سرپرست خانواده باید از مدت</a:t>
            </a:r>
            <a:r>
              <a:rPr lang="en-US" dirty="0">
                <a:cs typeface="B Mitra" panose="00000400000000000000" pitchFamily="2" charset="-78"/>
              </a:rPr>
              <a:t>‌</a:t>
            </a:r>
            <a:r>
              <a:rPr lang="fa-IR" dirty="0">
                <a:cs typeface="B Mitra" panose="00000400000000000000" pitchFamily="2" charset="-78"/>
              </a:rPr>
              <a:t>ها قبل از دوران جنینی، با انواع طهارت ظاهر و باطن به ويژه در زمينه تأمين رزق، زمینه را برای حضور فرزند در جنین مهیا سازد. </a:t>
            </a:r>
            <a:endParaRPr lang="en-US" dirty="0"/>
          </a:p>
        </p:txBody>
      </p:sp>
      <p:sp>
        <p:nvSpPr>
          <p:cNvPr id="3" name="Rectangle 2"/>
          <p:cNvSpPr/>
          <p:nvPr/>
        </p:nvSpPr>
        <p:spPr>
          <a:xfrm>
            <a:off x="213510" y="722067"/>
            <a:ext cx="1157689"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چهارم</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310566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9384" y="1387096"/>
            <a:ext cx="8951976" cy="3631763"/>
          </a:xfrm>
          <a:prstGeom prst="rect">
            <a:avLst/>
          </a:prstGeom>
        </p:spPr>
        <p:txBody>
          <a:bodyPr wrap="square">
            <a:spAutoFit/>
          </a:bodyPr>
          <a:lstStyle/>
          <a:p>
            <a:pPr marL="342900" indent="-342900" algn="just" rtl="1">
              <a:lnSpc>
                <a:spcPct val="115000"/>
              </a:lnSpc>
              <a:buFont typeface="Wingdings" panose="05000000000000000000" pitchFamily="2" charset="2"/>
              <a:buChar char="v"/>
            </a:pPr>
            <a:r>
              <a:rPr lang="fa-IR" sz="2000" dirty="0">
                <a:cs typeface="B Mitra" panose="00000400000000000000" pitchFamily="2" charset="-78"/>
              </a:rPr>
              <a:t>نقش پدر در مدیریت خانواده و فراهم آوردن بستر لازم برای تعلیم و تزكيه مادر، نقشی اساسی و تعیین کننده است. از این رو خداوند زنان را </a:t>
            </a:r>
            <a:r>
              <a:rPr lang="fa-IR" sz="2000" b="1" dirty="0">
                <a:cs typeface="B Mitra" panose="00000400000000000000" pitchFamily="2" charset="-78"/>
              </a:rPr>
              <a:t>«حرث»</a:t>
            </a:r>
            <a:r>
              <a:rPr lang="fa-IR" sz="2000" dirty="0">
                <a:cs typeface="B Mitra" panose="00000400000000000000" pitchFamily="2" charset="-78"/>
              </a:rPr>
              <a:t> به معنای محصول و ثمره برای مردان دانسته است.</a:t>
            </a:r>
            <a:endParaRPr lang="en-US" sz="2000" dirty="0"/>
          </a:p>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نقش </a:t>
            </a:r>
            <a:r>
              <a:rPr lang="fa-IR" sz="2000" dirty="0">
                <a:cs typeface="B Mitra" panose="00000400000000000000" pitchFamily="2" charset="-78"/>
              </a:rPr>
              <a:t>پدر در مدیریت خانواده و فراهم آوردن بستر لازم برای تعلیم و تزكيه مادر، نقشی اساسی و تعیین کننده است. از این رو خداوند زنان را </a:t>
            </a:r>
            <a:r>
              <a:rPr lang="fa-IR" sz="2000" b="1" dirty="0">
                <a:cs typeface="B Mitra" panose="00000400000000000000" pitchFamily="2" charset="-78"/>
              </a:rPr>
              <a:t>«حرث»</a:t>
            </a:r>
            <a:r>
              <a:rPr lang="fa-IR" sz="2000" dirty="0">
                <a:cs typeface="B Mitra" panose="00000400000000000000" pitchFamily="2" charset="-78"/>
              </a:rPr>
              <a:t> به معنای محصول و ثمره برای مردان دانسته است.</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به واسطه ارتباطاتی که به نسبت </a:t>
            </a:r>
            <a:r>
              <a:rPr lang="fa-IR" sz="2000" b="1" dirty="0">
                <a:cs typeface="B Mitra" panose="00000400000000000000" pitchFamily="2" charset="-78"/>
              </a:rPr>
              <a:t>رحم</a:t>
            </a:r>
            <a:r>
              <a:rPr lang="fa-IR" sz="2000" dirty="0">
                <a:cs typeface="B Mitra" panose="00000400000000000000" pitchFamily="2" charset="-78"/>
              </a:rPr>
              <a:t> و صاحب </a:t>
            </a:r>
            <a:r>
              <a:rPr lang="fa-IR" sz="2000" b="1" dirty="0">
                <a:cs typeface="B Mitra" panose="00000400000000000000" pitchFamily="2" charset="-78"/>
              </a:rPr>
              <a:t>رحم</a:t>
            </a:r>
            <a:r>
              <a:rPr lang="fa-IR" sz="2000" dirty="0">
                <a:cs typeface="B Mitra" panose="00000400000000000000" pitchFamily="2" charset="-78"/>
              </a:rPr>
              <a:t> ایجاد می</a:t>
            </a:r>
            <a:r>
              <a:rPr lang="en-US" sz="2000" dirty="0">
                <a:cs typeface="B Mitra" panose="00000400000000000000" pitchFamily="2" charset="-78"/>
              </a:rPr>
              <a:t>‌</a:t>
            </a:r>
            <a:r>
              <a:rPr lang="fa-IR" sz="2000" dirty="0">
                <a:cs typeface="B Mitra" panose="00000400000000000000" pitchFamily="2" charset="-78"/>
              </a:rPr>
              <a:t>شود، نسبت</a:t>
            </a:r>
            <a:r>
              <a:rPr lang="en-US" sz="2000" dirty="0">
                <a:cs typeface="B Mitra" panose="00000400000000000000" pitchFamily="2" charset="-78"/>
              </a:rPr>
              <a:t>‌</a:t>
            </a:r>
            <a:r>
              <a:rPr lang="fa-IR" sz="2000" dirty="0">
                <a:cs typeface="B Mitra" panose="00000400000000000000" pitchFamily="2" charset="-78"/>
              </a:rPr>
              <a:t>ها در خانواده شکل می</a:t>
            </a:r>
            <a:r>
              <a:rPr lang="en-US" sz="2000" dirty="0">
                <a:cs typeface="B Mitra" panose="00000400000000000000" pitchFamily="2" charset="-78"/>
              </a:rPr>
              <a:t>‌</a:t>
            </a:r>
            <a:r>
              <a:rPr lang="fa-IR" sz="2000" dirty="0">
                <a:cs typeface="B Mitra" panose="00000400000000000000" pitchFamily="2" charset="-78"/>
              </a:rPr>
              <a:t>گیرد. به این نسبت</a:t>
            </a:r>
            <a:r>
              <a:rPr lang="en-US" sz="2000" dirty="0">
                <a:cs typeface="B Mitra" panose="00000400000000000000" pitchFamily="2" charset="-78"/>
              </a:rPr>
              <a:t>‌</a:t>
            </a:r>
            <a:r>
              <a:rPr lang="fa-IR" sz="2000" dirty="0">
                <a:cs typeface="B Mitra" panose="00000400000000000000" pitchFamily="2" charset="-78"/>
              </a:rPr>
              <a:t>های خانوادگی «</a:t>
            </a:r>
            <a:r>
              <a:rPr lang="fa-IR" sz="2000" b="1" dirty="0">
                <a:cs typeface="B Mitra" panose="00000400000000000000" pitchFamily="2" charset="-78"/>
              </a:rPr>
              <a:t>ارحام</a:t>
            </a:r>
            <a:r>
              <a:rPr lang="fa-IR" sz="2000" dirty="0">
                <a:cs typeface="B Mitra" panose="00000400000000000000" pitchFamily="2" charset="-78"/>
              </a:rPr>
              <a:t>» گفته می</a:t>
            </a:r>
            <a:r>
              <a:rPr lang="en-US" sz="2000" dirty="0">
                <a:cs typeface="B Mitra" panose="00000400000000000000" pitchFamily="2" charset="-78"/>
              </a:rPr>
              <a:t>‌</a:t>
            </a:r>
            <a:r>
              <a:rPr lang="fa-IR" sz="2000" dirty="0">
                <a:cs typeface="B Mitra" panose="00000400000000000000" pitchFamily="2" charset="-78"/>
              </a:rPr>
              <a:t>شود، همچنين به این نسبت‌ها از جهت نزدیک بودن به فرد «قربی» نیز می‌گویند.</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اهمیت رعایت حقوقی که به واسطه </a:t>
            </a:r>
            <a:r>
              <a:rPr lang="fa-IR" sz="2000" b="1" dirty="0">
                <a:cs typeface="B Mitra" panose="00000400000000000000" pitchFamily="2" charset="-78"/>
              </a:rPr>
              <a:t>ارحام</a:t>
            </a:r>
            <a:r>
              <a:rPr lang="fa-IR" sz="2000" dirty="0">
                <a:cs typeface="B Mitra" panose="00000400000000000000" pitchFamily="2" charset="-78"/>
              </a:rPr>
              <a:t> بر عهده فرد قرار می‌گیرد به حدی است که خداوند در سوره مبارکه نساء ضمن توصیه همه به تقوای الهی مردم را به تقوا در برابر ارحام امر می‌نماید.</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قرآن و روایات اهتمام به امور </a:t>
            </a:r>
            <a:r>
              <a:rPr lang="fa-IR" sz="2000" b="1" dirty="0">
                <a:cs typeface="B Mitra" panose="00000400000000000000" pitchFamily="2" charset="-78"/>
              </a:rPr>
              <a:t>ارحام</a:t>
            </a:r>
            <a:r>
              <a:rPr lang="fa-IR" sz="2000" dirty="0">
                <a:cs typeface="B Mitra" panose="00000400000000000000" pitchFamily="2" charset="-78"/>
              </a:rPr>
              <a:t> و ارتباط کافی و بر اساس حکمت و تدبیر با آنها موجب </a:t>
            </a:r>
            <a:r>
              <a:rPr lang="fa-IR" sz="2000" b="1" dirty="0">
                <a:cs typeface="B Mitra" panose="00000400000000000000" pitchFamily="2" charset="-78"/>
              </a:rPr>
              <a:t>خیرات</a:t>
            </a:r>
            <a:r>
              <a:rPr lang="fa-IR" sz="2000" dirty="0">
                <a:cs typeface="B Mitra" panose="00000400000000000000" pitchFamily="2" charset="-78"/>
              </a:rPr>
              <a:t> و </a:t>
            </a:r>
            <a:r>
              <a:rPr lang="fa-IR" sz="2000" b="1" dirty="0">
                <a:cs typeface="B Mitra" panose="00000400000000000000" pitchFamily="2" charset="-78"/>
              </a:rPr>
              <a:t>برکات</a:t>
            </a:r>
            <a:r>
              <a:rPr lang="fa-IR" sz="2000" dirty="0">
                <a:cs typeface="B Mitra" panose="00000400000000000000" pitchFamily="2" charset="-78"/>
              </a:rPr>
              <a:t> بسیاری خواهد شد. از جمله این برکات برخورداری از رزق و طول عمر است. </a:t>
            </a:r>
            <a:endParaRPr lang="en-US" sz="2000" dirty="0"/>
          </a:p>
        </p:txBody>
      </p:sp>
      <p:sp>
        <p:nvSpPr>
          <p:cNvPr id="4" name="Rectangle 3"/>
          <p:cNvSpPr/>
          <p:nvPr/>
        </p:nvSpPr>
        <p:spPr>
          <a:xfrm>
            <a:off x="213510" y="722067"/>
            <a:ext cx="1157689"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چهارم</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087021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3936" y="1093958"/>
            <a:ext cx="9116568" cy="4339650"/>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با توجه به آیات و روایات یکی از گناهان کبیره </a:t>
            </a:r>
            <a:r>
              <a:rPr lang="fa-IR" sz="2000" b="1" dirty="0">
                <a:cs typeface="B Mitra" panose="00000400000000000000" pitchFamily="2" charset="-78"/>
              </a:rPr>
              <a:t>«قطع رحم»</a:t>
            </a:r>
            <a:r>
              <a:rPr lang="fa-IR" sz="2000" dirty="0">
                <a:cs typeface="B Mitra" panose="00000400000000000000" pitchFamily="2" charset="-78"/>
              </a:rPr>
              <a:t> است. برای این گناه آثار شوم فردی و اجتماعی ذکر شده است. </a:t>
            </a:r>
            <a:endParaRPr lang="en-US" sz="2000" dirty="0"/>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مبنای</a:t>
            </a:r>
            <a:r>
              <a:rPr lang="fa-IR" sz="2000" dirty="0">
                <a:cs typeface="B Mitra" panose="00000400000000000000" pitchFamily="2" charset="-78"/>
              </a:rPr>
              <a:t> </a:t>
            </a:r>
            <a:r>
              <a:rPr lang="fa-IR" sz="2000" b="1" dirty="0">
                <a:cs typeface="B Mitra" panose="00000400000000000000" pitchFamily="2" charset="-78"/>
              </a:rPr>
              <a:t>وصل</a:t>
            </a:r>
            <a:r>
              <a:rPr lang="fa-IR" sz="2000" dirty="0">
                <a:cs typeface="B Mitra" panose="00000400000000000000" pitchFamily="2" charset="-78"/>
              </a:rPr>
              <a:t> و </a:t>
            </a:r>
            <a:r>
              <a:rPr lang="fa-IR" sz="2000" b="1" dirty="0">
                <a:cs typeface="B Mitra" panose="00000400000000000000" pitchFamily="2" charset="-78"/>
              </a:rPr>
              <a:t>قطع</a:t>
            </a:r>
            <a:r>
              <a:rPr lang="fa-IR" sz="2000" dirty="0">
                <a:cs typeface="B Mitra" panose="00000400000000000000" pitchFamily="2" charset="-78"/>
              </a:rPr>
              <a:t> </a:t>
            </a:r>
            <a:r>
              <a:rPr lang="fa-IR" sz="2000" b="1" dirty="0">
                <a:cs typeface="B Mitra" panose="00000400000000000000" pitchFamily="2" charset="-78"/>
              </a:rPr>
              <a:t>رحم</a:t>
            </a:r>
            <a:r>
              <a:rPr lang="fa-IR" sz="2000" dirty="0">
                <a:cs typeface="B Mitra" panose="00000400000000000000" pitchFamily="2" charset="-78"/>
              </a:rPr>
              <a:t>، دستورات الهی است و صرف رحم بودن و داشتن نسبت</a:t>
            </a:r>
            <a:r>
              <a:rPr lang="en-US" sz="2000" dirty="0">
                <a:cs typeface="B Mitra" panose="00000400000000000000" pitchFamily="2" charset="-78"/>
              </a:rPr>
              <a:t>‌</a:t>
            </a:r>
            <a:r>
              <a:rPr lang="fa-IR" sz="2000" dirty="0">
                <a:cs typeface="B Mitra" panose="00000400000000000000" pitchFamily="2" charset="-78"/>
              </a:rPr>
              <a:t>های فامیلی نمی</a:t>
            </a:r>
            <a:r>
              <a:rPr lang="en-US" sz="2000" dirty="0">
                <a:cs typeface="B Mitra" panose="00000400000000000000" pitchFamily="2" charset="-78"/>
              </a:rPr>
              <a:t>‌</a:t>
            </a:r>
            <a:r>
              <a:rPr lang="fa-IR" sz="2000" dirty="0">
                <a:cs typeface="B Mitra" panose="00000400000000000000" pitchFamily="2" charset="-78"/>
              </a:rPr>
              <a:t>تواند ارزش</a:t>
            </a:r>
            <a:r>
              <a:rPr lang="en-US" sz="2000" dirty="0">
                <a:cs typeface="B Mitra" panose="00000400000000000000" pitchFamily="2" charset="-78"/>
              </a:rPr>
              <a:t>‌</a:t>
            </a:r>
            <a:r>
              <a:rPr lang="fa-IR" sz="2000" dirty="0">
                <a:cs typeface="B Mitra" panose="00000400000000000000" pitchFamily="2" charset="-78"/>
              </a:rPr>
              <a:t>های معنوی را تحت</a:t>
            </a:r>
            <a:r>
              <a:rPr lang="en-US" sz="2000" dirty="0">
                <a:cs typeface="B Mitra" panose="00000400000000000000" pitchFamily="2" charset="-78"/>
              </a:rPr>
              <a:t>‌</a:t>
            </a:r>
            <a:r>
              <a:rPr lang="fa-IR" sz="2000" dirty="0">
                <a:cs typeface="B Mitra" panose="00000400000000000000" pitchFamily="2" charset="-78"/>
              </a:rPr>
              <a:t>الشعاع قرار دهد حفظ نسبت‌ها، نهی از فراموش شدن نسبت‌های فامیلی و ایجاد نسبت‌های فامیلی بر مدار حق و حق‌طلبی از مهم‌ترین عوامل همدلی در جامعه محسوب می</a:t>
            </a:r>
            <a:r>
              <a:rPr lang="en-US" sz="2000" dirty="0">
                <a:cs typeface="B Mitra" panose="00000400000000000000" pitchFamily="2" charset="-78"/>
              </a:rPr>
              <a:t>‌</a:t>
            </a:r>
            <a:r>
              <a:rPr lang="fa-IR" sz="2000" dirty="0">
                <a:cs typeface="B Mitra" panose="00000400000000000000" pitchFamily="2" charset="-78"/>
              </a:rPr>
              <a:t>شود.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قرآن و روایات ایجاد </a:t>
            </a:r>
            <a:r>
              <a:rPr lang="fa-IR" sz="2000" b="1" dirty="0">
                <a:cs typeface="B Mitra" panose="00000400000000000000" pitchFamily="2" charset="-78"/>
              </a:rPr>
              <a:t>برادری</a:t>
            </a:r>
            <a:r>
              <a:rPr lang="fa-IR" sz="2000" dirty="0">
                <a:cs typeface="B Mitra" panose="00000400000000000000" pitchFamily="2" charset="-78"/>
              </a:rPr>
              <a:t> را به عنوان عاملی برای </a:t>
            </a:r>
            <a:r>
              <a:rPr lang="fa-IR" sz="2000" b="1" dirty="0">
                <a:cs typeface="B Mitra" panose="00000400000000000000" pitchFamily="2" charset="-78"/>
              </a:rPr>
              <a:t>توسعه</a:t>
            </a:r>
            <a:r>
              <a:rPr lang="fa-IR" sz="2000" dirty="0">
                <a:cs typeface="B Mitra" panose="00000400000000000000" pitchFamily="2" charset="-78"/>
              </a:rPr>
              <a:t> </a:t>
            </a:r>
            <a:r>
              <a:rPr lang="fa-IR" sz="2000" b="1" dirty="0">
                <a:cs typeface="B Mitra" panose="00000400000000000000" pitchFamily="2" charset="-78"/>
              </a:rPr>
              <a:t>ارحام</a:t>
            </a:r>
            <a:r>
              <a:rPr lang="fa-IR" sz="2000" dirty="0">
                <a:cs typeface="B Mitra" panose="00000400000000000000" pitchFamily="2" charset="-78"/>
              </a:rPr>
              <a:t> بر مدار حق و حق‌طلبی مورد تأکید قرار داده است.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از آنجايي كه ولایت رسول از هر ولایتی به فرد نزدیک</a:t>
            </a:r>
            <a:r>
              <a:rPr lang="en-US" sz="2000" dirty="0">
                <a:cs typeface="B Mitra" panose="00000400000000000000" pitchFamily="2" charset="-78"/>
              </a:rPr>
              <a:t>‌</a:t>
            </a:r>
            <a:r>
              <a:rPr lang="fa-IR" sz="2000" dirty="0">
                <a:cs typeface="B Mitra" panose="00000400000000000000" pitchFamily="2" charset="-78"/>
              </a:rPr>
              <a:t>تر است، بنابراین مهم</a:t>
            </a:r>
            <a:r>
              <a:rPr lang="en-US" sz="2000" dirty="0">
                <a:cs typeface="B Mitra" panose="00000400000000000000" pitchFamily="2" charset="-78"/>
              </a:rPr>
              <a:t>‌</a:t>
            </a:r>
            <a:r>
              <a:rPr lang="fa-IR" sz="2000" dirty="0">
                <a:cs typeface="B Mitra" panose="00000400000000000000" pitchFamily="2" charset="-78"/>
              </a:rPr>
              <a:t>ترین مصادیق قربی و ارحام، اهل بیت علیهم السلام هستند.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مبنای قطع و وصل از ارحام با توجه به میزان عقل و شرع تعیین می‌شود.</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از آنجایی که ارحام دارای طیف وسیعی هستند، رتبه‌بندی آنها از جهت ادای حقوق، با توجه به کتاب خدا و روایات اولیاي خدا مشخص می‌شود.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نگاه كريمانه و شايسته به زنان در خانواده شاخصه‌اي براي جلب رحمت الهي در جامعه است</a:t>
            </a:r>
            <a:r>
              <a:rPr lang="fa-IR" sz="2000" dirty="0" smtClean="0">
                <a:cs typeface="B Mitra" panose="00000400000000000000" pitchFamily="2" charset="-78"/>
              </a:rPr>
              <a:t>.</a:t>
            </a:r>
            <a:endParaRPr lang="en-US" sz="2000" dirty="0"/>
          </a:p>
        </p:txBody>
      </p:sp>
      <p:sp>
        <p:nvSpPr>
          <p:cNvPr id="3" name="Rectangle 2"/>
          <p:cNvSpPr/>
          <p:nvPr/>
        </p:nvSpPr>
        <p:spPr>
          <a:xfrm>
            <a:off x="213510" y="722067"/>
            <a:ext cx="1157689"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چهارم</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206883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4792" y="827163"/>
            <a:ext cx="9079992" cy="5401479"/>
          </a:xfrm>
          <a:prstGeom prst="rect">
            <a:avLst/>
          </a:prstGeom>
        </p:spPr>
        <p:txBody>
          <a:bodyPr wrap="square">
            <a:spAutoFit/>
          </a:bodyPr>
          <a:lstStyle/>
          <a:p>
            <a:pPr marL="342900" indent="-342900" algn="just" rtl="1">
              <a:lnSpc>
                <a:spcPct val="115000"/>
              </a:lnSpc>
              <a:spcAft>
                <a:spcPts val="0"/>
              </a:spcAft>
              <a:buFont typeface="Wingdings" panose="05000000000000000000" pitchFamily="2" charset="2"/>
              <a:buChar char="v"/>
            </a:pPr>
            <a:r>
              <a:rPr lang="fa-IR" sz="2000" b="1" dirty="0">
                <a:latin typeface="Times New Roman" panose="02020603050405020304" pitchFamily="18" charset="0"/>
                <a:ea typeface="Times New Roman" panose="02020603050405020304" pitchFamily="18" charset="0"/>
                <a:cs typeface="B Mitra" panose="00000400000000000000" pitchFamily="2" charset="-78"/>
              </a:rPr>
              <a:t>مبانی نظری </a:t>
            </a:r>
            <a:endParaRPr lang="en-US" sz="2000" dirty="0">
              <a:latin typeface="Times New Roman" panose="02020603050405020304" pitchFamily="18" charset="0"/>
              <a:ea typeface="Times New Roman" panose="02020603050405020304" pitchFamily="18" charset="0"/>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به محل استقرار افراد جامعه از منظر منطقه و محدوده </a:t>
            </a:r>
            <a:r>
              <a:rPr lang="fa-IR" sz="2000" b="1" dirty="0">
                <a:cs typeface="B Mitra" panose="00000400000000000000" pitchFamily="2" charset="-78"/>
              </a:rPr>
              <a:t>«بلد»</a:t>
            </a:r>
            <a:r>
              <a:rPr lang="fa-IR" sz="2000" dirty="0">
                <a:cs typeface="B Mitra" panose="00000400000000000000" pitchFamily="2" charset="-78"/>
              </a:rPr>
              <a:t> گفته می</a:t>
            </a:r>
            <a:r>
              <a:rPr lang="en-US" sz="2000" dirty="0">
                <a:cs typeface="B Mitra" panose="00000400000000000000" pitchFamily="2" charset="-78"/>
              </a:rPr>
              <a:t>‌</a:t>
            </a:r>
            <a:r>
              <a:rPr lang="fa-IR" sz="2000" dirty="0">
                <a:cs typeface="B Mitra" panose="00000400000000000000" pitchFamily="2" charset="-78"/>
              </a:rPr>
              <a:t>شود. آن منطقه می</a:t>
            </a:r>
            <a:r>
              <a:rPr lang="en-US" sz="2000" dirty="0">
                <a:cs typeface="B Mitra" panose="00000400000000000000" pitchFamily="2" charset="-78"/>
              </a:rPr>
              <a:t>‌</a:t>
            </a:r>
            <a:r>
              <a:rPr lang="fa-IR" sz="2000" dirty="0">
                <a:cs typeface="B Mitra" panose="00000400000000000000" pitchFamily="2" charset="-78"/>
              </a:rPr>
              <a:t>تواند بی</a:t>
            </a:r>
            <a:r>
              <a:rPr lang="en-US" sz="2000" dirty="0">
                <a:cs typeface="B Mitra" panose="00000400000000000000" pitchFamily="2" charset="-78"/>
              </a:rPr>
              <a:t>‌</a:t>
            </a:r>
            <a:r>
              <a:rPr lang="fa-IR" sz="2000" dirty="0">
                <a:cs typeface="B Mitra" panose="00000400000000000000" pitchFamily="2" charset="-78"/>
              </a:rPr>
              <a:t>حاصل یا حاصلخیز، محلی امن یا ناامن باشد.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با استقرار خانواده</a:t>
            </a:r>
            <a:r>
              <a:rPr lang="en-US" sz="2000" dirty="0">
                <a:cs typeface="B Mitra" panose="00000400000000000000" pitchFamily="2" charset="-78"/>
              </a:rPr>
              <a:t>‌</a:t>
            </a:r>
            <a:r>
              <a:rPr lang="fa-IR" sz="2000" dirty="0">
                <a:cs typeface="B Mitra" panose="00000400000000000000" pitchFamily="2" charset="-78"/>
              </a:rPr>
              <a:t>ها در محل و منطقه</a:t>
            </a:r>
            <a:r>
              <a:rPr lang="en-US" sz="2000" dirty="0">
                <a:cs typeface="B Mitra" panose="00000400000000000000" pitchFamily="2" charset="-78"/>
              </a:rPr>
              <a:t>‌</a:t>
            </a:r>
            <a:r>
              <a:rPr lang="fa-IR" sz="2000" dirty="0">
                <a:cs typeface="B Mitra" panose="00000400000000000000" pitchFamily="2" charset="-78"/>
              </a:rPr>
              <a:t>ای که می</a:t>
            </a:r>
            <a:r>
              <a:rPr lang="en-US" sz="2000" dirty="0">
                <a:cs typeface="B Mitra" panose="00000400000000000000" pitchFamily="2" charset="-78"/>
              </a:rPr>
              <a:t>‌</a:t>
            </a:r>
            <a:r>
              <a:rPr lang="fa-IR" sz="2000" dirty="0">
                <a:cs typeface="B Mitra" panose="00000400000000000000" pitchFamily="2" charset="-78"/>
              </a:rPr>
              <a:t>تواند موجب </a:t>
            </a:r>
            <a:r>
              <a:rPr lang="fa-IR" sz="2000" b="1" dirty="0">
                <a:cs typeface="B Mitra" panose="00000400000000000000" pitchFamily="2" charset="-78"/>
              </a:rPr>
              <a:t>منافع مشترک</a:t>
            </a:r>
            <a:r>
              <a:rPr lang="fa-IR" sz="2000" dirty="0">
                <a:cs typeface="B Mitra" panose="00000400000000000000" pitchFamily="2" charset="-78"/>
              </a:rPr>
              <a:t> برای آنها باشد آبادی یا </a:t>
            </a:r>
            <a:r>
              <a:rPr lang="fa-IR" sz="2000" b="1" dirty="0">
                <a:cs typeface="B Mitra" panose="00000400000000000000" pitchFamily="2" charset="-78"/>
              </a:rPr>
              <a:t>«قریه»</a:t>
            </a:r>
            <a:r>
              <a:rPr lang="fa-IR" sz="2000" dirty="0">
                <a:cs typeface="B Mitra" panose="00000400000000000000" pitchFamily="2" charset="-78"/>
              </a:rPr>
              <a:t> و آبادی</a:t>
            </a:r>
            <a:r>
              <a:rPr lang="en-US" sz="2000" dirty="0">
                <a:cs typeface="B Mitra" panose="00000400000000000000" pitchFamily="2" charset="-78"/>
              </a:rPr>
              <a:t>‌</a:t>
            </a:r>
            <a:r>
              <a:rPr lang="fa-IR" sz="2000" dirty="0">
                <a:cs typeface="B Mitra" panose="00000400000000000000" pitchFamily="2" charset="-78"/>
              </a:rPr>
              <a:t>ها یا «قری» شکل می</a:t>
            </a:r>
            <a:r>
              <a:rPr lang="en-US" sz="2000" dirty="0">
                <a:cs typeface="B Mitra" panose="00000400000000000000" pitchFamily="2" charset="-78"/>
              </a:rPr>
              <a:t>‌</a:t>
            </a:r>
            <a:r>
              <a:rPr lang="fa-IR" sz="2000" dirty="0">
                <a:cs typeface="B Mitra" panose="00000400000000000000" pitchFamily="2" charset="-78"/>
              </a:rPr>
              <a:t>گیرد. </a:t>
            </a:r>
            <a:r>
              <a:rPr lang="fa-IR" sz="2000" dirty="0" smtClean="0">
                <a:cs typeface="B Mitra" panose="00000400000000000000" pitchFamily="2" charset="-78"/>
              </a:rPr>
              <a:t>با </a:t>
            </a:r>
            <a:r>
              <a:rPr lang="fa-IR" sz="2000" dirty="0">
                <a:cs typeface="B Mitra" panose="00000400000000000000" pitchFamily="2" charset="-78"/>
              </a:rPr>
              <a:t>شکل</a:t>
            </a:r>
            <a:r>
              <a:rPr lang="en-US" sz="2000" dirty="0">
                <a:cs typeface="B Mitra" panose="00000400000000000000" pitchFamily="2" charset="-78"/>
              </a:rPr>
              <a:t>‌</a:t>
            </a:r>
            <a:r>
              <a:rPr lang="fa-IR" sz="2000" dirty="0">
                <a:cs typeface="B Mitra" panose="00000400000000000000" pitchFamily="2" charset="-78"/>
              </a:rPr>
              <a:t>گیری قریه، انواع روابط بر اساس مصالح اجتماعی به وجود می</a:t>
            </a:r>
            <a:r>
              <a:rPr lang="en-US" sz="2000" dirty="0">
                <a:cs typeface="B Mitra" panose="00000400000000000000" pitchFamily="2" charset="-78"/>
              </a:rPr>
              <a:t>‌</a:t>
            </a:r>
            <a:r>
              <a:rPr lang="fa-IR" sz="2000" dirty="0">
                <a:cs typeface="B Mitra" panose="00000400000000000000" pitchFamily="2" charset="-78"/>
              </a:rPr>
              <a:t>آید.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به گروهی از مردم که بر مبنای مصلحتی حرکتی را قصد می‌کنند </a:t>
            </a:r>
            <a:r>
              <a:rPr lang="fa-IR" sz="2000" b="1" dirty="0">
                <a:cs typeface="B Mitra" panose="00000400000000000000" pitchFamily="2" charset="-78"/>
              </a:rPr>
              <a:t>«قوم»</a:t>
            </a:r>
            <a:r>
              <a:rPr lang="fa-IR" sz="2000" dirty="0">
                <a:cs typeface="B Mitra" panose="00000400000000000000" pitchFamily="2" charset="-78"/>
              </a:rPr>
              <a:t> گفته می‌شود. </a:t>
            </a:r>
            <a:r>
              <a:rPr lang="fa-IR" sz="2000" dirty="0" smtClean="0">
                <a:cs typeface="B Mitra" panose="00000400000000000000" pitchFamily="2" charset="-78"/>
              </a:rPr>
              <a:t>در </a:t>
            </a:r>
            <a:r>
              <a:rPr lang="fa-IR" sz="2000" dirty="0">
                <a:cs typeface="B Mitra" panose="00000400000000000000" pitchFamily="2" charset="-78"/>
              </a:rPr>
              <a:t>قرآن و روایات، </a:t>
            </a:r>
            <a:r>
              <a:rPr lang="fa-IR" sz="2000" b="1" dirty="0">
                <a:cs typeface="B Mitra" panose="00000400000000000000" pitchFamily="2" charset="-78"/>
              </a:rPr>
              <a:t>قیام</a:t>
            </a:r>
            <a:r>
              <a:rPr lang="fa-IR" sz="2000" dirty="0">
                <a:cs typeface="B Mitra" panose="00000400000000000000" pitchFamily="2" charset="-78"/>
              </a:rPr>
              <a:t> به معنای </a:t>
            </a:r>
            <a:r>
              <a:rPr lang="fa-IR" sz="2000" b="1" dirty="0">
                <a:cs typeface="B Mitra" panose="00000400000000000000" pitchFamily="2" charset="-78"/>
              </a:rPr>
              <a:t>«حرکت</a:t>
            </a:r>
            <a:r>
              <a:rPr lang="en-US" sz="2000" b="1" dirty="0">
                <a:cs typeface="B Mitra" panose="00000400000000000000" pitchFamily="2" charset="-78"/>
              </a:rPr>
              <a:t>‌</a:t>
            </a:r>
            <a:r>
              <a:rPr lang="fa-IR" sz="2000" b="1" dirty="0">
                <a:cs typeface="B Mitra" panose="00000400000000000000" pitchFamily="2" charset="-78"/>
              </a:rPr>
              <a:t>هایِ صالح اجتماعی»</a:t>
            </a:r>
            <a:r>
              <a:rPr lang="fa-IR" sz="2000" dirty="0">
                <a:cs typeface="B Mitra" panose="00000400000000000000" pitchFamily="2" charset="-78"/>
              </a:rPr>
              <a:t> مخصوص قوم صالح و با ایمان است و حرکت‌</a:t>
            </a:r>
            <a:r>
              <a:rPr lang="en-US" sz="2000" dirty="0">
                <a:cs typeface="B Mitra" panose="00000400000000000000" pitchFamily="2" charset="-78"/>
              </a:rPr>
              <a:t>‌</a:t>
            </a:r>
            <a:r>
              <a:rPr lang="fa-IR" sz="2000" dirty="0">
                <a:cs typeface="B Mitra" panose="00000400000000000000" pitchFamily="2" charset="-78"/>
              </a:rPr>
              <a:t>های اقوامی که بر اساس مصلحت الهی قصد نشده‌اند به فساد و تباهی و ایستایی معرفی شده‌اند.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هر قریه</a:t>
            </a:r>
            <a:r>
              <a:rPr lang="en-US" sz="2000" dirty="0">
                <a:cs typeface="B Mitra" panose="00000400000000000000" pitchFamily="2" charset="-78"/>
              </a:rPr>
              <a:t>‌</a:t>
            </a:r>
            <a:r>
              <a:rPr lang="fa-IR" sz="2000" dirty="0">
                <a:cs typeface="B Mitra" panose="00000400000000000000" pitchFamily="2" charset="-78"/>
              </a:rPr>
              <a:t>ای مانند انسان دارای مراحل رشد از طفولیت تا مرگ است. از این رو در طول تاریخ نوعاً محل قریه</a:t>
            </a:r>
            <a:r>
              <a:rPr lang="en-US" sz="2000" dirty="0">
                <a:cs typeface="B Mitra" panose="00000400000000000000" pitchFamily="2" charset="-78"/>
              </a:rPr>
              <a:t>‌</a:t>
            </a:r>
            <a:r>
              <a:rPr lang="fa-IR" sz="2000" dirty="0">
                <a:cs typeface="B Mitra" panose="00000400000000000000" pitchFamily="2" charset="-78"/>
              </a:rPr>
              <a:t>ها در حال تغییر بوده و یا سبک زندگی در آن متغیر شده است. بنابراین هر قریه‌ای دارای مراحل اوج و فرود است.</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مصلحت اجتماعی بر اساس معیارهايی که توسط </a:t>
            </a:r>
            <a:r>
              <a:rPr lang="fa-IR" sz="2000" b="1" dirty="0">
                <a:cs typeface="B Mitra" panose="00000400000000000000" pitchFamily="2" charset="-78"/>
              </a:rPr>
              <a:t>«نذیر»</a:t>
            </a:r>
            <a:r>
              <a:rPr lang="fa-IR" sz="2000" dirty="0">
                <a:cs typeface="B Mitra" panose="00000400000000000000" pitchFamily="2" charset="-78"/>
              </a:rPr>
              <a:t> ابلاغ می‌شود الهی می‌گردد. </a:t>
            </a:r>
            <a:r>
              <a:rPr lang="fa-IR" sz="2000" dirty="0" smtClean="0">
                <a:cs typeface="B Mitra" panose="00000400000000000000" pitchFamily="2" charset="-78"/>
              </a:rPr>
              <a:t>با </a:t>
            </a:r>
            <a:r>
              <a:rPr lang="fa-IR" sz="2000" dirty="0">
                <a:cs typeface="B Mitra" panose="00000400000000000000" pitchFamily="2" charset="-78"/>
              </a:rPr>
              <a:t>توجه به آیات قرآن، خداوند برای اصلاح و هدایت هر قریه، </a:t>
            </a:r>
            <a:r>
              <a:rPr lang="fa-IR" sz="2000" b="1" dirty="0">
                <a:cs typeface="B Mitra" panose="00000400000000000000" pitchFamily="2" charset="-78"/>
              </a:rPr>
              <a:t>نذیری</a:t>
            </a:r>
            <a:r>
              <a:rPr lang="fa-IR" sz="2000" dirty="0">
                <a:cs typeface="B Mitra" panose="00000400000000000000" pitchFamily="2" charset="-78"/>
              </a:rPr>
              <a:t> از همان قوم برگزیده است. </a:t>
            </a:r>
            <a:r>
              <a:rPr lang="fa-IR" sz="2000" dirty="0" smtClean="0">
                <a:cs typeface="B Mitra" panose="00000400000000000000" pitchFamily="2" charset="-78"/>
              </a:rPr>
              <a:t>نذیر </a:t>
            </a:r>
            <a:r>
              <a:rPr lang="fa-IR" sz="2000" dirty="0">
                <a:cs typeface="B Mitra" panose="00000400000000000000" pitchFamily="2" charset="-78"/>
              </a:rPr>
              <a:t>هر قوم موظف است برای انواع روابط اجتماعی، مصالحی متناسب را تبیین نماید.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محور </a:t>
            </a:r>
            <a:r>
              <a:rPr lang="fa-IR" sz="2000" b="1" dirty="0">
                <a:cs typeface="B Mitra" panose="00000400000000000000" pitchFamily="2" charset="-78"/>
              </a:rPr>
              <a:t>همه</a:t>
            </a:r>
            <a:r>
              <a:rPr lang="fa-IR" sz="2000" dirty="0">
                <a:cs typeface="B Mitra" panose="00000400000000000000" pitchFamily="2" charset="-78"/>
              </a:rPr>
              <a:t> </a:t>
            </a:r>
            <a:r>
              <a:rPr lang="fa-IR" sz="2000" b="1" dirty="0">
                <a:cs typeface="B Mitra" panose="00000400000000000000" pitchFamily="2" charset="-78"/>
              </a:rPr>
              <a:t>مصالح</a:t>
            </a:r>
            <a:r>
              <a:rPr lang="fa-IR" sz="2000" dirty="0">
                <a:cs typeface="B Mitra" panose="00000400000000000000" pitchFamily="2" charset="-78"/>
              </a:rPr>
              <a:t>، توجه حرکت‌های اجتماعی به «</a:t>
            </a:r>
            <a:r>
              <a:rPr lang="fa-IR" sz="2000" b="1" dirty="0">
                <a:cs typeface="B Mitra" panose="00000400000000000000" pitchFamily="2" charset="-78"/>
              </a:rPr>
              <a:t>تعقل</a:t>
            </a:r>
            <a:r>
              <a:rPr lang="fa-IR" sz="2000" dirty="0">
                <a:cs typeface="B Mitra" panose="00000400000000000000" pitchFamily="2" charset="-78"/>
              </a:rPr>
              <a:t>» و «</a:t>
            </a:r>
            <a:r>
              <a:rPr lang="fa-IR" sz="2000" b="1" dirty="0">
                <a:cs typeface="B Mitra" panose="00000400000000000000" pitchFamily="2" charset="-78"/>
              </a:rPr>
              <a:t>عبودیت</a:t>
            </a:r>
            <a:r>
              <a:rPr lang="fa-IR" sz="2000" dirty="0">
                <a:cs typeface="B Mitra" panose="00000400000000000000" pitchFamily="2" charset="-78"/>
              </a:rPr>
              <a:t> </a:t>
            </a:r>
            <a:r>
              <a:rPr lang="fa-IR" sz="2000" b="1" dirty="0">
                <a:cs typeface="B Mitra" panose="00000400000000000000" pitchFamily="2" charset="-78"/>
              </a:rPr>
              <a:t>الهی</a:t>
            </a:r>
            <a:r>
              <a:rPr lang="fa-IR" sz="2000" dirty="0">
                <a:cs typeface="B Mitra" panose="00000400000000000000" pitchFamily="2" charset="-78"/>
              </a:rPr>
              <a:t>»، «</a:t>
            </a:r>
            <a:r>
              <a:rPr lang="fa-IR" sz="2000" b="1" dirty="0">
                <a:cs typeface="B Mitra" panose="00000400000000000000" pitchFamily="2" charset="-78"/>
              </a:rPr>
              <a:t>علم</a:t>
            </a:r>
            <a:r>
              <a:rPr lang="fa-IR" sz="2000" dirty="0">
                <a:cs typeface="B Mitra" panose="00000400000000000000" pitchFamily="2" charset="-78"/>
              </a:rPr>
              <a:t>» و «</a:t>
            </a:r>
            <a:r>
              <a:rPr lang="fa-IR" sz="2000" b="1" dirty="0">
                <a:cs typeface="B Mitra" panose="00000400000000000000" pitchFamily="2" charset="-78"/>
              </a:rPr>
              <a:t>تقوا</a:t>
            </a:r>
            <a:r>
              <a:rPr lang="fa-IR" sz="2000" dirty="0">
                <a:cs typeface="B Mitra" panose="00000400000000000000" pitchFamily="2" charset="-78"/>
              </a:rPr>
              <a:t>»، «</a:t>
            </a:r>
            <a:r>
              <a:rPr lang="fa-IR" sz="2000" b="1" dirty="0">
                <a:cs typeface="B Mitra" panose="00000400000000000000" pitchFamily="2" charset="-78"/>
              </a:rPr>
              <a:t>استغفار</a:t>
            </a:r>
            <a:r>
              <a:rPr lang="fa-IR" sz="2000" dirty="0">
                <a:cs typeface="B Mitra" panose="00000400000000000000" pitchFamily="2" charset="-78"/>
              </a:rPr>
              <a:t>» و «</a:t>
            </a:r>
            <a:r>
              <a:rPr lang="fa-IR" sz="2000" b="1" dirty="0">
                <a:cs typeface="B Mitra" panose="00000400000000000000" pitchFamily="2" charset="-78"/>
              </a:rPr>
              <a:t>توبه</a:t>
            </a:r>
            <a:r>
              <a:rPr lang="fa-IR" sz="2000" dirty="0">
                <a:cs typeface="B Mitra" panose="00000400000000000000" pitchFamily="2" charset="-78"/>
              </a:rPr>
              <a:t>» است که </a:t>
            </a:r>
            <a:r>
              <a:rPr lang="fa-IR" sz="2000" b="1" dirty="0">
                <a:solidFill>
                  <a:srgbClr val="C00000"/>
                </a:solidFill>
                <a:cs typeface="B Mitra" panose="00000400000000000000" pitchFamily="2" charset="-78"/>
              </a:rPr>
              <a:t>نذیر</a:t>
            </a:r>
            <a:r>
              <a:rPr lang="fa-IR" sz="2000" dirty="0">
                <a:cs typeface="B Mitra" panose="00000400000000000000" pitchFamily="2" charset="-78"/>
              </a:rPr>
              <a:t> این موارد را با مصادیق آن برای مردم روشن می</a:t>
            </a:r>
            <a:r>
              <a:rPr lang="en-US" sz="2000" dirty="0">
                <a:cs typeface="B Mitra" panose="00000400000000000000" pitchFamily="2" charset="-78"/>
              </a:rPr>
              <a:t>‌</a:t>
            </a:r>
            <a:r>
              <a:rPr lang="fa-IR" sz="2000" dirty="0">
                <a:cs typeface="B Mitra" panose="00000400000000000000" pitchFamily="2" charset="-78"/>
              </a:rPr>
              <a:t>سازد</a:t>
            </a:r>
            <a:r>
              <a:rPr lang="fa-IR" sz="2000" dirty="0">
                <a:solidFill>
                  <a:srgbClr val="C00000"/>
                </a:solidFill>
                <a:cs typeface="B Mitra" panose="00000400000000000000" pitchFamily="2" charset="-78"/>
              </a:rPr>
              <a:t>.    </a:t>
            </a:r>
            <a:endParaRPr lang="en-US" sz="2000" dirty="0">
              <a:solidFill>
                <a:srgbClr val="C00000"/>
              </a:solidFill>
            </a:endParaRPr>
          </a:p>
        </p:txBody>
      </p:sp>
      <p:sp>
        <p:nvSpPr>
          <p:cNvPr id="3" name="Rectangle 2"/>
          <p:cNvSpPr/>
          <p:nvPr/>
        </p:nvSpPr>
        <p:spPr>
          <a:xfrm>
            <a:off x="318708" y="722845"/>
            <a:ext cx="1061508"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پنجم</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220289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358535"/>
            <a:ext cx="8586216" cy="3985706"/>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روابط انسان</a:t>
            </a:r>
            <a:r>
              <a:rPr lang="en-US" sz="2000" dirty="0">
                <a:cs typeface="B Mitra" panose="00000400000000000000" pitchFamily="2" charset="-78"/>
              </a:rPr>
              <a:t>‌</a:t>
            </a:r>
            <a:r>
              <a:rPr lang="fa-IR" sz="2000" dirty="0">
                <a:cs typeface="B Mitra" panose="00000400000000000000" pitchFamily="2" charset="-78"/>
              </a:rPr>
              <a:t>ها با توجه به نیازها و گرایش</a:t>
            </a:r>
            <a:r>
              <a:rPr lang="en-US" sz="2000" dirty="0">
                <a:cs typeface="B Mitra" panose="00000400000000000000" pitchFamily="2" charset="-78"/>
              </a:rPr>
              <a:t>‌</a:t>
            </a:r>
            <a:r>
              <a:rPr lang="fa-IR" sz="2000" dirty="0">
                <a:cs typeface="B Mitra" panose="00000400000000000000" pitchFamily="2" charset="-78"/>
              </a:rPr>
              <a:t>هایی که دارند متنوع می‌شود. از جمله آن موارد زیر است:</a:t>
            </a:r>
            <a:endParaRPr lang="en-US" sz="2000" dirty="0"/>
          </a:p>
          <a:p>
            <a:pPr marL="800100" lvl="1" indent="-342900" algn="just" rtl="1">
              <a:lnSpc>
                <a:spcPct val="115000"/>
              </a:lnSpc>
              <a:buFont typeface="Wingdings" panose="05000000000000000000" pitchFamily="2" charset="2"/>
              <a:buChar char="v"/>
            </a:pPr>
            <a:r>
              <a:rPr lang="fa-IR" sz="2000" dirty="0">
                <a:cs typeface="B Mitra" panose="00000400000000000000" pitchFamily="2" charset="-78"/>
              </a:rPr>
              <a:t>روابطی که برای برطرف کردن جهل و نادانی صورت می‌گیرد. = </a:t>
            </a:r>
            <a:r>
              <a:rPr lang="fa-IR" sz="2000" b="1" dirty="0">
                <a:cs typeface="B Mitra" panose="00000400000000000000" pitchFamily="2" charset="-78"/>
              </a:rPr>
              <a:t>حرکت‌های علمی</a:t>
            </a:r>
            <a:endParaRPr lang="en-US" sz="2000" b="1" dirty="0"/>
          </a:p>
          <a:p>
            <a:pPr marL="800100" lvl="1" indent="-342900" algn="just" rtl="1">
              <a:lnSpc>
                <a:spcPct val="115000"/>
              </a:lnSpc>
              <a:buFont typeface="Wingdings" panose="05000000000000000000" pitchFamily="2" charset="2"/>
              <a:buChar char="v"/>
            </a:pPr>
            <a:r>
              <a:rPr lang="fa-IR" sz="2000" dirty="0">
                <a:cs typeface="B Mitra" panose="00000400000000000000" pitchFamily="2" charset="-78"/>
              </a:rPr>
              <a:t>روابطی که برای برطرف کردن نیازهای مالی صورت می</a:t>
            </a:r>
            <a:r>
              <a:rPr lang="en-US" sz="2000" dirty="0">
                <a:cs typeface="B Mitra" panose="00000400000000000000" pitchFamily="2" charset="-78"/>
              </a:rPr>
              <a:t>‌</a:t>
            </a:r>
            <a:r>
              <a:rPr lang="fa-IR" sz="2000" dirty="0">
                <a:cs typeface="B Mitra" panose="00000400000000000000" pitchFamily="2" charset="-78"/>
              </a:rPr>
              <a:t>گیرد. = </a:t>
            </a:r>
            <a:r>
              <a:rPr lang="fa-IR" sz="2000" b="1" dirty="0">
                <a:cs typeface="B Mitra" panose="00000400000000000000" pitchFamily="2" charset="-78"/>
              </a:rPr>
              <a:t>حرکت‌های اقتصادی</a:t>
            </a:r>
            <a:endParaRPr lang="en-US" sz="2000" b="1" dirty="0">
              <a:cs typeface="B Mitra" panose="00000400000000000000" pitchFamily="2" charset="-78"/>
            </a:endParaRPr>
          </a:p>
          <a:p>
            <a:pPr marL="800100" lvl="1" indent="-342900" algn="just" rtl="1">
              <a:lnSpc>
                <a:spcPct val="115000"/>
              </a:lnSpc>
              <a:buFont typeface="Wingdings" panose="05000000000000000000" pitchFamily="2" charset="2"/>
              <a:buChar char="v"/>
            </a:pPr>
            <a:r>
              <a:rPr lang="fa-IR" sz="2000" dirty="0">
                <a:cs typeface="B Mitra" panose="00000400000000000000" pitchFamily="2" charset="-78"/>
              </a:rPr>
              <a:t>روابطی که برای برطرف کردن نیارهای دفاعی و امنیتی اتفاق می‌افتد. = </a:t>
            </a:r>
            <a:r>
              <a:rPr lang="fa-IR" sz="2000" b="1" dirty="0">
                <a:cs typeface="B Mitra" panose="00000400000000000000" pitchFamily="2" charset="-78"/>
              </a:rPr>
              <a:t>حرکت‌های نظامی</a:t>
            </a:r>
            <a:endParaRPr lang="en-US" sz="2000" b="1" dirty="0">
              <a:cs typeface="B Mitra" panose="00000400000000000000" pitchFamily="2" charset="-78"/>
            </a:endParaRPr>
          </a:p>
          <a:p>
            <a:pPr marL="800100" lvl="1" indent="-342900" algn="just" rtl="1">
              <a:lnSpc>
                <a:spcPct val="115000"/>
              </a:lnSpc>
              <a:buFont typeface="Wingdings" panose="05000000000000000000" pitchFamily="2" charset="2"/>
              <a:buChar char="v"/>
            </a:pPr>
            <a:r>
              <a:rPr lang="fa-IR" sz="2000" dirty="0">
                <a:cs typeface="B Mitra" panose="00000400000000000000" pitchFamily="2" charset="-78"/>
              </a:rPr>
              <a:t>روابطی که برای برطرف کردن نیازهای حاکمیتی و حکومتی رخ می</a:t>
            </a:r>
            <a:r>
              <a:rPr lang="en-US" sz="2000" dirty="0">
                <a:cs typeface="B Mitra" panose="00000400000000000000" pitchFamily="2" charset="-78"/>
              </a:rPr>
              <a:t>‌</a:t>
            </a:r>
            <a:r>
              <a:rPr lang="fa-IR" sz="2000" dirty="0">
                <a:cs typeface="B Mitra" panose="00000400000000000000" pitchFamily="2" charset="-78"/>
              </a:rPr>
              <a:t>دهد. = </a:t>
            </a:r>
            <a:r>
              <a:rPr lang="fa-IR" sz="2000" b="1" dirty="0">
                <a:cs typeface="B Mitra" panose="00000400000000000000" pitchFamily="2" charset="-78"/>
              </a:rPr>
              <a:t>حرکت‌های سیاسی</a:t>
            </a:r>
            <a:endParaRPr lang="en-US" sz="2000" b="1" dirty="0">
              <a:cs typeface="B Mitra" panose="00000400000000000000" pitchFamily="2" charset="-78"/>
            </a:endParaRPr>
          </a:p>
          <a:p>
            <a:pPr marL="800100" lvl="1" indent="-342900" algn="just" rtl="1">
              <a:lnSpc>
                <a:spcPct val="115000"/>
              </a:lnSpc>
              <a:buFont typeface="Wingdings" panose="05000000000000000000" pitchFamily="2" charset="2"/>
              <a:buChar char="v"/>
            </a:pPr>
            <a:r>
              <a:rPr lang="fa-IR" sz="2000" dirty="0">
                <a:cs typeface="B Mitra" panose="00000400000000000000" pitchFamily="2" charset="-78"/>
              </a:rPr>
              <a:t>روابطی که در سطح خانواده یا برای تشکیل خانواده شکل می</a:t>
            </a:r>
            <a:r>
              <a:rPr lang="en-US" sz="2000" dirty="0">
                <a:cs typeface="B Mitra" panose="00000400000000000000" pitchFamily="2" charset="-78"/>
              </a:rPr>
              <a:t>‌</a:t>
            </a:r>
            <a:r>
              <a:rPr lang="fa-IR" sz="2000" dirty="0">
                <a:cs typeface="B Mitra" panose="00000400000000000000" pitchFamily="2" charset="-78"/>
              </a:rPr>
              <a:t>گیرد. = </a:t>
            </a:r>
            <a:r>
              <a:rPr lang="fa-IR" sz="2000" b="1" dirty="0">
                <a:cs typeface="B Mitra" panose="00000400000000000000" pitchFamily="2" charset="-78"/>
              </a:rPr>
              <a:t>حرکت‌های</a:t>
            </a:r>
            <a:r>
              <a:rPr lang="fa-IR" sz="2000" dirty="0">
                <a:cs typeface="B Mitra" panose="00000400000000000000" pitchFamily="2" charset="-78"/>
              </a:rPr>
              <a:t> </a:t>
            </a:r>
            <a:r>
              <a:rPr lang="fa-IR" sz="2000" b="1" dirty="0">
                <a:cs typeface="B Mitra" panose="00000400000000000000" pitchFamily="2" charset="-78"/>
              </a:rPr>
              <a:t>خانوادگی</a:t>
            </a:r>
            <a:endParaRPr lang="en-US" sz="2000" b="1" dirty="0">
              <a:cs typeface="B Mitra" panose="00000400000000000000" pitchFamily="2" charset="-78"/>
            </a:endParaRPr>
          </a:p>
          <a:p>
            <a:pPr marL="800100" lvl="1" indent="-342900" algn="just" rtl="1">
              <a:lnSpc>
                <a:spcPct val="115000"/>
              </a:lnSpc>
              <a:buFont typeface="Wingdings" panose="05000000000000000000" pitchFamily="2" charset="2"/>
              <a:buChar char="v"/>
            </a:pPr>
            <a:r>
              <a:rPr lang="fa-IR" sz="2000" dirty="0">
                <a:cs typeface="B Mitra" panose="00000400000000000000" pitchFamily="2" charset="-78"/>
              </a:rPr>
              <a:t>روابطی که برای برطرف کردن نیازهای معنوی و روحی رقم می</a:t>
            </a:r>
            <a:r>
              <a:rPr lang="en-US" sz="2000" dirty="0">
                <a:cs typeface="B Mitra" panose="00000400000000000000" pitchFamily="2" charset="-78"/>
              </a:rPr>
              <a:t>‌</a:t>
            </a:r>
            <a:r>
              <a:rPr lang="fa-IR" sz="2000" dirty="0">
                <a:cs typeface="B Mitra" panose="00000400000000000000" pitchFamily="2" charset="-78"/>
              </a:rPr>
              <a:t>خورد. = </a:t>
            </a:r>
            <a:r>
              <a:rPr lang="fa-IR" sz="2000" b="1" dirty="0">
                <a:cs typeface="B Mitra" panose="00000400000000000000" pitchFamily="2" charset="-78"/>
              </a:rPr>
              <a:t>حرکت‌های</a:t>
            </a:r>
            <a:r>
              <a:rPr lang="fa-IR" sz="2000" dirty="0">
                <a:cs typeface="B Mitra" panose="00000400000000000000" pitchFamily="2" charset="-78"/>
              </a:rPr>
              <a:t> </a:t>
            </a:r>
            <a:r>
              <a:rPr lang="fa-IR" sz="2000" b="1" dirty="0">
                <a:cs typeface="B Mitra" panose="00000400000000000000" pitchFamily="2" charset="-78"/>
              </a:rPr>
              <a:t>معنوی</a:t>
            </a:r>
            <a:endParaRPr lang="en-US" sz="2000" b="1" dirty="0">
              <a:cs typeface="B Mitra" panose="00000400000000000000" pitchFamily="2" charset="-78"/>
            </a:endParaRPr>
          </a:p>
          <a:p>
            <a:pPr marL="800100" lvl="1" indent="-342900" algn="just" rtl="1">
              <a:lnSpc>
                <a:spcPct val="115000"/>
              </a:lnSpc>
              <a:buFont typeface="Wingdings" panose="05000000000000000000" pitchFamily="2" charset="2"/>
              <a:buChar char="v"/>
            </a:pPr>
            <a:r>
              <a:rPr lang="fa-IR" sz="2000" dirty="0">
                <a:cs typeface="B Mitra" panose="00000400000000000000" pitchFamily="2" charset="-78"/>
              </a:rPr>
              <a:t>روابطی که در جهت اصلاح امور اتفاق می‌افتد. = </a:t>
            </a:r>
            <a:r>
              <a:rPr lang="fa-IR" sz="2000" b="1" dirty="0">
                <a:cs typeface="B Mitra" panose="00000400000000000000" pitchFamily="2" charset="-78"/>
              </a:rPr>
              <a:t>حرکت‌های</a:t>
            </a:r>
            <a:r>
              <a:rPr lang="fa-IR" sz="2000" dirty="0">
                <a:cs typeface="B Mitra" panose="00000400000000000000" pitchFamily="2" charset="-78"/>
              </a:rPr>
              <a:t> </a:t>
            </a:r>
            <a:r>
              <a:rPr lang="fa-IR" sz="2000" b="1" dirty="0">
                <a:cs typeface="B Mitra" panose="00000400000000000000" pitchFamily="2" charset="-78"/>
              </a:rPr>
              <a:t>اصلاحی</a:t>
            </a:r>
            <a:r>
              <a:rPr lang="fa-IR" sz="2000" dirty="0">
                <a:cs typeface="B Mitra" panose="00000400000000000000" pitchFamily="2" charset="-78"/>
              </a:rPr>
              <a:t>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طبیعی است در صورتی </a:t>
            </a:r>
            <a:r>
              <a:rPr lang="fa-IR" sz="2000" dirty="0">
                <a:solidFill>
                  <a:srgbClr val="C00000"/>
                </a:solidFill>
                <a:cs typeface="B Mitra" panose="00000400000000000000" pitchFamily="2" charset="-78"/>
              </a:rPr>
              <a:t>حرکت‌های اجتماعی </a:t>
            </a:r>
            <a:r>
              <a:rPr lang="fa-IR" sz="2000" dirty="0">
                <a:cs typeface="B Mitra" panose="00000400000000000000" pitchFamily="2" charset="-78"/>
              </a:rPr>
              <a:t>به نتایج در نظر گرفته شده نائل می</a:t>
            </a:r>
            <a:r>
              <a:rPr lang="en-US" sz="2000" dirty="0">
                <a:cs typeface="B Mitra" panose="00000400000000000000" pitchFamily="2" charset="-78"/>
              </a:rPr>
              <a:t>‌</a:t>
            </a:r>
            <a:r>
              <a:rPr lang="fa-IR" sz="2000" dirty="0">
                <a:cs typeface="B Mitra" panose="00000400000000000000" pitchFamily="2" charset="-78"/>
              </a:rPr>
              <a:t>شوند که بر اساس </a:t>
            </a:r>
            <a:r>
              <a:rPr lang="fa-IR" sz="2000" dirty="0">
                <a:solidFill>
                  <a:srgbClr val="C00000"/>
                </a:solidFill>
                <a:cs typeface="B Mitra" panose="00000400000000000000" pitchFamily="2" charset="-78"/>
              </a:rPr>
              <a:t>مصالح</a:t>
            </a:r>
            <a:r>
              <a:rPr lang="fa-IR" sz="2000" dirty="0">
                <a:cs typeface="B Mitra" panose="00000400000000000000" pitchFamily="2" charset="-78"/>
              </a:rPr>
              <a:t> الهی تنظیم گردند، زیرا این مصالح به منظور دستیابی مردم به بهترین نتیجه در نظر گرفته شده است. مجموعه‌ای از این روابط و مصالح در قرآن و روایات به طور مفصل و مورد به مورد ذکر شده است. </a:t>
            </a:r>
            <a:endParaRPr lang="en-US" sz="2000" dirty="0">
              <a:effectLst/>
            </a:endParaRPr>
          </a:p>
        </p:txBody>
      </p:sp>
      <p:sp>
        <p:nvSpPr>
          <p:cNvPr id="4" name="Rectangle 3"/>
          <p:cNvSpPr/>
          <p:nvPr/>
        </p:nvSpPr>
        <p:spPr>
          <a:xfrm>
            <a:off x="318708" y="722845"/>
            <a:ext cx="1061508"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پنجم</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269909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088" y="1133727"/>
            <a:ext cx="8997696" cy="4693593"/>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طبیعی است هر </a:t>
            </a:r>
            <a:r>
              <a:rPr lang="fa-IR" sz="2000" b="1" dirty="0">
                <a:cs typeface="B Mitra" panose="00000400000000000000" pitchFamily="2" charset="-78"/>
              </a:rPr>
              <a:t>حرکت اجتماعی </a:t>
            </a:r>
            <a:r>
              <a:rPr lang="fa-IR" sz="2000" dirty="0">
                <a:cs typeface="B Mitra" panose="00000400000000000000" pitchFamily="2" charset="-78"/>
              </a:rPr>
              <a:t>به منظور </a:t>
            </a:r>
            <a:r>
              <a:rPr lang="fa-IR" sz="2000" b="1" dirty="0">
                <a:cs typeface="B Mitra" panose="00000400000000000000" pitchFamily="2" charset="-78"/>
              </a:rPr>
              <a:t>رفع</a:t>
            </a:r>
            <a:r>
              <a:rPr lang="fa-IR" sz="2000" dirty="0">
                <a:cs typeface="B Mitra" panose="00000400000000000000" pitchFamily="2" charset="-78"/>
              </a:rPr>
              <a:t> </a:t>
            </a:r>
            <a:r>
              <a:rPr lang="fa-IR" sz="2000" b="1" dirty="0">
                <a:cs typeface="B Mitra" panose="00000400000000000000" pitchFamily="2" charset="-78"/>
              </a:rPr>
              <a:t>نیازی</a:t>
            </a:r>
            <a:r>
              <a:rPr lang="fa-IR" sz="2000" dirty="0">
                <a:cs typeface="B Mitra" panose="00000400000000000000" pitchFamily="2" charset="-78"/>
              </a:rPr>
              <a:t> به صورت روابطی آشکار شده و به سمت مقصدی تداوم می‌یابد. این حرکت </a:t>
            </a:r>
            <a:r>
              <a:rPr lang="fa-IR" sz="2000" b="1" dirty="0">
                <a:cs typeface="B Mitra" panose="00000400000000000000" pitchFamily="2" charset="-78"/>
              </a:rPr>
              <a:t>مشابه</a:t>
            </a:r>
            <a:r>
              <a:rPr lang="fa-IR" sz="2000" dirty="0">
                <a:cs typeface="B Mitra" panose="00000400000000000000" pitchFamily="2" charset="-78"/>
              </a:rPr>
              <a:t> آن چیزی است که در ساختار وجودی انسان آن را </a:t>
            </a:r>
            <a:r>
              <a:rPr lang="fa-IR" sz="2000" b="1" dirty="0">
                <a:cs typeface="B Mitra" panose="00000400000000000000" pitchFamily="2" charset="-78"/>
              </a:rPr>
              <a:t>تفکر</a:t>
            </a:r>
            <a:r>
              <a:rPr lang="fa-IR" sz="2000" dirty="0">
                <a:cs typeface="B Mitra" panose="00000400000000000000" pitchFamily="2" charset="-78"/>
              </a:rPr>
              <a:t> می</a:t>
            </a:r>
            <a:r>
              <a:rPr lang="en-US" sz="2000" dirty="0">
                <a:cs typeface="B Mitra" panose="00000400000000000000" pitchFamily="2" charset="-78"/>
              </a:rPr>
              <a:t>‌</a:t>
            </a:r>
            <a:r>
              <a:rPr lang="fa-IR" sz="2000" dirty="0">
                <a:cs typeface="B Mitra" panose="00000400000000000000" pitchFamily="2" charset="-78"/>
              </a:rPr>
              <a:t>نامیم.</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با رشد جامعه، نوعی حرکت برای افراد آن جامعه پدید می</a:t>
            </a:r>
            <a:r>
              <a:rPr lang="en-US" sz="2000" dirty="0">
                <a:cs typeface="B Mitra" panose="00000400000000000000" pitchFamily="2" charset="-78"/>
              </a:rPr>
              <a:t>‌</a:t>
            </a:r>
            <a:r>
              <a:rPr lang="fa-IR" sz="2000" dirty="0">
                <a:cs typeface="B Mitra" panose="00000400000000000000" pitchFamily="2" charset="-78"/>
              </a:rPr>
              <a:t>آید که می</a:t>
            </a:r>
            <a:r>
              <a:rPr lang="en-US" sz="2000" dirty="0">
                <a:cs typeface="B Mitra" panose="00000400000000000000" pitchFamily="2" charset="-78"/>
              </a:rPr>
              <a:t>‌</a:t>
            </a:r>
            <a:r>
              <a:rPr lang="fa-IR" sz="2000" dirty="0">
                <a:cs typeface="B Mitra" panose="00000400000000000000" pitchFamily="2" charset="-78"/>
              </a:rPr>
              <a:t>توانند به </a:t>
            </a:r>
            <a:r>
              <a:rPr lang="fa-IR" sz="2000" b="1" dirty="0">
                <a:cs typeface="B Mitra" panose="00000400000000000000" pitchFamily="2" charset="-78"/>
              </a:rPr>
              <a:t>برطرف کردن نیازهای خود</a:t>
            </a:r>
            <a:r>
              <a:rPr lang="fa-IR" sz="2000" dirty="0">
                <a:cs typeface="B Mitra" panose="00000400000000000000" pitchFamily="2" charset="-78"/>
              </a:rPr>
              <a:t> توسط یکدیگر تکیه نمایند. این حرکت را که مطابق قوانین تفکر صورت می</a:t>
            </a:r>
            <a:r>
              <a:rPr lang="en-US" sz="2000" dirty="0">
                <a:cs typeface="B Mitra" panose="00000400000000000000" pitchFamily="2" charset="-78"/>
              </a:rPr>
              <a:t>‌</a:t>
            </a:r>
            <a:r>
              <a:rPr lang="fa-IR" sz="2000" dirty="0">
                <a:cs typeface="B Mitra" panose="00000400000000000000" pitchFamily="2" charset="-78"/>
              </a:rPr>
              <a:t>گیرد </a:t>
            </a:r>
            <a:r>
              <a:rPr lang="fa-IR" sz="2000" b="1" dirty="0">
                <a:cs typeface="B Mitra" panose="00000400000000000000" pitchFamily="2" charset="-78"/>
              </a:rPr>
              <a:t>«تفکر اجتماعی»</a:t>
            </a:r>
            <a:r>
              <a:rPr lang="fa-IR" sz="2000" dirty="0">
                <a:cs typeface="B Mitra" panose="00000400000000000000" pitchFamily="2" charset="-78"/>
              </a:rPr>
              <a:t> می</a:t>
            </a:r>
            <a:r>
              <a:rPr lang="en-US" sz="2000" dirty="0">
                <a:cs typeface="B Mitra" panose="00000400000000000000" pitchFamily="2" charset="-78"/>
              </a:rPr>
              <a:t>‌</a:t>
            </a:r>
            <a:r>
              <a:rPr lang="fa-IR" sz="2000" dirty="0">
                <a:cs typeface="B Mitra" panose="00000400000000000000" pitchFamily="2" charset="-78"/>
              </a:rPr>
              <a:t>دانیم.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ضرورت رجوع افراد به دیگران برای رفع نیازهای خود، منطق مراجعه جاهل به عالم و ناتوان به توانا را بدیهی می</a:t>
            </a:r>
            <a:r>
              <a:rPr lang="en-US" sz="2000" dirty="0">
                <a:cs typeface="B Mitra" panose="00000400000000000000" pitchFamily="2" charset="-78"/>
              </a:rPr>
              <a:t>‌</a:t>
            </a:r>
            <a:r>
              <a:rPr lang="fa-IR" sz="2000" dirty="0">
                <a:cs typeface="B Mitra" panose="00000400000000000000" pitchFamily="2" charset="-78"/>
              </a:rPr>
              <a:t>نماید. بدین ترتیب وجود </a:t>
            </a:r>
            <a:r>
              <a:rPr lang="fa-IR" sz="2000" b="1" dirty="0">
                <a:cs typeface="B Mitra" panose="00000400000000000000" pitchFamily="2" charset="-78"/>
              </a:rPr>
              <a:t>نیازهای</a:t>
            </a:r>
            <a:r>
              <a:rPr lang="fa-IR" sz="2000" dirty="0">
                <a:cs typeface="B Mitra" panose="00000400000000000000" pitchFamily="2" charset="-78"/>
              </a:rPr>
              <a:t> </a:t>
            </a:r>
            <a:r>
              <a:rPr lang="fa-IR" sz="2000" b="1" dirty="0">
                <a:cs typeface="B Mitra" panose="00000400000000000000" pitchFamily="2" charset="-78"/>
              </a:rPr>
              <a:t>متنوع</a:t>
            </a:r>
            <a:r>
              <a:rPr lang="fa-IR" sz="2000" dirty="0">
                <a:cs typeface="B Mitra" panose="00000400000000000000" pitchFamily="2" charset="-78"/>
              </a:rPr>
              <a:t> همراه با تخصص</a:t>
            </a:r>
            <a:r>
              <a:rPr lang="en-US" sz="2000" dirty="0">
                <a:cs typeface="B Mitra" panose="00000400000000000000" pitchFamily="2" charset="-78"/>
              </a:rPr>
              <a:t>‌</a:t>
            </a:r>
            <a:r>
              <a:rPr lang="fa-IR" sz="2000" dirty="0">
                <a:cs typeface="B Mitra" panose="00000400000000000000" pitchFamily="2" charset="-78"/>
              </a:rPr>
              <a:t>های مختلف شیوه کلی تفکر را در ساختار وجودی انسان تداعی می</a:t>
            </a:r>
            <a:r>
              <a:rPr lang="en-US" sz="2000" dirty="0">
                <a:cs typeface="B Mitra" panose="00000400000000000000" pitchFamily="2" charset="-78"/>
              </a:rPr>
              <a:t>‌</a:t>
            </a:r>
            <a:r>
              <a:rPr lang="fa-IR" sz="2000" dirty="0">
                <a:cs typeface="B Mitra" panose="00000400000000000000" pitchFamily="2" charset="-78"/>
              </a:rPr>
              <a:t>کند.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a:t>
            </a:r>
            <a:r>
              <a:rPr lang="fa-IR" sz="2000" b="1" dirty="0">
                <a:cs typeface="B Mitra" panose="00000400000000000000" pitchFamily="2" charset="-78"/>
              </a:rPr>
              <a:t>تفکر</a:t>
            </a:r>
            <a:r>
              <a:rPr lang="fa-IR" sz="2000" dirty="0">
                <a:cs typeface="B Mitra" panose="00000400000000000000" pitchFamily="2" charset="-78"/>
              </a:rPr>
              <a:t> </a:t>
            </a:r>
            <a:r>
              <a:rPr lang="fa-IR" sz="2000" b="1" dirty="0">
                <a:cs typeface="B Mitra" panose="00000400000000000000" pitchFamily="2" charset="-78"/>
              </a:rPr>
              <a:t>اجتماعی</a:t>
            </a:r>
            <a:r>
              <a:rPr lang="fa-IR" sz="2000" dirty="0">
                <a:cs typeface="B Mitra" panose="00000400000000000000" pitchFamily="2" charset="-78"/>
              </a:rPr>
              <a:t>» فرد یا جامعه از نیرو و توان اشخاص دیگر بهره برده (مشابه تفکر در ساختار وجودی)، آنها برای او نقش آینه</a:t>
            </a:r>
            <a:r>
              <a:rPr lang="en-US" sz="2000" dirty="0">
                <a:cs typeface="B Mitra" panose="00000400000000000000" pitchFamily="2" charset="-78"/>
              </a:rPr>
              <a:t>‌</a:t>
            </a:r>
            <a:r>
              <a:rPr lang="fa-IR" sz="2000" dirty="0">
                <a:cs typeface="B Mitra" panose="00000400000000000000" pitchFamily="2" charset="-78"/>
              </a:rPr>
              <a:t>ای را دارند که او را به مقصدی جدید خواهند رساند، زیرا به طور طبیعی یک نفر قدرت به دست آوردن همه علوم، مهارت</a:t>
            </a:r>
            <a:r>
              <a:rPr lang="en-US" sz="2000" dirty="0">
                <a:cs typeface="B Mitra" panose="00000400000000000000" pitchFamily="2" charset="-78"/>
              </a:rPr>
              <a:t>‌</a:t>
            </a:r>
            <a:r>
              <a:rPr lang="fa-IR" sz="2000" dirty="0">
                <a:cs typeface="B Mitra" panose="00000400000000000000" pitchFamily="2" charset="-78"/>
              </a:rPr>
              <a:t>ها و امکانات مورد نیاز را ندارد و برای این منظور رجوع به دیگران، راهي است كه خداوند براي برطرف شدن نیازها قرار داده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حالتی از </a:t>
            </a:r>
            <a:r>
              <a:rPr lang="fa-IR" sz="2000" b="1" dirty="0">
                <a:cs typeface="B Mitra" panose="00000400000000000000" pitchFamily="2" charset="-78"/>
              </a:rPr>
              <a:t>تفکر اجتماعی، «تفکر جمعی»</a:t>
            </a:r>
            <a:r>
              <a:rPr lang="fa-IR" sz="2000" dirty="0">
                <a:cs typeface="B Mitra" panose="00000400000000000000" pitchFamily="2" charset="-78"/>
              </a:rPr>
              <a:t> برای برطرف کردن نیازی مشترک است. </a:t>
            </a:r>
            <a:r>
              <a:rPr lang="fa-IR" sz="2000" dirty="0" smtClean="0">
                <a:cs typeface="B Mitra" panose="00000400000000000000" pitchFamily="2" charset="-78"/>
              </a:rPr>
              <a:t>طبیعی </a:t>
            </a:r>
            <a:r>
              <a:rPr lang="fa-IR" sz="2000" dirty="0">
                <a:cs typeface="B Mitra" panose="00000400000000000000" pitchFamily="2" charset="-78"/>
              </a:rPr>
              <a:t>است انواع حرکت برای رفع انواع نیاز، منجر به پیدایش انواع تفکر اجتماعی می</a:t>
            </a:r>
            <a:r>
              <a:rPr lang="en-US" sz="2000" dirty="0">
                <a:cs typeface="B Mitra" panose="00000400000000000000" pitchFamily="2" charset="-78"/>
              </a:rPr>
              <a:t>‌</a:t>
            </a:r>
            <a:r>
              <a:rPr lang="fa-IR" sz="2000" dirty="0">
                <a:cs typeface="B Mitra" panose="00000400000000000000" pitchFamily="2" charset="-78"/>
              </a:rPr>
              <a:t>شود.</a:t>
            </a:r>
            <a:endParaRPr lang="en-US" sz="2000" dirty="0">
              <a:effectLst/>
              <a:cs typeface="B Mitra" panose="00000400000000000000" pitchFamily="2" charset="-78"/>
            </a:endParaRPr>
          </a:p>
        </p:txBody>
      </p:sp>
      <p:sp>
        <p:nvSpPr>
          <p:cNvPr id="3" name="Rectangle 2"/>
          <p:cNvSpPr/>
          <p:nvPr/>
        </p:nvSpPr>
        <p:spPr>
          <a:xfrm>
            <a:off x="318708" y="722845"/>
            <a:ext cx="1061508"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پنجم</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892286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088" y="1243260"/>
            <a:ext cx="8915400" cy="4693593"/>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روایات اهل بیت علیهم السلام استفاده از </a:t>
            </a:r>
            <a:r>
              <a:rPr lang="fa-IR" sz="2000" b="1" dirty="0">
                <a:cs typeface="B Mitra" panose="00000400000000000000" pitchFamily="2" charset="-78"/>
              </a:rPr>
              <a:t>تفکرات</a:t>
            </a:r>
            <a:r>
              <a:rPr lang="fa-IR" sz="2000" dirty="0">
                <a:cs typeface="B Mitra" panose="00000400000000000000" pitchFamily="2" charset="-78"/>
              </a:rPr>
              <a:t> </a:t>
            </a:r>
            <a:r>
              <a:rPr lang="fa-IR" sz="2000" b="1" dirty="0">
                <a:cs typeface="B Mitra" panose="00000400000000000000" pitchFamily="2" charset="-78"/>
              </a:rPr>
              <a:t>دیگران</a:t>
            </a:r>
            <a:r>
              <a:rPr lang="fa-IR" sz="2000" dirty="0">
                <a:cs typeface="B Mitra" panose="00000400000000000000" pitchFamily="2" charset="-78"/>
              </a:rPr>
              <a:t> را به عنوان </a:t>
            </a:r>
            <a:r>
              <a:rPr lang="fa-IR" sz="2000" b="1" dirty="0">
                <a:cs typeface="B Mitra" panose="00000400000000000000" pitchFamily="2" charset="-78"/>
              </a:rPr>
              <a:t>پشتيبان</a:t>
            </a:r>
            <a:r>
              <a:rPr lang="fa-IR" sz="2000" dirty="0">
                <a:cs typeface="B Mitra" panose="00000400000000000000" pitchFamily="2" charset="-78"/>
              </a:rPr>
              <a:t> </a:t>
            </a:r>
            <a:r>
              <a:rPr lang="fa-IR" sz="2000" b="1" dirty="0">
                <a:cs typeface="B Mitra" panose="00000400000000000000" pitchFamily="2" charset="-78"/>
              </a:rPr>
              <a:t>عملی</a:t>
            </a:r>
            <a:r>
              <a:rPr lang="fa-IR" sz="2000" dirty="0">
                <a:cs typeface="B Mitra" panose="00000400000000000000" pitchFamily="2" charset="-78"/>
              </a:rPr>
              <a:t> و </a:t>
            </a:r>
            <a:r>
              <a:rPr lang="fa-IR" sz="2000" b="1" dirty="0">
                <a:cs typeface="B Mitra" panose="00000400000000000000" pitchFamily="2" charset="-78"/>
              </a:rPr>
              <a:t>فکری</a:t>
            </a:r>
            <a:r>
              <a:rPr lang="fa-IR" sz="2000" dirty="0">
                <a:cs typeface="B Mitra" panose="00000400000000000000" pitchFamily="2" charset="-78"/>
              </a:rPr>
              <a:t> انسان معرفی نموده‌اند.</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منظور از </a:t>
            </a:r>
            <a:r>
              <a:rPr lang="fa-IR" sz="2000" b="1" dirty="0">
                <a:cs typeface="B Mitra" panose="00000400000000000000" pitchFamily="2" charset="-78"/>
              </a:rPr>
              <a:t>تفکر اجتماعی</a:t>
            </a:r>
            <a:r>
              <a:rPr lang="fa-IR" sz="2000" dirty="0">
                <a:cs typeface="B Mitra" panose="00000400000000000000" pitchFamily="2" charset="-78"/>
              </a:rPr>
              <a:t> تفکری است که بر اساس </a:t>
            </a:r>
            <a:r>
              <a:rPr lang="fa-IR" sz="2000" b="1" dirty="0">
                <a:cs typeface="B Mitra" panose="00000400000000000000" pitchFamily="2" charset="-78"/>
              </a:rPr>
              <a:t>مصلحت الهی</a:t>
            </a:r>
            <a:r>
              <a:rPr lang="fa-IR" sz="2000" dirty="0">
                <a:cs typeface="B Mitra" panose="00000400000000000000" pitchFamily="2" charset="-78"/>
              </a:rPr>
              <a:t> تنظیم شده و منجر به قیامی می‌شود.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«قيام» نشان دهنده و بيان كننده حركت مثبت و رو به كمال جامعه است و لازم است حتماً حول محور حق شكل بگيرد.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بر اساس </a:t>
            </a:r>
            <a:r>
              <a:rPr lang="fa-IR" sz="2000" b="1" dirty="0">
                <a:cs typeface="B Mitra" panose="00000400000000000000" pitchFamily="2" charset="-78"/>
              </a:rPr>
              <a:t>منطق تفکر اجتماعی</a:t>
            </a:r>
            <a:r>
              <a:rPr lang="fa-IR" sz="2000" dirty="0">
                <a:cs typeface="B Mitra" panose="00000400000000000000" pitchFamily="2" charset="-78"/>
              </a:rPr>
              <a:t>، </a:t>
            </a:r>
            <a:r>
              <a:rPr lang="fa-IR" sz="2000" b="1" dirty="0">
                <a:cs typeface="B Mitra" panose="00000400000000000000" pitchFamily="2" charset="-78"/>
              </a:rPr>
              <a:t>روابط</a:t>
            </a:r>
            <a:r>
              <a:rPr lang="fa-IR" sz="2000" dirty="0">
                <a:cs typeface="B Mitra" panose="00000400000000000000" pitchFamily="2" charset="-78"/>
              </a:rPr>
              <a:t> </a:t>
            </a:r>
            <a:r>
              <a:rPr lang="fa-IR" sz="2000" b="1" dirty="0">
                <a:cs typeface="B Mitra" panose="00000400000000000000" pitchFamily="2" charset="-78"/>
              </a:rPr>
              <a:t>اقتصادی</a:t>
            </a:r>
            <a:r>
              <a:rPr lang="fa-IR" sz="2000" dirty="0">
                <a:cs typeface="B Mitra" panose="00000400000000000000" pitchFamily="2" charset="-78"/>
              </a:rPr>
              <a:t> از </a:t>
            </a:r>
            <a:r>
              <a:rPr lang="fa-IR" sz="2000" b="1" dirty="0">
                <a:cs typeface="B Mitra" panose="00000400000000000000" pitchFamily="2" charset="-78"/>
              </a:rPr>
              <a:t>مهم‌ترین</a:t>
            </a:r>
            <a:r>
              <a:rPr lang="fa-IR" sz="2000" dirty="0">
                <a:cs typeface="B Mitra" panose="00000400000000000000" pitchFamily="2" charset="-78"/>
              </a:rPr>
              <a:t> روابط جاری در بین افراد و خانواده</a:t>
            </a:r>
            <a:r>
              <a:rPr lang="en-US" sz="2000" dirty="0">
                <a:cs typeface="B Mitra" panose="00000400000000000000" pitchFamily="2" charset="-78"/>
              </a:rPr>
              <a:t>‌</a:t>
            </a:r>
            <a:r>
              <a:rPr lang="fa-IR" sz="2000" dirty="0">
                <a:cs typeface="B Mitra" panose="00000400000000000000" pitchFamily="2" charset="-78"/>
              </a:rPr>
              <a:t>هاست، نوع این روابط متناسب با به کارگیری تفکر اجتماعی است. در قرآن می‌توان این موضوع را در قالب واژه</a:t>
            </a:r>
            <a:r>
              <a:rPr lang="en-US" sz="2000" dirty="0">
                <a:cs typeface="B Mitra" panose="00000400000000000000" pitchFamily="2" charset="-78"/>
              </a:rPr>
              <a:t>‌</a:t>
            </a:r>
            <a:r>
              <a:rPr lang="fa-IR" sz="2000" dirty="0">
                <a:cs typeface="B Mitra" panose="00000400000000000000" pitchFamily="2" charset="-78"/>
              </a:rPr>
              <a:t>هایی چون «</a:t>
            </a:r>
            <a:r>
              <a:rPr lang="fa-IR" sz="2000" b="1" dirty="0">
                <a:cs typeface="B Mitra" panose="00000400000000000000" pitchFamily="2" charset="-78"/>
              </a:rPr>
              <a:t>بیع</a:t>
            </a:r>
            <a:r>
              <a:rPr lang="fa-IR" sz="2000" dirty="0">
                <a:cs typeface="B Mitra" panose="00000400000000000000" pitchFamily="2" charset="-78"/>
              </a:rPr>
              <a:t>»، «</a:t>
            </a:r>
            <a:r>
              <a:rPr lang="fa-IR" sz="2000" b="1" dirty="0">
                <a:cs typeface="B Mitra" panose="00000400000000000000" pitchFamily="2" charset="-78"/>
              </a:rPr>
              <a:t>شری</a:t>
            </a:r>
            <a:r>
              <a:rPr lang="fa-IR" sz="2000" dirty="0">
                <a:cs typeface="B Mitra" panose="00000400000000000000" pitchFamily="2" charset="-78"/>
              </a:rPr>
              <a:t>»، «</a:t>
            </a:r>
            <a:r>
              <a:rPr lang="fa-IR" sz="2000" b="1" dirty="0">
                <a:cs typeface="B Mitra" panose="00000400000000000000" pitchFamily="2" charset="-78"/>
              </a:rPr>
              <a:t>هبه</a:t>
            </a:r>
            <a:r>
              <a:rPr lang="fa-IR" sz="2000" dirty="0">
                <a:cs typeface="B Mitra" panose="00000400000000000000" pitchFamily="2" charset="-78"/>
              </a:rPr>
              <a:t>» و «</a:t>
            </a:r>
            <a:r>
              <a:rPr lang="fa-IR" sz="2000" b="1" dirty="0">
                <a:cs typeface="B Mitra" panose="00000400000000000000" pitchFamily="2" charset="-78"/>
              </a:rPr>
              <a:t>صدقه</a:t>
            </a:r>
            <a:r>
              <a:rPr lang="fa-IR" sz="2000" dirty="0">
                <a:cs typeface="B Mitra" panose="00000400000000000000" pitchFamily="2" charset="-78"/>
              </a:rPr>
              <a:t>» مطالعه نمود، همچنین تدبر در سوره مبارکه قریش و فیل در اين زمينه توصيه مي‌شود.</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از دیگر عناصر تفکر اجتماعی در قریه، روابط جاری بین </a:t>
            </a:r>
            <a:r>
              <a:rPr lang="fa-IR" sz="2000" b="1" dirty="0">
                <a:cs typeface="B Mitra" panose="00000400000000000000" pitchFamily="2" charset="-78"/>
              </a:rPr>
              <a:t>مربی</a:t>
            </a:r>
            <a:r>
              <a:rPr lang="fa-IR" sz="2000" dirty="0">
                <a:cs typeface="B Mitra" panose="00000400000000000000" pitchFamily="2" charset="-78"/>
              </a:rPr>
              <a:t> و </a:t>
            </a:r>
            <a:r>
              <a:rPr lang="fa-IR" sz="2000" b="1" dirty="0">
                <a:cs typeface="B Mitra" panose="00000400000000000000" pitchFamily="2" charset="-78"/>
              </a:rPr>
              <a:t>متربی</a:t>
            </a:r>
            <a:r>
              <a:rPr lang="fa-IR" sz="2000" dirty="0">
                <a:cs typeface="B Mitra" panose="00000400000000000000" pitchFamily="2" charset="-78"/>
              </a:rPr>
              <a:t> در زمینه </a:t>
            </a:r>
            <a:r>
              <a:rPr lang="fa-IR" sz="2000" b="1" dirty="0">
                <a:cs typeface="B Mitra" panose="00000400000000000000" pitchFamily="2" charset="-78"/>
              </a:rPr>
              <a:t>علوم</a:t>
            </a:r>
            <a:r>
              <a:rPr lang="fa-IR" sz="2000" dirty="0">
                <a:cs typeface="B Mitra" panose="00000400000000000000" pitchFamily="2" charset="-78"/>
              </a:rPr>
              <a:t> و مهارت</a:t>
            </a:r>
            <a:r>
              <a:rPr lang="en-US" sz="2000" dirty="0">
                <a:cs typeface="B Mitra" panose="00000400000000000000" pitchFamily="2" charset="-78"/>
              </a:rPr>
              <a:t>‌</a:t>
            </a:r>
            <a:r>
              <a:rPr lang="fa-IR" sz="2000" dirty="0">
                <a:cs typeface="B Mitra" panose="00000400000000000000" pitchFamily="2" charset="-78"/>
              </a:rPr>
              <a:t>های مختلف است. نوع ارتباط بین این دو بیانگر رشد و بالندگی تفکر اجتماعی و یا خمودگی آن است. مطالعه سوره مبارکه عبس برای این منظور بسیار راهگشاست.</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از عناصر مهم تفکر اجتماعی ارائه </a:t>
            </a:r>
            <a:r>
              <a:rPr lang="fa-IR" sz="2000" b="1" dirty="0">
                <a:cs typeface="B Mitra" panose="00000400000000000000" pitchFamily="2" charset="-78"/>
              </a:rPr>
              <a:t>کار</a:t>
            </a:r>
            <a:r>
              <a:rPr lang="fa-IR" sz="2000" dirty="0">
                <a:cs typeface="B Mitra" panose="00000400000000000000" pitchFamily="2" charset="-78"/>
              </a:rPr>
              <a:t> و </a:t>
            </a:r>
            <a:r>
              <a:rPr lang="fa-IR" sz="2000" b="1" dirty="0">
                <a:cs typeface="B Mitra" panose="00000400000000000000" pitchFamily="2" charset="-78"/>
              </a:rPr>
              <a:t>تولید</a:t>
            </a:r>
            <a:r>
              <a:rPr lang="fa-IR" sz="2000" dirty="0">
                <a:cs typeface="B Mitra" panose="00000400000000000000" pitchFamily="2" charset="-78"/>
              </a:rPr>
              <a:t> یا مصرف آن</a:t>
            </a:r>
            <a:r>
              <a:rPr lang="en-US" sz="2000" dirty="0">
                <a:cs typeface="B Mitra" panose="00000400000000000000" pitchFamily="2" charset="-78"/>
              </a:rPr>
              <a:t>‌</a:t>
            </a:r>
            <a:r>
              <a:rPr lang="fa-IR" sz="2000" dirty="0">
                <a:cs typeface="B Mitra" panose="00000400000000000000" pitchFamily="2" charset="-78"/>
              </a:rPr>
              <a:t>، و داشتن عمل و پرداخت حق</a:t>
            </a:r>
            <a:r>
              <a:rPr lang="en-US" sz="2000" dirty="0">
                <a:cs typeface="B Mitra" panose="00000400000000000000" pitchFamily="2" charset="-78"/>
              </a:rPr>
              <a:t>‌</a:t>
            </a:r>
            <a:r>
              <a:rPr lang="fa-IR" sz="2000" dirty="0">
                <a:cs typeface="B Mitra" panose="00000400000000000000" pitchFamily="2" charset="-78"/>
              </a:rPr>
              <a:t>العمل یا «اجر» است. نوع ارتباط مردم با این مقوله بر </a:t>
            </a:r>
            <a:r>
              <a:rPr lang="fa-IR" sz="2000" b="1" dirty="0">
                <a:cs typeface="B Mitra" panose="00000400000000000000" pitchFamily="2" charset="-78"/>
              </a:rPr>
              <a:t>شکوفایی</a:t>
            </a:r>
            <a:r>
              <a:rPr lang="fa-IR" sz="2000" dirty="0">
                <a:cs typeface="B Mitra" panose="00000400000000000000" pitchFamily="2" charset="-78"/>
              </a:rPr>
              <a:t> یا </a:t>
            </a:r>
            <a:r>
              <a:rPr lang="fa-IR" sz="2000" b="1" dirty="0">
                <a:cs typeface="B Mitra" panose="00000400000000000000" pitchFamily="2" charset="-78"/>
              </a:rPr>
              <a:t>خمودگی</a:t>
            </a:r>
            <a:r>
              <a:rPr lang="fa-IR" sz="2000" dirty="0">
                <a:cs typeface="B Mitra" panose="00000400000000000000" pitchFamily="2" charset="-78"/>
              </a:rPr>
              <a:t> تفکر اجتماعی دلالت دارد. مطالعه سوره مبارکه مطففین برای این منظور راهگشاست</a:t>
            </a:r>
            <a:r>
              <a:rPr lang="fa-IR" sz="2000" dirty="0" smtClean="0">
                <a:cs typeface="B Mitra" panose="00000400000000000000" pitchFamily="2" charset="-78"/>
              </a:rPr>
              <a:t>.</a:t>
            </a:r>
            <a:endParaRPr lang="en-US" sz="2000" dirty="0"/>
          </a:p>
        </p:txBody>
      </p:sp>
      <p:sp>
        <p:nvSpPr>
          <p:cNvPr id="3" name="Rectangle 2"/>
          <p:cNvSpPr/>
          <p:nvPr/>
        </p:nvSpPr>
        <p:spPr>
          <a:xfrm>
            <a:off x="318708" y="722845"/>
            <a:ext cx="1061508"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پنجم</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888364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0240" y="1119596"/>
            <a:ext cx="8878824" cy="4693593"/>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a:t>
            </a:r>
            <a:r>
              <a:rPr lang="fa-IR" sz="2000" b="1" dirty="0">
                <a:cs typeface="B Mitra" panose="00000400000000000000" pitchFamily="2" charset="-78"/>
              </a:rPr>
              <a:t>تفکر</a:t>
            </a:r>
            <a:r>
              <a:rPr lang="fa-IR" sz="2000" dirty="0">
                <a:cs typeface="B Mitra" panose="00000400000000000000" pitchFamily="2" charset="-78"/>
              </a:rPr>
              <a:t>» در منطق قرآن با «استفاده از نعمت فکر» متفاوت است، زیرا به هر حال هر پیشرفتی به واسطه فکر کردن تحقق می</a:t>
            </a:r>
            <a:r>
              <a:rPr lang="en-US" sz="2000" dirty="0">
                <a:cs typeface="B Mitra" panose="00000400000000000000" pitchFamily="2" charset="-78"/>
              </a:rPr>
              <a:t>‌</a:t>
            </a:r>
            <a:r>
              <a:rPr lang="fa-IR" sz="2000" dirty="0">
                <a:cs typeface="B Mitra" panose="00000400000000000000" pitchFamily="2" charset="-78"/>
              </a:rPr>
              <a:t>یابد. ولی تفکر به معنای پذیرش منطقی و درست فکر بر اساس خواست الهی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بر اساس منطق استفاده از فکر، محدودیت</a:t>
            </a:r>
            <a:r>
              <a:rPr lang="en-US" sz="2000" dirty="0">
                <a:cs typeface="B Mitra" panose="00000400000000000000" pitchFamily="2" charset="-78"/>
              </a:rPr>
              <a:t>‌</a:t>
            </a:r>
            <a:r>
              <a:rPr lang="fa-IR" sz="2000" dirty="0">
                <a:cs typeface="B Mitra" panose="00000400000000000000" pitchFamily="2" charset="-78"/>
              </a:rPr>
              <a:t>های اقلیم و نوع توان</a:t>
            </a:r>
            <a:r>
              <a:rPr lang="en-US" sz="2000" dirty="0">
                <a:cs typeface="B Mitra" panose="00000400000000000000" pitchFamily="2" charset="-78"/>
              </a:rPr>
              <a:t>‌</a:t>
            </a:r>
            <a:r>
              <a:rPr lang="fa-IR" sz="2000" dirty="0">
                <a:cs typeface="B Mitra" panose="00000400000000000000" pitchFamily="2" charset="-78"/>
              </a:rPr>
              <a:t>ها و دانش بهره‌وری از طبیعت (که به تسخیر معروف است) قریه‌ها را از هم متمایز می</a:t>
            </a:r>
            <a:r>
              <a:rPr lang="en-US" sz="2000" dirty="0">
                <a:cs typeface="B Mitra" panose="00000400000000000000" pitchFamily="2" charset="-78"/>
              </a:rPr>
              <a:t>‌</a:t>
            </a:r>
            <a:r>
              <a:rPr lang="fa-IR" sz="2000" dirty="0">
                <a:cs typeface="B Mitra" panose="00000400000000000000" pitchFamily="2" charset="-78"/>
              </a:rPr>
              <a:t>کند و حتی ممکن است قریه‌ها را نیز به هم وابسته نماید. </a:t>
            </a: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پیشرفت</a:t>
            </a:r>
            <a:r>
              <a:rPr lang="en-US" sz="2000" dirty="0">
                <a:cs typeface="B Mitra" panose="00000400000000000000" pitchFamily="2" charset="-78"/>
              </a:rPr>
              <a:t>‌</a:t>
            </a:r>
            <a:r>
              <a:rPr lang="fa-IR" sz="2000" dirty="0">
                <a:cs typeface="B Mitra" panose="00000400000000000000" pitchFamily="2" charset="-78"/>
              </a:rPr>
              <a:t>هایی که برای </a:t>
            </a:r>
            <a:r>
              <a:rPr lang="fa-IR" sz="2000" b="1" dirty="0">
                <a:cs typeface="B Mitra" panose="00000400000000000000" pitchFamily="2" charset="-78"/>
              </a:rPr>
              <a:t>قریه‌ای</a:t>
            </a:r>
            <a:r>
              <a:rPr lang="fa-IR" sz="2000" dirty="0">
                <a:cs typeface="B Mitra" panose="00000400000000000000" pitchFamily="2" charset="-78"/>
              </a:rPr>
              <a:t> به وجود می‌آید به واسطه بهره</a:t>
            </a:r>
            <a:r>
              <a:rPr lang="en-US" sz="2000" dirty="0">
                <a:cs typeface="B Mitra" panose="00000400000000000000" pitchFamily="2" charset="-78"/>
              </a:rPr>
              <a:t>‌</a:t>
            </a:r>
            <a:r>
              <a:rPr lang="fa-IR" sz="2000" dirty="0">
                <a:cs typeface="B Mitra" panose="00000400000000000000" pitchFamily="2" charset="-78"/>
              </a:rPr>
              <a:t>مندی آنها از </a:t>
            </a:r>
            <a:r>
              <a:rPr lang="fa-IR" sz="2000" b="1" dirty="0">
                <a:cs typeface="B Mitra" panose="00000400000000000000" pitchFamily="2" charset="-78"/>
              </a:rPr>
              <a:t>فکر</a:t>
            </a:r>
            <a:r>
              <a:rPr lang="fa-IR" sz="2000" dirty="0">
                <a:cs typeface="B Mitra" panose="00000400000000000000" pitchFamily="2" charset="-78"/>
              </a:rPr>
              <a:t> </a:t>
            </a:r>
            <a:r>
              <a:rPr lang="fa-IR" sz="2000" b="1" dirty="0">
                <a:cs typeface="B Mitra" panose="00000400000000000000" pitchFamily="2" charset="-78"/>
              </a:rPr>
              <a:t>جمعی</a:t>
            </a:r>
            <a:r>
              <a:rPr lang="fa-IR" sz="2000" dirty="0">
                <a:cs typeface="B Mitra" panose="00000400000000000000" pitchFamily="2" charset="-78"/>
              </a:rPr>
              <a:t> است. این فکر جمعی الزاماً افراد را به پیشرفت همه جانبه سوق نمی‌دهد، زیرا ممکن است افرادی در دنیای خود انسان</a:t>
            </a:r>
            <a:r>
              <a:rPr lang="en-US" sz="2000" dirty="0">
                <a:cs typeface="B Mitra" panose="00000400000000000000" pitchFamily="2" charset="-78"/>
              </a:rPr>
              <a:t>‌</a:t>
            </a:r>
            <a:r>
              <a:rPr lang="fa-IR" sz="2000" dirty="0">
                <a:cs typeface="B Mitra" panose="00000400000000000000" pitchFamily="2" charset="-78"/>
              </a:rPr>
              <a:t>های موفقی باشند ولی در نحوه زندگی اصلاً توفیقی نداشته باشند.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آیات ذکر شده در قرآن پیرامون قریه، آیاتی تکان دهنده و شدیداً عبرت‌آموز است و نشان از </a:t>
            </a:r>
            <a:r>
              <a:rPr lang="fa-IR" sz="2000" b="1" dirty="0">
                <a:cs typeface="B Mitra" panose="00000400000000000000" pitchFamily="2" charset="-78"/>
              </a:rPr>
              <a:t>تأثیر حرکت</a:t>
            </a:r>
            <a:r>
              <a:rPr lang="en-US" sz="2000" b="1" dirty="0">
                <a:cs typeface="B Mitra" panose="00000400000000000000" pitchFamily="2" charset="-78"/>
              </a:rPr>
              <a:t>‌</a:t>
            </a:r>
            <a:r>
              <a:rPr lang="fa-IR" sz="2000" b="1" dirty="0">
                <a:cs typeface="B Mitra" panose="00000400000000000000" pitchFamily="2" charset="-78"/>
              </a:rPr>
              <a:t>های جمعی </a:t>
            </a:r>
            <a:r>
              <a:rPr lang="fa-IR" sz="2000" dirty="0">
                <a:cs typeface="B Mitra" panose="00000400000000000000" pitchFamily="2" charset="-78"/>
              </a:rPr>
              <a:t>در سعادت و شقاوت انسان دارند.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تنوع</a:t>
            </a:r>
            <a:r>
              <a:rPr lang="fa-IR" sz="2000" dirty="0">
                <a:cs typeface="B Mitra" panose="00000400000000000000" pitchFamily="2" charset="-78"/>
              </a:rPr>
              <a:t> </a:t>
            </a:r>
            <a:r>
              <a:rPr lang="fa-IR" sz="2000" b="1" dirty="0">
                <a:cs typeface="B Mitra" panose="00000400000000000000" pitchFamily="2" charset="-78"/>
              </a:rPr>
              <a:t>قریه</a:t>
            </a:r>
            <a:r>
              <a:rPr lang="en-US" sz="2000" dirty="0">
                <a:cs typeface="B Mitra" panose="00000400000000000000" pitchFamily="2" charset="-78"/>
              </a:rPr>
              <a:t>‌</a:t>
            </a:r>
            <a:r>
              <a:rPr lang="fa-IR" sz="2000" b="1" dirty="0">
                <a:cs typeface="B Mitra" panose="00000400000000000000" pitchFamily="2" charset="-78"/>
              </a:rPr>
              <a:t>های</a:t>
            </a:r>
            <a:r>
              <a:rPr lang="fa-IR" sz="2000" dirty="0">
                <a:cs typeface="B Mitra" panose="00000400000000000000" pitchFamily="2" charset="-78"/>
              </a:rPr>
              <a:t> ذکر شده در قرآن بسیار قابل تأمل است. پیشرفت</a:t>
            </a:r>
            <a:r>
              <a:rPr lang="en-US" sz="2000" dirty="0">
                <a:cs typeface="B Mitra" panose="00000400000000000000" pitchFamily="2" charset="-78"/>
              </a:rPr>
              <a:t>‌</a:t>
            </a:r>
            <a:r>
              <a:rPr lang="fa-IR" sz="2000" dirty="0">
                <a:cs typeface="B Mitra" panose="00000400000000000000" pitchFamily="2" charset="-78"/>
              </a:rPr>
              <a:t>هایی که از قریه</a:t>
            </a:r>
            <a:r>
              <a:rPr lang="en-US" sz="2000" dirty="0">
                <a:cs typeface="B Mitra" panose="00000400000000000000" pitchFamily="2" charset="-78"/>
              </a:rPr>
              <a:t>‌</a:t>
            </a:r>
            <a:r>
              <a:rPr lang="fa-IR" sz="2000" dirty="0">
                <a:cs typeface="B Mitra" panose="00000400000000000000" pitchFamily="2" charset="-78"/>
              </a:rPr>
              <a:t>ها در انواع زمینه</a:t>
            </a:r>
            <a:r>
              <a:rPr lang="en-US" sz="2000" dirty="0">
                <a:cs typeface="B Mitra" panose="00000400000000000000" pitchFamily="2" charset="-78"/>
              </a:rPr>
              <a:t>‌</a:t>
            </a:r>
            <a:r>
              <a:rPr lang="fa-IR" sz="2000" dirty="0">
                <a:cs typeface="B Mitra" panose="00000400000000000000" pitchFamily="2" charset="-78"/>
              </a:rPr>
              <a:t>ها بیان می</a:t>
            </a:r>
            <a:r>
              <a:rPr lang="en-US" sz="2000" dirty="0">
                <a:cs typeface="B Mitra" panose="00000400000000000000" pitchFamily="2" charset="-78"/>
              </a:rPr>
              <a:t>‌</a:t>
            </a:r>
            <a:r>
              <a:rPr lang="fa-IR" sz="2000" dirty="0">
                <a:cs typeface="B Mitra" panose="00000400000000000000" pitchFamily="2" charset="-78"/>
              </a:rPr>
              <a:t>نماید بیانگر انواع توسعه یافتگی در امور دنیوی است که همگی به هلاکت ختم شده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مدل</a:t>
            </a:r>
            <a:r>
              <a:rPr lang="en-US" sz="2000" dirty="0">
                <a:cs typeface="B Mitra" panose="00000400000000000000" pitchFamily="2" charset="-78"/>
              </a:rPr>
              <a:t>‌</a:t>
            </a:r>
            <a:r>
              <a:rPr lang="fa-IR" sz="2000" dirty="0">
                <a:cs typeface="B Mitra" panose="00000400000000000000" pitchFamily="2" charset="-78"/>
              </a:rPr>
              <a:t>های رشد مادی قریه</a:t>
            </a:r>
            <a:r>
              <a:rPr lang="en-US" sz="2000" dirty="0">
                <a:cs typeface="B Mitra" panose="00000400000000000000" pitchFamily="2" charset="-78"/>
              </a:rPr>
              <a:t>‌</a:t>
            </a:r>
            <a:r>
              <a:rPr lang="fa-IR" sz="2000" dirty="0">
                <a:cs typeface="B Mitra" panose="00000400000000000000" pitchFamily="2" charset="-78"/>
              </a:rPr>
              <a:t>ها می</a:t>
            </a:r>
            <a:r>
              <a:rPr lang="en-US" sz="2000" dirty="0">
                <a:cs typeface="B Mitra" panose="00000400000000000000" pitchFamily="2" charset="-78"/>
              </a:rPr>
              <a:t>‌</a:t>
            </a:r>
            <a:r>
              <a:rPr lang="fa-IR" sz="2000" dirty="0">
                <a:cs typeface="B Mitra" panose="00000400000000000000" pitchFamily="2" charset="-78"/>
              </a:rPr>
              <a:t>تواند از انواع رشد مادی انسان حکایت نماید و این موضوع در بررسی مراحل رشد یک جامعه و سیر رشد دنیوی آنها و تطبیق این رشد با رشد طبیعی انسان بسیار راهگشاست.  </a:t>
            </a:r>
            <a:endParaRPr lang="en-US" sz="2000" dirty="0">
              <a:cs typeface="B Mitra" panose="00000400000000000000" pitchFamily="2" charset="-78"/>
            </a:endParaRPr>
          </a:p>
        </p:txBody>
      </p:sp>
    </p:spTree>
    <p:extLst>
      <p:ext uri="{BB962C8B-B14F-4D97-AF65-F5344CB8AC3E}">
        <p14:creationId xmlns:p14="http://schemas.microsoft.com/office/powerpoint/2010/main" val="2291150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40" y="1100287"/>
            <a:ext cx="9262872" cy="4508927"/>
          </a:xfrm>
          <a:prstGeom prst="rect">
            <a:avLst/>
          </a:prstGeom>
        </p:spPr>
        <p:txBody>
          <a:bodyPr wrap="square">
            <a:spAutoFit/>
          </a:bodyPr>
          <a:lstStyle/>
          <a:p>
            <a:pPr algn="r" rtl="1">
              <a:spcAft>
                <a:spcPts val="0"/>
              </a:spcAft>
            </a:pPr>
            <a:r>
              <a:rPr lang="fa-IR" b="1" dirty="0">
                <a:latin typeface="Times New Roman" panose="02020603050405020304" pitchFamily="18" charset="0"/>
                <a:ea typeface="Times New Roman" panose="02020603050405020304" pitchFamily="18" charset="0"/>
                <a:cs typeface="B Mitra" panose="00000400000000000000" pitchFamily="2" charset="-78"/>
              </a:rPr>
              <a:t>مبانی </a:t>
            </a:r>
            <a:r>
              <a:rPr lang="fa-IR" b="1" dirty="0" smtClean="0">
                <a:latin typeface="Times New Roman" panose="02020603050405020304" pitchFamily="18" charset="0"/>
                <a:ea typeface="Times New Roman" panose="02020603050405020304" pitchFamily="18" charset="0"/>
                <a:cs typeface="B Mitra" panose="00000400000000000000" pitchFamily="2" charset="-78"/>
              </a:rPr>
              <a:t>نظری</a:t>
            </a:r>
          </a:p>
          <a:p>
            <a:pPr algn="r" rtl="1">
              <a:spcAft>
                <a:spcPts val="0"/>
              </a:spcAft>
            </a:pPr>
            <a:endParaRPr lang="en-US" sz="1600" dirty="0">
              <a:latin typeface="Times New Roman" panose="02020603050405020304" pitchFamily="18" charset="0"/>
              <a:ea typeface="Times New Roman" panose="02020603050405020304" pitchFamily="18" charset="0"/>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پس از «</a:t>
            </a:r>
            <a:r>
              <a:rPr lang="fa-IR" sz="2000" b="1" dirty="0">
                <a:cs typeface="B Mitra" panose="00000400000000000000" pitchFamily="2" charset="-78"/>
              </a:rPr>
              <a:t>هبوطِ</a:t>
            </a:r>
            <a:r>
              <a:rPr lang="fa-IR" sz="2000" dirty="0">
                <a:cs typeface="B Mitra" panose="00000400000000000000" pitchFamily="2" charset="-78"/>
              </a:rPr>
              <a:t>» «آدم»، «بنی‌آدم» یا فرزندان آدم در بستری اجتماعی زندگی خود را آغاز کردند. </a:t>
            </a:r>
            <a:r>
              <a:rPr lang="fa-IR" sz="2000" dirty="0" smtClean="0">
                <a:cs typeface="B Mitra" panose="00000400000000000000" pitchFamily="2" charset="-78"/>
              </a:rPr>
              <a:t>بر </a:t>
            </a:r>
            <a:r>
              <a:rPr lang="fa-IR" sz="2000" dirty="0">
                <a:cs typeface="B Mitra" panose="00000400000000000000" pitchFamily="2" charset="-78"/>
              </a:rPr>
              <a:t>اساس آیات و روایات، همه انسان</a:t>
            </a:r>
            <a:r>
              <a:rPr lang="en-US" sz="2000" dirty="0">
                <a:cs typeface="B Mitra" panose="00000400000000000000" pitchFamily="2" charset="-78"/>
              </a:rPr>
              <a:t>‌</a:t>
            </a:r>
            <a:r>
              <a:rPr lang="fa-IR" sz="2000" dirty="0">
                <a:cs typeface="B Mitra" panose="00000400000000000000" pitchFamily="2" charset="-78"/>
              </a:rPr>
              <a:t>های دیروزی و امروزی از نسل آدم بوده و پیامبرزاده</a:t>
            </a:r>
            <a:r>
              <a:rPr lang="en-US" sz="2000" dirty="0">
                <a:cs typeface="B Mitra" panose="00000400000000000000" pitchFamily="2" charset="-78"/>
              </a:rPr>
              <a:t>‌</a:t>
            </a:r>
            <a:r>
              <a:rPr lang="fa-IR" sz="2000" dirty="0">
                <a:cs typeface="B Mitra" panose="00000400000000000000" pitchFamily="2" charset="-78"/>
              </a:rPr>
              <a:t>اند.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یکی از اولین رخدادهای اجتماعی که قرآن از آن پرده برداشته است، قتل «هابیل» توسط «قابیل» است. این بیان، حکایتی است از </a:t>
            </a:r>
            <a:r>
              <a:rPr lang="fa-IR" sz="2000" b="1" dirty="0">
                <a:solidFill>
                  <a:srgbClr val="FF0000"/>
                </a:solidFill>
                <a:cs typeface="B Mitra" panose="00000400000000000000" pitchFamily="2" charset="-78"/>
              </a:rPr>
              <a:t>تأثیر و تأثّری </a:t>
            </a:r>
            <a:r>
              <a:rPr lang="fa-IR" sz="2000" dirty="0">
                <a:cs typeface="B Mitra" panose="00000400000000000000" pitchFamily="2" charset="-78"/>
              </a:rPr>
              <a:t>که انسان</a:t>
            </a:r>
            <a:r>
              <a:rPr lang="en-US" sz="2000" dirty="0">
                <a:cs typeface="B Mitra" panose="00000400000000000000" pitchFamily="2" charset="-78"/>
              </a:rPr>
              <a:t>‌</a:t>
            </a:r>
            <a:r>
              <a:rPr lang="fa-IR" sz="2000" dirty="0">
                <a:cs typeface="B Mitra" panose="00000400000000000000" pitchFamily="2" charset="-78"/>
              </a:rPr>
              <a:t>ها از همان ابتدا بر هم داشته‌اند و نیز دلیلی است بر هویت اجتماعی انسان و نوع این هویت، که می</a:t>
            </a:r>
            <a:r>
              <a:rPr lang="en-US" sz="2000" dirty="0">
                <a:cs typeface="B Mitra" panose="00000400000000000000" pitchFamily="2" charset="-78"/>
              </a:rPr>
              <a:t>‌</a:t>
            </a:r>
            <a:r>
              <a:rPr lang="fa-IR" sz="2000" dirty="0">
                <a:cs typeface="B Mitra" panose="00000400000000000000" pitchFamily="2" charset="-78"/>
              </a:rPr>
              <a:t>توان با مطالعه آیات در این زمینه به آنها دست یافت.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هویت اجتماعی هر انسان بستری برای شکوفایی یا انحطاط اوست. خداوند شکوفایی انسان و جامعه را با واژه «فلاح» و «فوز» و انحطاط انسان و جامعه را با واژگانی چون «هلاکت»، «بوار»، «سوّی»، «خسران»، «خیبه» و ...بیان می‌کند. </a:t>
            </a:r>
            <a:endParaRPr lang="fa-IR" sz="2000" dirty="0" smtClean="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در </a:t>
            </a:r>
            <a:r>
              <a:rPr lang="fa-IR" sz="2000" dirty="0">
                <a:cs typeface="B Mitra" panose="00000400000000000000" pitchFamily="2" charset="-78"/>
              </a:rPr>
              <a:t>هر یک از واژگان فوق اختصاصات ویژه‌ای است که لازم است به آنها توجه نمود. نیز هر یک از واژگان فوق از حقیقتی از وجود انسان و جامعه پرده‌برداری می‌کند. </a:t>
            </a:r>
            <a:r>
              <a:rPr lang="fa-IR" sz="2000" dirty="0" smtClean="0">
                <a:cs typeface="B Mitra" panose="00000400000000000000" pitchFamily="2" charset="-78"/>
              </a:rPr>
              <a:t>خداوند </a:t>
            </a:r>
            <a:r>
              <a:rPr lang="fa-IR" sz="2000" dirty="0">
                <a:cs typeface="B Mitra" panose="00000400000000000000" pitchFamily="2" charset="-78"/>
              </a:rPr>
              <a:t>در كتاب خود حوادث و رخدادهاي بشري را در بستر جامعه معرفي كرده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انسان ابتدا با </a:t>
            </a:r>
            <a:r>
              <a:rPr lang="fa-IR" sz="2000" b="1" dirty="0">
                <a:solidFill>
                  <a:srgbClr val="FF0000"/>
                </a:solidFill>
                <a:cs typeface="B Mitra" panose="00000400000000000000" pitchFamily="2" charset="-78"/>
              </a:rPr>
              <a:t>هویت اجتماعی </a:t>
            </a:r>
            <a:r>
              <a:rPr lang="fa-IR" sz="2000" dirty="0">
                <a:cs typeface="B Mitra" panose="00000400000000000000" pitchFamily="2" charset="-78"/>
              </a:rPr>
              <a:t>خود آشنا می‌شود و سپس با هویت فردی‌اش؛ بنابراین وجه هویت اجتماعی انسان وجه </a:t>
            </a:r>
            <a:r>
              <a:rPr lang="fa-IR" sz="2000" b="1" dirty="0">
                <a:cs typeface="B Mitra" panose="00000400000000000000" pitchFamily="2" charset="-78"/>
              </a:rPr>
              <a:t>ملموس و قابل فهم‌تری</a:t>
            </a:r>
            <a:r>
              <a:rPr lang="fa-IR" sz="2000" dirty="0">
                <a:cs typeface="B Mitra" panose="00000400000000000000" pitchFamily="2" charset="-78"/>
              </a:rPr>
              <a:t> نسبت به وجه فردی  اوست. </a:t>
            </a:r>
            <a:endParaRPr lang="en-US" sz="2000" dirty="0">
              <a:cs typeface="B Mitra" panose="00000400000000000000" pitchFamily="2" charset="-78"/>
            </a:endParaRPr>
          </a:p>
        </p:txBody>
      </p:sp>
      <p:sp>
        <p:nvSpPr>
          <p:cNvPr id="3" name="Rectangle 2"/>
          <p:cNvSpPr/>
          <p:nvPr/>
        </p:nvSpPr>
        <p:spPr>
          <a:xfrm>
            <a:off x="403738" y="781755"/>
            <a:ext cx="918841" cy="369332"/>
          </a:xfrm>
          <a:prstGeom prst="rect">
            <a:avLst/>
          </a:prstGeom>
        </p:spPr>
        <p:txBody>
          <a:bodyPr wrap="none">
            <a:spAutoFit/>
          </a:bodyPr>
          <a:lstStyle/>
          <a:p>
            <a:pPr algn="r" rtl="1">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اول</a:t>
            </a:r>
            <a:endParaRPr lang="fa-IR" b="1"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3792814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928286"/>
            <a:ext cx="8970264" cy="5047536"/>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عنصر </a:t>
            </a:r>
            <a:r>
              <a:rPr lang="fa-IR" sz="2000" b="1" dirty="0">
                <a:cs typeface="B Mitra" panose="00000400000000000000" pitchFamily="2" charset="-78"/>
              </a:rPr>
              <a:t>«عون»</a:t>
            </a:r>
            <a:r>
              <a:rPr lang="fa-IR" sz="2000" dirty="0">
                <a:cs typeface="B Mitra" panose="00000400000000000000" pitchFamily="2" charset="-78"/>
              </a:rPr>
              <a:t> و </a:t>
            </a:r>
            <a:r>
              <a:rPr lang="fa-IR" sz="2000" b="1" dirty="0">
                <a:cs typeface="B Mitra" panose="00000400000000000000" pitchFamily="2" charset="-78"/>
              </a:rPr>
              <a:t>«تعاون»</a:t>
            </a:r>
            <a:r>
              <a:rPr lang="fa-IR" sz="2000" dirty="0">
                <a:cs typeface="B Mitra" panose="00000400000000000000" pitchFamily="2" charset="-78"/>
              </a:rPr>
              <a:t> و همکاری به عنوان مهم</a:t>
            </a:r>
            <a:r>
              <a:rPr lang="en-US" sz="2000" dirty="0">
                <a:cs typeface="B Mitra" panose="00000400000000000000" pitchFamily="2" charset="-78"/>
              </a:rPr>
              <a:t>‌</a:t>
            </a:r>
            <a:r>
              <a:rPr lang="fa-IR" sz="2000" dirty="0">
                <a:cs typeface="B Mitra" panose="00000400000000000000" pitchFamily="2" charset="-78"/>
              </a:rPr>
              <a:t>ترین عامل برای ایجاد حرکت‌های اجتماعی و در نتیجه ارتقاي تفکر اجتماعی به شمار می</a:t>
            </a:r>
            <a:r>
              <a:rPr lang="en-US" sz="2000" dirty="0">
                <a:cs typeface="B Mitra" panose="00000400000000000000" pitchFamily="2" charset="-78"/>
              </a:rPr>
              <a:t>‌</a:t>
            </a:r>
            <a:r>
              <a:rPr lang="fa-IR" sz="2000" dirty="0" smtClean="0">
                <a:cs typeface="B Mitra" panose="00000400000000000000" pitchFamily="2" charset="-78"/>
              </a:rPr>
              <a:t>رود. بر </a:t>
            </a:r>
            <a:r>
              <a:rPr lang="fa-IR" sz="2000" dirty="0">
                <a:cs typeface="B Mitra" panose="00000400000000000000" pitchFamily="2" charset="-78"/>
              </a:rPr>
              <a:t>اساس آیات و روایات، مبنای این تعاون باید </a:t>
            </a:r>
            <a:r>
              <a:rPr lang="fa-IR" sz="2000" b="1" dirty="0">
                <a:cs typeface="B Mitra" panose="00000400000000000000" pitchFamily="2" charset="-78"/>
              </a:rPr>
              <a:t>«برّ» و «تقوا»</a:t>
            </a:r>
            <a:r>
              <a:rPr lang="fa-IR" sz="2000" dirty="0">
                <a:cs typeface="B Mitra" panose="00000400000000000000" pitchFamily="2" charset="-78"/>
              </a:rPr>
              <a:t> باشد نه </a:t>
            </a:r>
            <a:r>
              <a:rPr lang="fa-IR" sz="2000" b="1" dirty="0">
                <a:cs typeface="B Mitra" panose="00000400000000000000" pitchFamily="2" charset="-78"/>
              </a:rPr>
              <a:t>«اثم» و «عدوان»</a:t>
            </a:r>
            <a:r>
              <a:rPr lang="fa-IR" sz="2000" dirty="0">
                <a:cs typeface="B Mitra" panose="00000400000000000000" pitchFamily="2" charset="-78"/>
              </a:rPr>
              <a:t>.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عنصر </a:t>
            </a:r>
            <a:r>
              <a:rPr lang="fa-IR" sz="2000" b="1" dirty="0">
                <a:cs typeface="B Mitra" panose="00000400000000000000" pitchFamily="2" charset="-78"/>
              </a:rPr>
              <a:t>«الفت»</a:t>
            </a:r>
            <a:r>
              <a:rPr lang="fa-IR" sz="2000" dirty="0">
                <a:cs typeface="B Mitra" panose="00000400000000000000" pitchFamily="2" charset="-78"/>
              </a:rPr>
              <a:t> که به معنای </a:t>
            </a:r>
            <a:r>
              <a:rPr lang="fa-IR" sz="2000" b="1" dirty="0">
                <a:cs typeface="B Mitra" panose="00000400000000000000" pitchFamily="2" charset="-78"/>
              </a:rPr>
              <a:t>پیوستن برای ایجاد جمع</a:t>
            </a:r>
            <a:r>
              <a:rPr lang="fa-IR" sz="2000" dirty="0">
                <a:cs typeface="B Mitra" panose="00000400000000000000" pitchFamily="2" charset="-78"/>
              </a:rPr>
              <a:t> است از دیگر عناصر تفکر اجتماعی است. ایجاد برادری در بین مردم که از مهم‌ترین عوامل رسیدن به جامعه پایدار است به وسیله </a:t>
            </a:r>
            <a:r>
              <a:rPr lang="fa-IR" sz="2000" b="1" dirty="0">
                <a:cs typeface="B Mitra" panose="00000400000000000000" pitchFamily="2" charset="-78"/>
              </a:rPr>
              <a:t>الفت</a:t>
            </a:r>
            <a:r>
              <a:rPr lang="fa-IR" sz="2000" dirty="0">
                <a:cs typeface="B Mitra" panose="00000400000000000000" pitchFamily="2" charset="-78"/>
              </a:rPr>
              <a:t> صورت می‌گیرد. استفاده و بهره‌مندی از این عامل به طور مستقیم به </a:t>
            </a:r>
            <a:r>
              <a:rPr lang="fa-IR" sz="2000" b="1" dirty="0">
                <a:cs typeface="B Mitra" panose="00000400000000000000" pitchFamily="2" charset="-78"/>
              </a:rPr>
              <a:t>طهارت</a:t>
            </a:r>
            <a:r>
              <a:rPr lang="fa-IR" sz="2000" dirty="0">
                <a:cs typeface="B Mitra" panose="00000400000000000000" pitchFamily="2" charset="-78"/>
              </a:rPr>
              <a:t> افراد وابسته است.</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عنصر </a:t>
            </a:r>
            <a:r>
              <a:rPr lang="fa-IR" sz="2000" b="1" dirty="0">
                <a:cs typeface="B Mitra" panose="00000400000000000000" pitchFamily="2" charset="-78"/>
              </a:rPr>
              <a:t>«شفع»</a:t>
            </a:r>
            <a:r>
              <a:rPr lang="fa-IR" sz="2000" dirty="0">
                <a:cs typeface="B Mitra" panose="00000400000000000000" pitchFamily="2" charset="-78"/>
              </a:rPr>
              <a:t> و </a:t>
            </a:r>
            <a:r>
              <a:rPr lang="fa-IR" sz="2000" b="1" dirty="0">
                <a:cs typeface="B Mitra" panose="00000400000000000000" pitchFamily="2" charset="-78"/>
              </a:rPr>
              <a:t>«شفاعت»</a:t>
            </a:r>
            <a:r>
              <a:rPr lang="fa-IR" sz="2000" dirty="0">
                <a:cs typeface="B Mitra" panose="00000400000000000000" pitchFamily="2" charset="-78"/>
              </a:rPr>
              <a:t> از دیگر عناصر تفکر اجتماعی است. در این عنصر نیرویی توسط نیروی دیگر تقویت و پشتیبانی می</a:t>
            </a:r>
            <a:r>
              <a:rPr lang="en-US" sz="2000" dirty="0">
                <a:cs typeface="B Mitra" panose="00000400000000000000" pitchFamily="2" charset="-78"/>
              </a:rPr>
              <a:t>‌</a:t>
            </a:r>
            <a:r>
              <a:rPr lang="fa-IR" sz="2000" dirty="0">
                <a:cs typeface="B Mitra" panose="00000400000000000000" pitchFamily="2" charset="-78"/>
              </a:rPr>
              <a:t>شود</a:t>
            </a:r>
            <a:r>
              <a:rPr lang="fa-IR" sz="2000" dirty="0" smtClean="0">
                <a:cs typeface="B Mitra" panose="00000400000000000000" pitchFamily="2" charset="-78"/>
              </a:rPr>
              <a:t>.</a:t>
            </a: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عنصر </a:t>
            </a:r>
            <a:r>
              <a:rPr lang="fa-IR" sz="2000" b="1" dirty="0">
                <a:cs typeface="B Mitra" panose="00000400000000000000" pitchFamily="2" charset="-78"/>
              </a:rPr>
              <a:t>«نصر»</a:t>
            </a:r>
            <a:r>
              <a:rPr lang="fa-IR" sz="2000" dirty="0">
                <a:cs typeface="B Mitra" panose="00000400000000000000" pitchFamily="2" charset="-78"/>
              </a:rPr>
              <a:t> و </a:t>
            </a:r>
            <a:r>
              <a:rPr lang="fa-IR" sz="2000" b="1" dirty="0">
                <a:cs typeface="B Mitra" panose="00000400000000000000" pitchFamily="2" charset="-78"/>
              </a:rPr>
              <a:t>«انتصار»</a:t>
            </a:r>
            <a:r>
              <a:rPr lang="fa-IR" sz="2000" dirty="0">
                <a:cs typeface="B Mitra" panose="00000400000000000000" pitchFamily="2" charset="-78"/>
              </a:rPr>
              <a:t> که به معنای یاری و یاری خواستن است، از نیروهایی برای چیرگی بر نیروهای مخالف استفاده می‌نماید و می‌توان آن را از عناصر تفکر اجتماعی دانست.  </a:t>
            </a:r>
            <a:r>
              <a:rPr lang="fa-IR" sz="2000" dirty="0" smtClean="0">
                <a:cs typeface="B Mitra" panose="00000400000000000000" pitchFamily="2" charset="-78"/>
              </a:rPr>
              <a:t>در </a:t>
            </a:r>
            <a:r>
              <a:rPr lang="fa-IR" sz="2000" dirty="0">
                <a:cs typeface="B Mitra" panose="00000400000000000000" pitchFamily="2" charset="-78"/>
              </a:rPr>
              <a:t>اثر برخورداری جامعه‌ای از انواع تفکر اجتماعی برای آن جامعه </a:t>
            </a:r>
            <a:r>
              <a:rPr lang="fa-IR" sz="2000" b="1" dirty="0">
                <a:cs typeface="B Mitra" panose="00000400000000000000" pitchFamily="2" charset="-78"/>
              </a:rPr>
              <a:t>«فتح»</a:t>
            </a:r>
            <a:r>
              <a:rPr lang="fa-IR" sz="2000" dirty="0">
                <a:cs typeface="B Mitra" panose="00000400000000000000" pitchFamily="2" charset="-78"/>
              </a:rPr>
              <a:t> یا گشایش فراهم می‌شود</a:t>
            </a:r>
            <a:r>
              <a:rPr lang="fa-IR" sz="2000" dirty="0" smtClean="0">
                <a:cs typeface="B Mitra" panose="00000400000000000000" pitchFamily="2" charset="-78"/>
              </a:rPr>
              <a:t>.</a:t>
            </a:r>
          </a:p>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 </a:t>
            </a:r>
            <a:r>
              <a:rPr lang="fa-IR" sz="2000" dirty="0">
                <a:cs typeface="B Mitra" panose="00000400000000000000" pitchFamily="2" charset="-78"/>
              </a:rPr>
              <a:t>ایجاد حالت‌های </a:t>
            </a:r>
            <a:r>
              <a:rPr lang="fa-IR" sz="2000" b="1" dirty="0">
                <a:cs typeface="B Mitra" panose="00000400000000000000" pitchFamily="2" charset="-78"/>
              </a:rPr>
              <a:t>بدبینی</a:t>
            </a:r>
            <a:r>
              <a:rPr lang="fa-IR" sz="2000" dirty="0">
                <a:cs typeface="B Mitra" panose="00000400000000000000" pitchFamily="2" charset="-78"/>
              </a:rPr>
              <a:t> و </a:t>
            </a:r>
            <a:r>
              <a:rPr lang="fa-IR" sz="2000" b="1" dirty="0">
                <a:cs typeface="B Mitra" panose="00000400000000000000" pitchFamily="2" charset="-78"/>
              </a:rPr>
              <a:t>سوء</a:t>
            </a:r>
            <a:r>
              <a:rPr lang="fa-IR" sz="2000" dirty="0">
                <a:cs typeface="B Mitra" panose="00000400000000000000" pitchFamily="2" charset="-78"/>
              </a:rPr>
              <a:t> </a:t>
            </a:r>
            <a:r>
              <a:rPr lang="fa-IR" sz="2000" b="1" dirty="0">
                <a:cs typeface="B Mitra" panose="00000400000000000000" pitchFamily="2" charset="-78"/>
              </a:rPr>
              <a:t>ظن</a:t>
            </a:r>
            <a:r>
              <a:rPr lang="fa-IR" sz="2000" dirty="0">
                <a:cs typeface="B Mitra" panose="00000400000000000000" pitchFamily="2" charset="-78"/>
              </a:rPr>
              <a:t> که بنا به دلایل مختلف بین افراد جامعه رواج می‌یابد مانع </a:t>
            </a:r>
            <a:r>
              <a:rPr lang="fa-IR" sz="2000" b="1" dirty="0">
                <a:cs typeface="B Mitra" panose="00000400000000000000" pitchFamily="2" charset="-78"/>
              </a:rPr>
              <a:t>الفت</a:t>
            </a:r>
            <a:r>
              <a:rPr lang="fa-IR" sz="2000" dirty="0">
                <a:cs typeface="B Mitra" panose="00000400000000000000" pitchFamily="2" charset="-78"/>
              </a:rPr>
              <a:t> و </a:t>
            </a:r>
            <a:r>
              <a:rPr lang="fa-IR" sz="2000" b="1" dirty="0">
                <a:cs typeface="B Mitra" panose="00000400000000000000" pitchFamily="2" charset="-78"/>
              </a:rPr>
              <a:t>نصرت</a:t>
            </a:r>
            <a:r>
              <a:rPr lang="fa-IR" sz="2000" dirty="0">
                <a:cs typeface="B Mitra" panose="00000400000000000000" pitchFamily="2" charset="-78"/>
              </a:rPr>
              <a:t> و </a:t>
            </a:r>
            <a:r>
              <a:rPr lang="fa-IR" sz="2000" b="1" dirty="0">
                <a:cs typeface="B Mitra" panose="00000400000000000000" pitchFamily="2" charset="-78"/>
              </a:rPr>
              <a:t>شفع</a:t>
            </a:r>
            <a:r>
              <a:rPr lang="fa-IR" sz="2000" dirty="0">
                <a:cs typeface="B Mitra" panose="00000400000000000000" pitchFamily="2" charset="-78"/>
              </a:rPr>
              <a:t> و در نهایت ایجاد تفکر اجتماعی بین آنهاست. </a:t>
            </a:r>
            <a:r>
              <a:rPr lang="fa-IR" sz="2000" dirty="0" smtClean="0">
                <a:cs typeface="B Mitra" panose="00000400000000000000" pitchFamily="2" charset="-78"/>
              </a:rPr>
              <a:t>شیطان </a:t>
            </a:r>
            <a:r>
              <a:rPr lang="fa-IR" sz="2000" dirty="0">
                <a:cs typeface="B Mitra" panose="00000400000000000000" pitchFamily="2" charset="-78"/>
              </a:rPr>
              <a:t>به عنوان دشمن قسم خورده انسان از هر گونه اتحاد و وحدتی برای رسیدن به مقاصد حق جلوگیری می‌کند. بنابراین در صدد ایجاد شکاف بین افراد و جمعیت‌ها بر آمده و با حیله و مکرهای متعدد آنها را از هم دور می‌نماید. </a:t>
            </a:r>
            <a:endParaRPr lang="en-US" sz="2000" dirty="0">
              <a:cs typeface="B Mitra" panose="00000400000000000000" pitchFamily="2" charset="-78"/>
            </a:endParaRPr>
          </a:p>
        </p:txBody>
      </p:sp>
      <p:sp>
        <p:nvSpPr>
          <p:cNvPr id="3" name="Rectangle 2"/>
          <p:cNvSpPr/>
          <p:nvPr/>
        </p:nvSpPr>
        <p:spPr>
          <a:xfrm>
            <a:off x="318708" y="722845"/>
            <a:ext cx="1061508"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پنجم</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207582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753" y="628819"/>
            <a:ext cx="8887968" cy="5401479"/>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فهرستی از </a:t>
            </a:r>
            <a:r>
              <a:rPr lang="fa-IR" sz="2000" b="1" dirty="0">
                <a:cs typeface="B Mitra" panose="00000400000000000000" pitchFamily="2" charset="-78"/>
              </a:rPr>
              <a:t>حربه‌های</a:t>
            </a:r>
            <a:r>
              <a:rPr lang="fa-IR" sz="2000" dirty="0">
                <a:cs typeface="B Mitra" panose="00000400000000000000" pitchFamily="2" charset="-78"/>
              </a:rPr>
              <a:t> </a:t>
            </a:r>
            <a:r>
              <a:rPr lang="fa-IR" sz="2000" b="1" dirty="0">
                <a:cs typeface="B Mitra" panose="00000400000000000000" pitchFamily="2" charset="-78"/>
              </a:rPr>
              <a:t>شیطان</a:t>
            </a:r>
            <a:r>
              <a:rPr lang="fa-IR" sz="2000" dirty="0">
                <a:cs typeface="B Mitra" panose="00000400000000000000" pitchFamily="2" charset="-78"/>
              </a:rPr>
              <a:t> را در سوره‌های مختلف از جمله سوره‌هاي اعراف،‌ اسراء، نساء، فاطر و...‌ برای ایجاد این شکاف می‌توان مشاهده کرد. </a:t>
            </a:r>
            <a:r>
              <a:rPr lang="fa-IR" sz="2000" dirty="0" smtClean="0">
                <a:cs typeface="B Mitra" panose="00000400000000000000" pitchFamily="2" charset="-78"/>
              </a:rPr>
              <a:t>طیف </a:t>
            </a:r>
            <a:r>
              <a:rPr lang="fa-IR" sz="2000" dirty="0">
                <a:cs typeface="B Mitra" panose="00000400000000000000" pitchFamily="2" charset="-78"/>
              </a:rPr>
              <a:t>وسیعی از گرفتاری‌های فرد و جامعه بر اثر تیرگی روابط است و این به دلیل فقدان تفکر اجتماعی است.</a:t>
            </a: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 از آنجایی که انسان در دنیا مورد </a:t>
            </a:r>
            <a:r>
              <a:rPr lang="fa-IR" sz="2000" b="1" dirty="0">
                <a:cs typeface="B Mitra" panose="00000400000000000000" pitchFamily="2" charset="-78"/>
              </a:rPr>
              <a:t>ابتلا</a:t>
            </a:r>
            <a:r>
              <a:rPr lang="fa-IR" sz="2000" dirty="0">
                <a:cs typeface="B Mitra" panose="00000400000000000000" pitchFamily="2" charset="-78"/>
              </a:rPr>
              <a:t> به انواع </a:t>
            </a:r>
            <a:r>
              <a:rPr lang="fa-IR" sz="2000" b="1" dirty="0">
                <a:cs typeface="B Mitra" panose="00000400000000000000" pitchFamily="2" charset="-78"/>
              </a:rPr>
              <a:t>بلایای</a:t>
            </a:r>
            <a:r>
              <a:rPr lang="fa-IR" sz="2000" dirty="0">
                <a:cs typeface="B Mitra" panose="00000400000000000000" pitchFamily="2" charset="-78"/>
              </a:rPr>
              <a:t> </a:t>
            </a:r>
            <a:r>
              <a:rPr lang="fa-IR" sz="2000" b="1" dirty="0">
                <a:cs typeface="B Mitra" panose="00000400000000000000" pitchFamily="2" charset="-78"/>
              </a:rPr>
              <a:t>طبیعی</a:t>
            </a:r>
            <a:r>
              <a:rPr lang="fa-IR" sz="2000" dirty="0">
                <a:cs typeface="B Mitra" panose="00000400000000000000" pitchFamily="2" charset="-78"/>
              </a:rPr>
              <a:t> و </a:t>
            </a:r>
            <a:r>
              <a:rPr lang="fa-IR" sz="2000" b="1" dirty="0">
                <a:cs typeface="B Mitra" panose="00000400000000000000" pitchFamily="2" charset="-78"/>
              </a:rPr>
              <a:t>غیرطبیعی</a:t>
            </a:r>
            <a:r>
              <a:rPr lang="fa-IR" sz="2000" dirty="0">
                <a:cs typeface="B Mitra" panose="00000400000000000000" pitchFamily="2" charset="-78"/>
              </a:rPr>
              <a:t> است جامعه دچار آسیب</a:t>
            </a:r>
            <a:r>
              <a:rPr lang="en-US" sz="2000" dirty="0">
                <a:cs typeface="B Mitra" panose="00000400000000000000" pitchFamily="2" charset="-78"/>
              </a:rPr>
              <a:t>‌</a:t>
            </a:r>
            <a:r>
              <a:rPr lang="fa-IR" sz="2000" dirty="0">
                <a:cs typeface="B Mitra" panose="00000400000000000000" pitchFamily="2" charset="-78"/>
              </a:rPr>
              <a:t>های مختلفی می‌شود که باید با تفکر اجتماعی این آسیب‌ها جبران و تهدیدها به فرصت تبدیل شود.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همراهی مردم و داشتن حرکت‌های اجتماعی سازنده می‌تواند بسیاری از این آسیب‌ها را جبران نماید و این جبران از تعالیم فطری در نظام انسانی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در </a:t>
            </a:r>
            <a:r>
              <a:rPr lang="fa-IR" sz="2000" dirty="0">
                <a:cs typeface="B Mitra" panose="00000400000000000000" pitchFamily="2" charset="-78"/>
              </a:rPr>
              <a:t>قرآن برای برطرف نمودن </a:t>
            </a:r>
            <a:r>
              <a:rPr lang="fa-IR" sz="2000" b="1" dirty="0">
                <a:cs typeface="B Mitra" panose="00000400000000000000" pitchFamily="2" charset="-78"/>
              </a:rPr>
              <a:t>موانع شکل‌گیری تفکر اجتماعی</a:t>
            </a:r>
            <a:r>
              <a:rPr lang="fa-IR" sz="2000" dirty="0">
                <a:cs typeface="B Mitra" panose="00000400000000000000" pitchFamily="2" charset="-78"/>
              </a:rPr>
              <a:t> از اکرام یتیم، دستگیری مسکین، رسیدگی به درماندگان، در راه ماندگان و نزدیکان یاد شده </a:t>
            </a:r>
            <a:r>
              <a:rPr lang="fa-IR" sz="2000" dirty="0" smtClean="0">
                <a:cs typeface="B Mitra" panose="00000400000000000000" pitchFamily="2" charset="-78"/>
              </a:rPr>
              <a:t>است. از </a:t>
            </a:r>
            <a:r>
              <a:rPr lang="fa-IR" sz="2000" dirty="0">
                <a:cs typeface="B Mitra" panose="00000400000000000000" pitchFamily="2" charset="-78"/>
              </a:rPr>
              <a:t>مهم</a:t>
            </a:r>
            <a:r>
              <a:rPr lang="en-US" sz="2000" dirty="0">
                <a:cs typeface="B Mitra" panose="00000400000000000000" pitchFamily="2" charset="-78"/>
              </a:rPr>
              <a:t>‌</a:t>
            </a:r>
            <a:r>
              <a:rPr lang="fa-IR" sz="2000" dirty="0">
                <a:cs typeface="B Mitra" panose="00000400000000000000" pitchFamily="2" charset="-78"/>
              </a:rPr>
              <a:t>ترین آسیب</a:t>
            </a:r>
            <a:r>
              <a:rPr lang="en-US" sz="2000" dirty="0">
                <a:cs typeface="B Mitra" panose="00000400000000000000" pitchFamily="2" charset="-78"/>
              </a:rPr>
              <a:t>‌</a:t>
            </a:r>
            <a:r>
              <a:rPr lang="fa-IR" sz="2000" dirty="0">
                <a:cs typeface="B Mitra" panose="00000400000000000000" pitchFamily="2" charset="-78"/>
              </a:rPr>
              <a:t>هایی که جامعه با آن روبروست از دست دادن سرپرست خانواده است. این وضعیت برای فرزندان خانواده، در قرآن و روایات با کلمه «یتیم» بیان می‌شود.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a:t>
            </a:r>
            <a:r>
              <a:rPr lang="fa-IR" sz="2000" b="1" dirty="0">
                <a:cs typeface="B Mitra" panose="00000400000000000000" pitchFamily="2" charset="-78"/>
              </a:rPr>
              <a:t>اکرام</a:t>
            </a:r>
            <a:r>
              <a:rPr lang="fa-IR" sz="2000" dirty="0">
                <a:cs typeface="B Mitra" panose="00000400000000000000" pitchFamily="2" charset="-78"/>
              </a:rPr>
              <a:t> </a:t>
            </a:r>
            <a:r>
              <a:rPr lang="fa-IR" sz="2000" b="1" dirty="0">
                <a:cs typeface="B Mitra" panose="00000400000000000000" pitchFamily="2" charset="-78"/>
              </a:rPr>
              <a:t>یتیم</a:t>
            </a:r>
            <a:r>
              <a:rPr lang="fa-IR" sz="2000" dirty="0">
                <a:cs typeface="B Mitra" panose="00000400000000000000" pitchFamily="2" charset="-78"/>
              </a:rPr>
              <a:t>» به معنای فراهم آوردن شرایط رشد و شکوفایی و بلوغ یتیم، مورد توصیه اکید قرآن است. این اکرام باید در بستر خانواده</a:t>
            </a:r>
            <a:r>
              <a:rPr lang="en-US" sz="2000" dirty="0">
                <a:cs typeface="B Mitra" panose="00000400000000000000" pitchFamily="2" charset="-78"/>
              </a:rPr>
              <a:t>‌</a:t>
            </a:r>
            <a:r>
              <a:rPr lang="fa-IR" sz="2000" dirty="0">
                <a:cs typeface="B Mitra" panose="00000400000000000000" pitchFamily="2" charset="-78"/>
              </a:rPr>
              <a:t>ها صورت گیرد.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از دیگر آسیب</a:t>
            </a:r>
            <a:r>
              <a:rPr lang="en-US" sz="2000" dirty="0">
                <a:cs typeface="B Mitra" panose="00000400000000000000" pitchFamily="2" charset="-78"/>
              </a:rPr>
              <a:t>‌</a:t>
            </a:r>
            <a:r>
              <a:rPr lang="fa-IR" sz="2000" dirty="0">
                <a:cs typeface="B Mitra" panose="00000400000000000000" pitchFamily="2" charset="-78"/>
              </a:rPr>
              <a:t>های جدی یک جامعه از کار افتادگی فرد و ناتوانی او در تأمین نیازمندی</a:t>
            </a:r>
            <a:r>
              <a:rPr lang="en-US" sz="2000" dirty="0">
                <a:cs typeface="B Mitra" panose="00000400000000000000" pitchFamily="2" charset="-78"/>
              </a:rPr>
              <a:t>‌</a:t>
            </a:r>
            <a:r>
              <a:rPr lang="fa-IR" sz="2000" dirty="0">
                <a:cs typeface="B Mitra" panose="00000400000000000000" pitchFamily="2" charset="-78"/>
              </a:rPr>
              <a:t>های زندگی است. این وضعیت را قرآن و روایات با کلمه «</a:t>
            </a:r>
            <a:r>
              <a:rPr lang="fa-IR" sz="2000" b="1" dirty="0">
                <a:cs typeface="B Mitra" panose="00000400000000000000" pitchFamily="2" charset="-78"/>
              </a:rPr>
              <a:t>مسکین</a:t>
            </a:r>
            <a:r>
              <a:rPr lang="fa-IR" sz="2000" dirty="0">
                <a:cs typeface="B Mitra" panose="00000400000000000000" pitchFamily="2" charset="-78"/>
              </a:rPr>
              <a:t>» عنوان نموده‌است. كلمه «</a:t>
            </a:r>
            <a:r>
              <a:rPr lang="fa-IR" sz="2000" b="1" dirty="0">
                <a:cs typeface="B Mitra" panose="00000400000000000000" pitchFamily="2" charset="-78"/>
              </a:rPr>
              <a:t>مسکین</a:t>
            </a:r>
            <a:r>
              <a:rPr lang="fa-IR" sz="2000" dirty="0">
                <a:cs typeface="B Mitra" panose="00000400000000000000" pitchFamily="2" charset="-78"/>
              </a:rPr>
              <a:t>» از مسکنت و فقر و یا از سکون و عدم حرکت و افتادگی گرفته شده است</a:t>
            </a:r>
            <a:r>
              <a:rPr lang="fa-IR" sz="2000" dirty="0" smtClean="0">
                <a:cs typeface="B Mitra" panose="00000400000000000000" pitchFamily="2" charset="-78"/>
              </a:rPr>
              <a:t>.</a:t>
            </a:r>
            <a:endParaRPr lang="en-US" sz="2000" dirty="0">
              <a:cs typeface="B Mitra" panose="00000400000000000000" pitchFamily="2" charset="-78"/>
            </a:endParaRPr>
          </a:p>
        </p:txBody>
      </p:sp>
      <p:sp>
        <p:nvSpPr>
          <p:cNvPr id="3" name="Rectangle 2"/>
          <p:cNvSpPr/>
          <p:nvPr/>
        </p:nvSpPr>
        <p:spPr>
          <a:xfrm>
            <a:off x="318708" y="722845"/>
            <a:ext cx="1061508"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پنجم</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420307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4581" y="722845"/>
            <a:ext cx="8851392" cy="5047536"/>
          </a:xfrm>
          <a:prstGeom prst="rect">
            <a:avLst/>
          </a:prstGeom>
        </p:spPr>
        <p:txBody>
          <a:bodyPr wrap="square">
            <a:spAutoFit/>
          </a:bodyPr>
          <a:lstStyle/>
          <a:p>
            <a:pPr marL="342900" indent="-342900" algn="just" rtl="1">
              <a:lnSpc>
                <a:spcPct val="115000"/>
              </a:lnSpc>
              <a:buFont typeface="Wingdings" panose="05000000000000000000" pitchFamily="2" charset="2"/>
              <a:buChar char="v"/>
            </a:pPr>
            <a:r>
              <a:rPr lang="fa-IR" sz="2000" dirty="0">
                <a:cs typeface="B Mitra" panose="00000400000000000000" pitchFamily="2" charset="-78"/>
              </a:rPr>
              <a:t>«</a:t>
            </a:r>
            <a:r>
              <a:rPr lang="fa-IR" sz="2000" b="1" dirty="0">
                <a:cs typeface="B Mitra" panose="00000400000000000000" pitchFamily="2" charset="-78"/>
              </a:rPr>
              <a:t>دستگیری</a:t>
            </a:r>
            <a:r>
              <a:rPr lang="fa-IR" sz="2000" dirty="0">
                <a:cs typeface="B Mitra" panose="00000400000000000000" pitchFamily="2" charset="-78"/>
              </a:rPr>
              <a:t> </a:t>
            </a:r>
            <a:r>
              <a:rPr lang="fa-IR" sz="2000" b="1" dirty="0">
                <a:cs typeface="B Mitra" panose="00000400000000000000" pitchFamily="2" charset="-78"/>
              </a:rPr>
              <a:t>مسکین</a:t>
            </a:r>
            <a:r>
              <a:rPr lang="fa-IR" sz="2000" dirty="0">
                <a:cs typeface="B Mitra" panose="00000400000000000000" pitchFamily="2" charset="-78"/>
              </a:rPr>
              <a:t>» با تشویق و تحریض برای حرکت و دور شدن از ناامیدی، وظیفه سایر خانواده</a:t>
            </a:r>
            <a:r>
              <a:rPr lang="en-US" sz="2000" dirty="0">
                <a:cs typeface="B Mitra" panose="00000400000000000000" pitchFamily="2" charset="-78"/>
              </a:rPr>
              <a:t>‌</a:t>
            </a:r>
            <a:r>
              <a:rPr lang="fa-IR" sz="2000" dirty="0">
                <a:cs typeface="B Mitra" panose="00000400000000000000" pitchFamily="2" charset="-78"/>
              </a:rPr>
              <a:t>هاست. از مهم‌ترین دستورات دینی در قرآن و روایات، دستگیری و رسیدگی به یتیم و مسکین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جامعه </a:t>
            </a:r>
            <a:r>
              <a:rPr lang="fa-IR" sz="2000" dirty="0">
                <a:cs typeface="B Mitra" panose="00000400000000000000" pitchFamily="2" charset="-78"/>
              </a:rPr>
              <a:t>فاقد تفکر اجتماعی، جامعه‌ای است که شرایط و لوازم پیشرفت مادی و معنوی را در خود از بین برده است و فرهنگ و آداب و افکار خود را به هلاکت سپرده است.</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توانمند شدن افراد در یک قریه متناسب با توان</a:t>
            </a:r>
            <a:r>
              <a:rPr lang="en-US" sz="2000" dirty="0">
                <a:cs typeface="B Mitra" panose="00000400000000000000" pitchFamily="2" charset="-78"/>
              </a:rPr>
              <a:t>‌</a:t>
            </a:r>
            <a:r>
              <a:rPr lang="fa-IR" sz="2000" dirty="0">
                <a:cs typeface="B Mitra" panose="00000400000000000000" pitchFamily="2" charset="-78"/>
              </a:rPr>
              <a:t>های وراثتی و آموزشی صورت گرفته، افراد به طور طبیعی و بر اساس توان و استعداد خود برای برطرف کردن نیازهای مختلف جامعه مشغول به فعالیت می</a:t>
            </a:r>
            <a:r>
              <a:rPr lang="en-US" sz="2000" dirty="0">
                <a:cs typeface="B Mitra" panose="00000400000000000000" pitchFamily="2" charset="-78"/>
              </a:rPr>
              <a:t>‌</a:t>
            </a:r>
            <a:r>
              <a:rPr lang="fa-IR" sz="2000" dirty="0">
                <a:cs typeface="B Mitra" panose="00000400000000000000" pitchFamily="2" charset="-78"/>
              </a:rPr>
              <a:t>شوند. بدین ترتیب است که زندگی در انبوهی از نیازها نسبت به یکدیگر، جریان می</a:t>
            </a:r>
            <a:r>
              <a:rPr lang="en-US" sz="2000" dirty="0">
                <a:cs typeface="B Mitra" panose="00000400000000000000" pitchFamily="2" charset="-78"/>
              </a:rPr>
              <a:t>‌</a:t>
            </a:r>
            <a:r>
              <a:rPr lang="fa-IR" sz="2000" dirty="0">
                <a:cs typeface="B Mitra" panose="00000400000000000000" pitchFamily="2" charset="-78"/>
              </a:rPr>
              <a:t>یابد. بنابراین متناسب با سیر رشد تعاملات اجتماعی، نیاز به انواع عقود و عهدها برای افراد مطرح می</a:t>
            </a:r>
            <a:r>
              <a:rPr lang="en-US" sz="2000" dirty="0">
                <a:cs typeface="B Mitra" panose="00000400000000000000" pitchFamily="2" charset="-78"/>
              </a:rPr>
              <a:t>‌</a:t>
            </a:r>
            <a:r>
              <a:rPr lang="fa-IR" sz="2000" dirty="0">
                <a:cs typeface="B Mitra" panose="00000400000000000000" pitchFamily="2" charset="-78"/>
              </a:rPr>
              <a:t>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وجود «</a:t>
            </a:r>
            <a:r>
              <a:rPr lang="fa-IR" sz="2000" b="1" dirty="0">
                <a:cs typeface="B Mitra" panose="00000400000000000000" pitchFamily="2" charset="-78"/>
              </a:rPr>
              <a:t>عقود</a:t>
            </a:r>
            <a:r>
              <a:rPr lang="fa-IR" sz="2000" dirty="0">
                <a:cs typeface="B Mitra" panose="00000400000000000000" pitchFamily="2" charset="-78"/>
              </a:rPr>
              <a:t>» و «</a:t>
            </a:r>
            <a:r>
              <a:rPr lang="fa-IR" sz="2000" b="1" dirty="0">
                <a:cs typeface="B Mitra" panose="00000400000000000000" pitchFamily="2" charset="-78"/>
              </a:rPr>
              <a:t>عهد»ها</a:t>
            </a:r>
            <a:r>
              <a:rPr lang="fa-IR" sz="2000" dirty="0">
                <a:cs typeface="B Mitra" panose="00000400000000000000" pitchFamily="2" charset="-78"/>
              </a:rPr>
              <a:t> و متعهد بودن افراد در مقابل آنها نشان از تقویت تفکر اجتماعی است و نبود عهد و عقد و یا عدم تعهد به آن و یا تعهد بر اساس فشار و زور، نشان از خاموشی تفکر اجتماعی دارد. بدین ترتیب از ویژگی</a:t>
            </a:r>
            <a:r>
              <a:rPr lang="en-US" sz="2000" dirty="0">
                <a:cs typeface="B Mitra" panose="00000400000000000000" pitchFamily="2" charset="-78"/>
              </a:rPr>
              <a:t>‌</a:t>
            </a:r>
            <a:r>
              <a:rPr lang="fa-IR" sz="2000" dirty="0">
                <a:cs typeface="B Mitra" panose="00000400000000000000" pitchFamily="2" charset="-78"/>
              </a:rPr>
              <a:t>های جامعه جاهلیت «عهد شکنی» است.</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هر قریه به طور طبیعی برخی از افراد در اثر داشتن امکانات و نفوذ بیشتر به بزرگانی مبدّل می</a:t>
            </a:r>
            <a:r>
              <a:rPr lang="en-US" sz="2000" dirty="0">
                <a:cs typeface="B Mitra" panose="00000400000000000000" pitchFamily="2" charset="-78"/>
              </a:rPr>
              <a:t>‌</a:t>
            </a:r>
            <a:r>
              <a:rPr lang="fa-IR" sz="2000" dirty="0">
                <a:cs typeface="B Mitra" panose="00000400000000000000" pitchFamily="2" charset="-78"/>
              </a:rPr>
              <a:t>شوند. در قرآن در صورت منفي بودن شخصيت آنها با كلماتي از قبيل «</a:t>
            </a:r>
            <a:r>
              <a:rPr lang="fa-IR" sz="2000" b="1" dirty="0">
                <a:cs typeface="B Mitra" panose="00000400000000000000" pitchFamily="2" charset="-78"/>
              </a:rPr>
              <a:t>اکابر</a:t>
            </a:r>
            <a:r>
              <a:rPr lang="fa-IR" sz="2000" dirty="0">
                <a:cs typeface="B Mitra" panose="00000400000000000000" pitchFamily="2" charset="-78"/>
              </a:rPr>
              <a:t>» و «</a:t>
            </a:r>
            <a:r>
              <a:rPr lang="fa-IR" sz="2000" b="1" dirty="0">
                <a:cs typeface="B Mitra" panose="00000400000000000000" pitchFamily="2" charset="-78"/>
              </a:rPr>
              <a:t>مترف</a:t>
            </a:r>
            <a:r>
              <a:rPr lang="fa-IR" sz="2000" dirty="0">
                <a:cs typeface="B Mitra" panose="00000400000000000000" pitchFamily="2" charset="-78"/>
              </a:rPr>
              <a:t>» یاد كرده و در صورت داشتن وجهه مثبت به آنها «</a:t>
            </a:r>
            <a:r>
              <a:rPr lang="fa-IR" sz="2000" b="1" dirty="0">
                <a:cs typeface="B Mitra" panose="00000400000000000000" pitchFamily="2" charset="-78"/>
              </a:rPr>
              <a:t>اولوالفضل</a:t>
            </a:r>
            <a:r>
              <a:rPr lang="fa-IR" sz="2000" dirty="0">
                <a:cs typeface="B Mitra" panose="00000400000000000000" pitchFamily="2" charset="-78"/>
              </a:rPr>
              <a:t>» گفته شده است.   </a:t>
            </a:r>
            <a:endParaRPr lang="en-US" sz="2000" dirty="0">
              <a:cs typeface="B Mitra" panose="00000400000000000000" pitchFamily="2" charset="-78"/>
            </a:endParaRPr>
          </a:p>
        </p:txBody>
      </p:sp>
      <p:sp>
        <p:nvSpPr>
          <p:cNvPr id="3" name="Rectangle 2"/>
          <p:cNvSpPr/>
          <p:nvPr/>
        </p:nvSpPr>
        <p:spPr>
          <a:xfrm>
            <a:off x="318708" y="722845"/>
            <a:ext cx="1061508"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پنجم</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094268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0512" y="947669"/>
            <a:ext cx="9025128" cy="5047536"/>
          </a:xfrm>
          <a:prstGeom prst="rect">
            <a:avLst/>
          </a:prstGeom>
        </p:spPr>
        <p:txBody>
          <a:bodyPr wrap="square">
            <a:spAutoFit/>
          </a:bodyPr>
          <a:lstStyle/>
          <a:p>
            <a:pPr algn="just" rtl="1">
              <a:lnSpc>
                <a:spcPct val="115000"/>
              </a:lnSpc>
              <a:spcAft>
                <a:spcPts val="0"/>
              </a:spcAft>
            </a:pPr>
            <a:r>
              <a:rPr lang="fa-IR" sz="2000" b="1" dirty="0">
                <a:latin typeface="Times New Roman" panose="02020603050405020304" pitchFamily="18" charset="0"/>
                <a:ea typeface="Times New Roman" panose="02020603050405020304" pitchFamily="18" charset="0"/>
                <a:cs typeface="B Mitra" panose="00000400000000000000" pitchFamily="2" charset="-78"/>
              </a:rPr>
              <a:t>مبانی نظری</a:t>
            </a:r>
            <a:endParaRPr lang="en-US" sz="2000" dirty="0">
              <a:latin typeface="Times New Roman" panose="02020603050405020304" pitchFamily="18" charset="0"/>
              <a:ea typeface="Times New Roman" panose="02020603050405020304" pitchFamily="18" charset="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حرکت‌های اجتماعی برای خارج شدن از تقلیدهای کورکورانه، جوّهای دروغین، هواهای نفسانی، سلیقه‌های شخصی و منفعت‌های گروهی نیازمند </a:t>
            </a:r>
            <a:r>
              <a:rPr lang="fa-IR" sz="2000" b="1" dirty="0">
                <a:cs typeface="B Mitra" panose="00000400000000000000" pitchFamily="2" charset="-78"/>
              </a:rPr>
              <a:t>میزان</a:t>
            </a:r>
            <a:r>
              <a:rPr lang="fa-IR" sz="2000" dirty="0">
                <a:cs typeface="B Mitra" panose="00000400000000000000" pitchFamily="2" charset="-78"/>
              </a:rPr>
              <a:t> و </a:t>
            </a:r>
            <a:r>
              <a:rPr lang="fa-IR" sz="2000" b="1" dirty="0">
                <a:cs typeface="B Mitra" panose="00000400000000000000" pitchFamily="2" charset="-78"/>
              </a:rPr>
              <a:t>معیار</a:t>
            </a:r>
            <a:r>
              <a:rPr lang="fa-IR" sz="2000" dirty="0">
                <a:cs typeface="B Mitra" panose="00000400000000000000" pitchFamily="2" charset="-78"/>
              </a:rPr>
              <a:t> است. این معیار و میزان توسط وحی و کتاب توسط </a:t>
            </a:r>
            <a:r>
              <a:rPr lang="fa-IR" sz="2000" b="1" dirty="0">
                <a:solidFill>
                  <a:srgbClr val="FF0000"/>
                </a:solidFill>
                <a:cs typeface="B Mitra" panose="00000400000000000000" pitchFamily="2" charset="-78"/>
              </a:rPr>
              <a:t>«نذیر»</a:t>
            </a:r>
            <a:r>
              <a:rPr lang="fa-IR" sz="2000" dirty="0">
                <a:cs typeface="B Mitra" panose="00000400000000000000" pitchFamily="2" charset="-78"/>
              </a:rPr>
              <a:t> ابلاغ می‌شود.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solidFill>
                  <a:srgbClr val="FF0000"/>
                </a:solidFill>
                <a:cs typeface="B Mitra" panose="00000400000000000000" pitchFamily="2" charset="-78"/>
              </a:rPr>
              <a:t>«</a:t>
            </a:r>
            <a:r>
              <a:rPr lang="fa-IR" sz="2000" b="1" dirty="0">
                <a:cs typeface="B Mitra" panose="00000400000000000000" pitchFamily="2" charset="-78"/>
              </a:rPr>
              <a:t>نبی</a:t>
            </a:r>
            <a:r>
              <a:rPr lang="fa-IR" sz="2000" b="1" dirty="0">
                <a:solidFill>
                  <a:srgbClr val="FF0000"/>
                </a:solidFill>
                <a:cs typeface="B Mitra" panose="00000400000000000000" pitchFamily="2" charset="-78"/>
              </a:rPr>
              <a:t>»</a:t>
            </a:r>
            <a:r>
              <a:rPr lang="fa-IR" sz="2000" dirty="0">
                <a:cs typeface="B Mitra" panose="00000400000000000000" pitchFamily="2" charset="-78"/>
              </a:rPr>
              <a:t> در قرآن به عنوان کسی است که از حقایق الهی مطّلع و در حکم خرد و عقل اجتماع است؛ لذا افراد باید برای دانستن معیارها و میزان</a:t>
            </a:r>
            <a:r>
              <a:rPr lang="en-US" sz="2000" dirty="0">
                <a:cs typeface="B Mitra" panose="00000400000000000000" pitchFamily="2" charset="-78"/>
              </a:rPr>
              <a:t>‌</a:t>
            </a:r>
            <a:r>
              <a:rPr lang="fa-IR" sz="2000" dirty="0">
                <a:cs typeface="B Mitra" panose="00000400000000000000" pitchFamily="2" charset="-78"/>
              </a:rPr>
              <a:t>ها به او رجوع کنند.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solidFill>
                  <a:srgbClr val="FF0000"/>
                </a:solidFill>
                <a:cs typeface="B Mitra" panose="00000400000000000000" pitchFamily="2" charset="-78"/>
              </a:rPr>
              <a:t>«</a:t>
            </a:r>
            <a:r>
              <a:rPr lang="fa-IR" sz="2000" b="1" dirty="0">
                <a:cs typeface="B Mitra" panose="00000400000000000000" pitchFamily="2" charset="-78"/>
              </a:rPr>
              <a:t>رسول</a:t>
            </a:r>
            <a:r>
              <a:rPr lang="fa-IR" sz="2000" b="1" dirty="0">
                <a:solidFill>
                  <a:srgbClr val="FF0000"/>
                </a:solidFill>
                <a:cs typeface="B Mitra" panose="00000400000000000000" pitchFamily="2" charset="-78"/>
              </a:rPr>
              <a:t>»</a:t>
            </a:r>
            <a:r>
              <a:rPr lang="fa-IR" sz="2000" dirty="0">
                <a:cs typeface="B Mitra" panose="00000400000000000000" pitchFamily="2" charset="-78"/>
              </a:rPr>
              <a:t> در قرآن به عنوان کسی است که از طرف خداوند مأمور فرستادن پیام الهی است و ضوابط رفتارهای فردی و اجتماعی را به دیگران اعلام می‌نماید.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solidFill>
                  <a:srgbClr val="FF0000"/>
                </a:solidFill>
                <a:cs typeface="B Mitra" panose="00000400000000000000" pitchFamily="2" charset="-78"/>
              </a:rPr>
              <a:t>«</a:t>
            </a:r>
            <a:r>
              <a:rPr lang="fa-IR" sz="2000" b="1" dirty="0">
                <a:cs typeface="B Mitra" panose="00000400000000000000" pitchFamily="2" charset="-78"/>
              </a:rPr>
              <a:t>نذیر</a:t>
            </a:r>
            <a:r>
              <a:rPr lang="fa-IR" sz="2000" b="1" dirty="0">
                <a:solidFill>
                  <a:srgbClr val="FF0000"/>
                </a:solidFill>
                <a:cs typeface="B Mitra" panose="00000400000000000000" pitchFamily="2" charset="-78"/>
              </a:rPr>
              <a:t>»</a:t>
            </a:r>
            <a:r>
              <a:rPr lang="fa-IR" sz="2000" dirty="0">
                <a:cs typeface="B Mitra" panose="00000400000000000000" pitchFamily="2" charset="-78"/>
              </a:rPr>
              <a:t> در قرآن به عنوان کسی است که اشخاص و قریه</a:t>
            </a:r>
            <a:r>
              <a:rPr lang="en-US" sz="2000" dirty="0">
                <a:cs typeface="B Mitra" panose="00000400000000000000" pitchFamily="2" charset="-78"/>
              </a:rPr>
              <a:t>‌</a:t>
            </a:r>
            <a:r>
              <a:rPr lang="fa-IR" sz="2000" dirty="0">
                <a:cs typeface="B Mitra" panose="00000400000000000000" pitchFamily="2" charset="-78"/>
              </a:rPr>
              <a:t>ها را از عاقبت بی‌تدبیری و بی‌خردی می‌ترساند و آنها را به این صورت به عقل و خردشان رجوع می‌دهد.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با توجه به عناوین </a:t>
            </a:r>
            <a:r>
              <a:rPr lang="fa-IR" sz="2000" b="1" dirty="0">
                <a:cs typeface="B Mitra" panose="00000400000000000000" pitchFamily="2" charset="-78"/>
              </a:rPr>
              <a:t>«نبیّ»، «رسول» و «نذیر»،</a:t>
            </a:r>
            <a:r>
              <a:rPr lang="fa-IR" sz="2000" dirty="0">
                <a:cs typeface="B Mitra" panose="00000400000000000000" pitchFamily="2" charset="-78"/>
              </a:rPr>
              <a:t> مهم‌ترین وظیفه وحی و کتاب قرار دادن رزق معنوی در اختیار مردم است که در اثر آن تفکر و تعقل آنان شکوفا شده و تفکر و تعقل جمعی نيز شکفته می‌شود.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solidFill>
                  <a:srgbClr val="FF0000"/>
                </a:solidFill>
                <a:cs typeface="B Mitra" panose="00000400000000000000" pitchFamily="2" charset="-78"/>
              </a:rPr>
              <a:t>تولد معنوی هر قوم با پیوند آنها با ملکوت و غیب</a:t>
            </a:r>
            <a:r>
              <a:rPr lang="fa-IR" sz="2000" dirty="0">
                <a:cs typeface="B Mitra" panose="00000400000000000000" pitchFamily="2" charset="-78"/>
              </a:rPr>
              <a:t> حاصل می‌شود و این امر در گرو اطاعت و تبعیت از رسول، نبی و نذیر است و نتیجه داشتن چنین حیاتی بقای دائمی در سرور و خرمي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عدم رجوع به پیامبران الهی باعث انواع محرومیت‌های معنوی و مادی انسان و جامعه می‌شود</a:t>
            </a:r>
            <a:r>
              <a:rPr lang="fa-IR" sz="2000" dirty="0" smtClean="0">
                <a:cs typeface="B Mitra" panose="00000400000000000000" pitchFamily="2" charset="-78"/>
              </a:rPr>
              <a:t>.</a:t>
            </a:r>
            <a:endParaRPr lang="en-US" sz="2000" dirty="0">
              <a:cs typeface="B Mitra" panose="00000400000000000000" pitchFamily="2" charset="-78"/>
            </a:endParaRPr>
          </a:p>
        </p:txBody>
      </p:sp>
      <p:sp>
        <p:nvSpPr>
          <p:cNvPr id="3" name="Rectangle 2"/>
          <p:cNvSpPr/>
          <p:nvPr/>
        </p:nvSpPr>
        <p:spPr>
          <a:xfrm>
            <a:off x="278265" y="721069"/>
            <a:ext cx="1101584"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ششم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30447272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4520" y="1193109"/>
            <a:ext cx="8915400" cy="4339650"/>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انسان و جامعه تنها با داشتن </a:t>
            </a:r>
            <a:r>
              <a:rPr lang="fa-IR" sz="2000" b="1" dirty="0">
                <a:cs typeface="B Mitra" panose="00000400000000000000" pitchFamily="2" charset="-78"/>
              </a:rPr>
              <a:t>تفکر</a:t>
            </a:r>
            <a:r>
              <a:rPr lang="fa-IR" sz="2000" dirty="0">
                <a:cs typeface="B Mitra" panose="00000400000000000000" pitchFamily="2" charset="-78"/>
              </a:rPr>
              <a:t> </a:t>
            </a:r>
            <a:r>
              <a:rPr lang="fa-IR" sz="2000" b="1" dirty="0">
                <a:cs typeface="B Mitra" panose="00000400000000000000" pitchFamily="2" charset="-78"/>
              </a:rPr>
              <a:t>صحیح</a:t>
            </a:r>
            <a:r>
              <a:rPr lang="fa-IR" sz="2000" dirty="0">
                <a:cs typeface="B Mitra" panose="00000400000000000000" pitchFamily="2" charset="-78"/>
              </a:rPr>
              <a:t> </a:t>
            </a:r>
            <a:r>
              <a:rPr lang="fa-IR" sz="2000" b="1" dirty="0">
                <a:cs typeface="B Mitra" panose="00000400000000000000" pitchFamily="2" charset="-78"/>
              </a:rPr>
              <a:t>اجتماعی</a:t>
            </a:r>
            <a:r>
              <a:rPr lang="fa-IR" sz="2000" dirty="0">
                <a:cs typeface="B Mitra" panose="00000400000000000000" pitchFamily="2" charset="-78"/>
              </a:rPr>
              <a:t>، به سمت رشد و پیشرفت حقیقی سوق می‌یابند. در غیر این صورت پیشرفت‌های مختلف، آن قوم را در جهت هلاکت و نابودی پیش می‌برند. در قرآن نمونه‌هایی از این پیشرفت‌های منحصر به فرد که برای اقوام حاصل شده و نيز عذاب‌هاي دردناكي كه به شهرها و مردم آن عارض شده، بيان شده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a:t>
            </a:r>
            <a:r>
              <a:rPr lang="fa-IR" sz="2000" b="1" dirty="0">
                <a:cs typeface="B Mitra" panose="00000400000000000000" pitchFamily="2" charset="-78"/>
              </a:rPr>
              <a:t>رسول</a:t>
            </a:r>
            <a:r>
              <a:rPr lang="fa-IR" sz="2000" dirty="0">
                <a:cs typeface="B Mitra" panose="00000400000000000000" pitchFamily="2" charset="-78"/>
              </a:rPr>
              <a:t>»، «</a:t>
            </a:r>
            <a:r>
              <a:rPr lang="fa-IR" sz="2000" b="1" dirty="0">
                <a:cs typeface="B Mitra" panose="00000400000000000000" pitchFamily="2" charset="-78"/>
              </a:rPr>
              <a:t>نبیّ</a:t>
            </a:r>
            <a:r>
              <a:rPr lang="fa-IR" sz="2000" dirty="0">
                <a:cs typeface="B Mitra" panose="00000400000000000000" pitchFamily="2" charset="-78"/>
              </a:rPr>
              <a:t>» و «</a:t>
            </a:r>
            <a:r>
              <a:rPr lang="fa-IR" sz="2000" b="1" dirty="0">
                <a:cs typeface="B Mitra" panose="00000400000000000000" pitchFamily="2" charset="-78"/>
              </a:rPr>
              <a:t>نذیر</a:t>
            </a:r>
            <a:r>
              <a:rPr lang="fa-IR" sz="2000" dirty="0">
                <a:cs typeface="B Mitra" panose="00000400000000000000" pitchFamily="2" charset="-78"/>
              </a:rPr>
              <a:t>» کسی است که توان دریافت </a:t>
            </a:r>
            <a:r>
              <a:rPr lang="fa-IR" sz="2000" b="1" dirty="0">
                <a:cs typeface="B Mitra" panose="00000400000000000000" pitchFamily="2" charset="-78"/>
              </a:rPr>
              <a:t>وحی</a:t>
            </a:r>
            <a:r>
              <a:rPr lang="fa-IR" sz="2000" dirty="0">
                <a:cs typeface="B Mitra" panose="00000400000000000000" pitchFamily="2" charset="-78"/>
              </a:rPr>
              <a:t> </a:t>
            </a:r>
            <a:r>
              <a:rPr lang="fa-IR" sz="2000" b="1" dirty="0">
                <a:cs typeface="B Mitra" panose="00000400000000000000" pitchFamily="2" charset="-78"/>
              </a:rPr>
              <a:t>الهی</a:t>
            </a:r>
            <a:r>
              <a:rPr lang="fa-IR" sz="2000" dirty="0">
                <a:cs typeface="B Mitra" panose="00000400000000000000" pitchFamily="2" charset="-78"/>
              </a:rPr>
              <a:t> را داشته، سایر مردم برای دریافت وحی الهی به او محتاج‌اند. بدین ترتیب زندگی انسان به سمت دریافت </a:t>
            </a:r>
            <a:r>
              <a:rPr lang="fa-IR" sz="2000" b="1" dirty="0">
                <a:cs typeface="B Mitra" panose="00000400000000000000" pitchFamily="2" charset="-78"/>
              </a:rPr>
              <a:t>رزق</a:t>
            </a:r>
            <a:r>
              <a:rPr lang="fa-IR" sz="2000" dirty="0">
                <a:cs typeface="B Mitra" panose="00000400000000000000" pitchFamily="2" charset="-78"/>
              </a:rPr>
              <a:t> و </a:t>
            </a:r>
            <a:r>
              <a:rPr lang="fa-IR" sz="2000" b="1" dirty="0">
                <a:cs typeface="B Mitra" panose="00000400000000000000" pitchFamily="2" charset="-78"/>
              </a:rPr>
              <a:t>هدایت</a:t>
            </a:r>
            <a:r>
              <a:rPr lang="fa-IR" sz="2000" dirty="0">
                <a:cs typeface="B Mitra" panose="00000400000000000000" pitchFamily="2" charset="-78"/>
              </a:rPr>
              <a:t> </a:t>
            </a:r>
            <a:r>
              <a:rPr lang="fa-IR" sz="2000" b="1" dirty="0">
                <a:cs typeface="B Mitra" panose="00000400000000000000" pitchFamily="2" charset="-78"/>
              </a:rPr>
              <a:t>معنوی</a:t>
            </a:r>
            <a:r>
              <a:rPr lang="fa-IR" sz="2000" dirty="0">
                <a:cs typeface="B Mitra" panose="00000400000000000000" pitchFamily="2" charset="-78"/>
              </a:rPr>
              <a:t> سوق یافته بر اثر آن برکات آسمان و زمین و امداد ملائکه بر زمین نازل می‌شود.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وجود </a:t>
            </a:r>
            <a:r>
              <a:rPr lang="fa-IR" sz="2000" b="1" dirty="0">
                <a:cs typeface="B Mitra" panose="00000400000000000000" pitchFamily="2" charset="-78"/>
              </a:rPr>
              <a:t>رسول</a:t>
            </a:r>
            <a:r>
              <a:rPr lang="fa-IR" sz="2000" dirty="0">
                <a:cs typeface="B Mitra" panose="00000400000000000000" pitchFamily="2" charset="-78"/>
              </a:rPr>
              <a:t> برای بهره</a:t>
            </a:r>
            <a:r>
              <a:rPr lang="en-US" sz="2000" dirty="0">
                <a:cs typeface="B Mitra" panose="00000400000000000000" pitchFamily="2" charset="-78"/>
              </a:rPr>
              <a:t>‌</a:t>
            </a:r>
            <a:r>
              <a:rPr lang="fa-IR" sz="2000" dirty="0">
                <a:cs typeface="B Mitra" panose="00000400000000000000" pitchFamily="2" charset="-78"/>
              </a:rPr>
              <a:t>مندی انسان از </a:t>
            </a:r>
            <a:r>
              <a:rPr lang="fa-IR" sz="2000" b="1" dirty="0">
                <a:cs typeface="B Mitra" panose="00000400000000000000" pitchFamily="2" charset="-78"/>
              </a:rPr>
              <a:t>ملکوت</a:t>
            </a:r>
            <a:r>
              <a:rPr lang="fa-IR" sz="2000" dirty="0">
                <a:cs typeface="B Mitra" panose="00000400000000000000" pitchFamily="2" charset="-78"/>
              </a:rPr>
              <a:t>، سزاوار اجری شایسته از جانب مردم است. ولی از امتیازات ویژه ایشان این است که آنها در مقابل رسالت اجری نمی</a:t>
            </a:r>
            <a:r>
              <a:rPr lang="en-US" sz="2000" dirty="0">
                <a:cs typeface="B Mitra" panose="00000400000000000000" pitchFamily="2" charset="-78"/>
              </a:rPr>
              <a:t>‌</a:t>
            </a:r>
            <a:r>
              <a:rPr lang="fa-IR" sz="2000" dirty="0">
                <a:cs typeface="B Mitra" panose="00000400000000000000" pitchFamily="2" charset="-78"/>
              </a:rPr>
              <a:t>خواهند. این موضوع باید سپاس و قدردانی اهل قریه را بیشتر جلب نموده، موجب هدایت بیشتر آنها 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جامعه‌ای</a:t>
            </a:r>
            <a:r>
              <a:rPr lang="fa-IR" sz="2000" dirty="0">
                <a:cs typeface="B Mitra" panose="00000400000000000000" pitchFamily="2" charset="-78"/>
              </a:rPr>
              <a:t> که از </a:t>
            </a:r>
            <a:r>
              <a:rPr lang="fa-IR" sz="2000" b="1" dirty="0">
                <a:cs typeface="B Mitra" panose="00000400000000000000" pitchFamily="2" charset="-78"/>
              </a:rPr>
              <a:t>تفکر</a:t>
            </a:r>
            <a:r>
              <a:rPr lang="fa-IR" sz="2000" dirty="0">
                <a:cs typeface="B Mitra" panose="00000400000000000000" pitchFamily="2" charset="-78"/>
              </a:rPr>
              <a:t> و </a:t>
            </a:r>
            <a:r>
              <a:rPr lang="fa-IR" sz="2000" b="1" dirty="0">
                <a:cs typeface="B Mitra" panose="00000400000000000000" pitchFamily="2" charset="-78"/>
              </a:rPr>
              <a:t>تعقل</a:t>
            </a:r>
            <a:r>
              <a:rPr lang="fa-IR" sz="2000" dirty="0">
                <a:cs typeface="B Mitra" panose="00000400000000000000" pitchFamily="2" charset="-78"/>
              </a:rPr>
              <a:t> </a:t>
            </a:r>
            <a:r>
              <a:rPr lang="fa-IR" sz="2000" b="1" dirty="0">
                <a:cs typeface="B Mitra" panose="00000400000000000000" pitchFamily="2" charset="-78"/>
              </a:rPr>
              <a:t>اجتماعی</a:t>
            </a:r>
            <a:r>
              <a:rPr lang="fa-IR" sz="2000" dirty="0">
                <a:cs typeface="B Mitra" panose="00000400000000000000" pitchFamily="2" charset="-78"/>
              </a:rPr>
              <a:t> </a:t>
            </a:r>
            <a:r>
              <a:rPr lang="fa-IR" sz="2000" b="1" dirty="0">
                <a:cs typeface="B Mitra" panose="00000400000000000000" pitchFamily="2" charset="-78"/>
              </a:rPr>
              <a:t>بی‌بهره</a:t>
            </a:r>
            <a:r>
              <a:rPr lang="fa-IR" sz="2000" dirty="0">
                <a:cs typeface="B Mitra" panose="00000400000000000000" pitchFamily="2" charset="-78"/>
              </a:rPr>
              <a:t> است روابط حاکم بر افراد آن خالی از هر گونه صفا، صمیمیت، محبت و مهرورزی است و «</a:t>
            </a:r>
            <a:r>
              <a:rPr lang="fa-IR" sz="2000" b="1" dirty="0">
                <a:cs typeface="B Mitra" panose="00000400000000000000" pitchFamily="2" charset="-78"/>
              </a:rPr>
              <a:t>کینه</a:t>
            </a:r>
            <a:r>
              <a:rPr lang="fa-IR" sz="2000" dirty="0">
                <a:cs typeface="B Mitra" panose="00000400000000000000" pitchFamily="2" charset="-78"/>
              </a:rPr>
              <a:t>»، «</a:t>
            </a:r>
            <a:r>
              <a:rPr lang="fa-IR" sz="2000" b="1" dirty="0">
                <a:cs typeface="B Mitra" panose="00000400000000000000" pitchFamily="2" charset="-78"/>
              </a:rPr>
              <a:t>حقد</a:t>
            </a:r>
            <a:r>
              <a:rPr lang="fa-IR" sz="2000" dirty="0">
                <a:cs typeface="B Mitra" panose="00000400000000000000" pitchFamily="2" charset="-78"/>
              </a:rPr>
              <a:t>»، «</a:t>
            </a:r>
            <a:r>
              <a:rPr lang="fa-IR" sz="2000" b="1" dirty="0">
                <a:cs typeface="B Mitra" panose="00000400000000000000" pitchFamily="2" charset="-78"/>
              </a:rPr>
              <a:t>حسد</a:t>
            </a:r>
            <a:r>
              <a:rPr lang="fa-IR" sz="2000" dirty="0">
                <a:cs typeface="B Mitra" panose="00000400000000000000" pitchFamily="2" charset="-78"/>
              </a:rPr>
              <a:t>»، «</a:t>
            </a:r>
            <a:r>
              <a:rPr lang="fa-IR" sz="2000" b="1" dirty="0">
                <a:cs typeface="B Mitra" panose="00000400000000000000" pitchFamily="2" charset="-78"/>
              </a:rPr>
              <a:t>کبر</a:t>
            </a:r>
            <a:r>
              <a:rPr lang="fa-IR" sz="2000" dirty="0">
                <a:cs typeface="B Mitra" panose="00000400000000000000" pitchFamily="2" charset="-78"/>
              </a:rPr>
              <a:t>» و «</a:t>
            </a:r>
            <a:r>
              <a:rPr lang="fa-IR" sz="2000" b="1" dirty="0">
                <a:cs typeface="B Mitra" panose="00000400000000000000" pitchFamily="2" charset="-78"/>
              </a:rPr>
              <a:t>خیانت</a:t>
            </a:r>
            <a:r>
              <a:rPr lang="fa-IR" sz="2000" dirty="0">
                <a:cs typeface="B Mitra" panose="00000400000000000000" pitchFamily="2" charset="-78"/>
              </a:rPr>
              <a:t>» از لوازم زندگي آنان خواهد بود. به این حالت از زندگي در قرآن زندگي همراه با «</a:t>
            </a:r>
            <a:r>
              <a:rPr lang="fa-IR" sz="2000" b="1" dirty="0">
                <a:cs typeface="B Mitra" panose="00000400000000000000" pitchFamily="2" charset="-78"/>
              </a:rPr>
              <a:t>غلّ</a:t>
            </a:r>
            <a:r>
              <a:rPr lang="fa-IR" sz="2000" dirty="0">
                <a:cs typeface="B Mitra" panose="00000400000000000000" pitchFamily="2" charset="-78"/>
              </a:rPr>
              <a:t>» و «</a:t>
            </a:r>
            <a:r>
              <a:rPr lang="fa-IR" sz="2000" b="1" dirty="0">
                <a:cs typeface="B Mitra" panose="00000400000000000000" pitchFamily="2" charset="-78"/>
              </a:rPr>
              <a:t>اغلال</a:t>
            </a:r>
            <a:r>
              <a:rPr lang="fa-IR" sz="2000" dirty="0">
                <a:cs typeface="B Mitra" panose="00000400000000000000" pitchFamily="2" charset="-78"/>
              </a:rPr>
              <a:t>» گفته می‌شود</a:t>
            </a:r>
            <a:r>
              <a:rPr lang="fa-IR" sz="2000" dirty="0" smtClean="0">
                <a:cs typeface="B Mitra" panose="00000400000000000000" pitchFamily="2" charset="-78"/>
              </a:rPr>
              <a:t>.</a:t>
            </a:r>
            <a:endParaRPr lang="en-US" sz="2000" dirty="0">
              <a:cs typeface="B Mitra" panose="00000400000000000000" pitchFamily="2" charset="-78"/>
            </a:endParaRPr>
          </a:p>
        </p:txBody>
      </p:sp>
      <p:sp>
        <p:nvSpPr>
          <p:cNvPr id="3" name="Rectangle 2"/>
          <p:cNvSpPr/>
          <p:nvPr/>
        </p:nvSpPr>
        <p:spPr>
          <a:xfrm>
            <a:off x="278265" y="721069"/>
            <a:ext cx="1101584"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ششم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28149444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8528" y="926510"/>
            <a:ext cx="8961120" cy="5047536"/>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جامعه بی‌بهره از تفکر و تعقل اجتماعی، دچار انواع گره‌های کور و غیر قابل حل و بن‌بست‌های فراوانی در امور و مسائل و روابط بین اعضای آن می‌شود. از این حالت در قرآن به «</a:t>
            </a:r>
            <a:r>
              <a:rPr lang="fa-IR" sz="2000" b="1" dirty="0">
                <a:cs typeface="B Mitra" panose="00000400000000000000" pitchFamily="2" charset="-78"/>
              </a:rPr>
              <a:t>اصر</a:t>
            </a:r>
            <a:r>
              <a:rPr lang="fa-IR" sz="2000" dirty="0">
                <a:cs typeface="B Mitra" panose="00000400000000000000" pitchFamily="2" charset="-78"/>
              </a:rPr>
              <a:t>» یاد می‌شود که به معنای محبوس شدن در عادات و مقررات و فاصله گرفتن از معنویات و به خرج دادن تعصب‌های بیجاست. </a:t>
            </a:r>
            <a:endParaRPr lang="fa-IR" sz="2000" dirty="0" smtClean="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تعصب‌هایی که مردم بر اثر عادت یا هواپرستی به آن مبتلا هستند عاملی اساسی در دور کردن آنها از حق و میزان است، از این تعصب‌ها خداوند در قرآن به «</a:t>
            </a:r>
            <a:r>
              <a:rPr lang="fa-IR" sz="2000" b="1" dirty="0">
                <a:cs typeface="B Mitra" panose="00000400000000000000" pitchFamily="2" charset="-78"/>
              </a:rPr>
              <a:t>حمیت</a:t>
            </a:r>
            <a:r>
              <a:rPr lang="fa-IR" sz="2000" dirty="0">
                <a:cs typeface="B Mitra" panose="00000400000000000000" pitchFamily="2" charset="-78"/>
              </a:rPr>
              <a:t> </a:t>
            </a:r>
            <a:r>
              <a:rPr lang="fa-IR" sz="2000" b="1" dirty="0">
                <a:cs typeface="B Mitra" panose="00000400000000000000" pitchFamily="2" charset="-78"/>
              </a:rPr>
              <a:t>جاهلیت</a:t>
            </a:r>
            <a:r>
              <a:rPr lang="fa-IR" sz="2000" dirty="0">
                <a:cs typeface="B Mitra" panose="00000400000000000000" pitchFamily="2" charset="-78"/>
              </a:rPr>
              <a:t>» یاد کرده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جامعه بی‌بهره از </a:t>
            </a:r>
            <a:r>
              <a:rPr lang="fa-IR" sz="2000" b="1" dirty="0">
                <a:cs typeface="B Mitra" panose="00000400000000000000" pitchFamily="2" charset="-78"/>
              </a:rPr>
              <a:t>تعقل</a:t>
            </a:r>
            <a:r>
              <a:rPr lang="fa-IR" sz="2000" dirty="0">
                <a:cs typeface="B Mitra" panose="00000400000000000000" pitchFamily="2" charset="-78"/>
              </a:rPr>
              <a:t> </a:t>
            </a:r>
            <a:r>
              <a:rPr lang="fa-IR" sz="2000" b="1" dirty="0">
                <a:cs typeface="B Mitra" panose="00000400000000000000" pitchFamily="2" charset="-78"/>
              </a:rPr>
              <a:t>اجتماعی</a:t>
            </a:r>
            <a:r>
              <a:rPr lang="fa-IR" sz="2000" dirty="0">
                <a:cs typeface="B Mitra" panose="00000400000000000000" pitchFamily="2" charset="-78"/>
              </a:rPr>
              <a:t> جامعه‌ای غافل و دور از ارزش‌های الهی است و نمی‌تواند حقایق را ببیند. در قرآن از ناتوانی افراد در تشخیص درست از نادرست و حق از باطل به «عدم بصیرت» تعبیر شده است.</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شیاطین</a:t>
            </a:r>
            <a:r>
              <a:rPr lang="fa-IR" sz="2000" dirty="0">
                <a:cs typeface="B Mitra" panose="00000400000000000000" pitchFamily="2" charset="-78"/>
              </a:rPr>
              <a:t> </a:t>
            </a:r>
            <a:r>
              <a:rPr lang="fa-IR" sz="2000" b="1" dirty="0">
                <a:cs typeface="B Mitra" panose="00000400000000000000" pitchFamily="2" charset="-78"/>
              </a:rPr>
              <a:t>جن</a:t>
            </a:r>
            <a:r>
              <a:rPr lang="fa-IR" sz="2000" dirty="0">
                <a:cs typeface="B Mitra" panose="00000400000000000000" pitchFamily="2" charset="-78"/>
              </a:rPr>
              <a:t> و </a:t>
            </a:r>
            <a:r>
              <a:rPr lang="fa-IR" sz="2000" b="1" dirty="0">
                <a:cs typeface="B Mitra" panose="00000400000000000000" pitchFamily="2" charset="-78"/>
              </a:rPr>
              <a:t>انس</a:t>
            </a:r>
            <a:r>
              <a:rPr lang="fa-IR" sz="2000" dirty="0">
                <a:cs typeface="B Mitra" panose="00000400000000000000" pitchFamily="2" charset="-78"/>
              </a:rPr>
              <a:t> القاءکننده انحراف در </a:t>
            </a:r>
            <a:r>
              <a:rPr lang="fa-IR" sz="2000" b="1" dirty="0">
                <a:cs typeface="B Mitra" panose="00000400000000000000" pitchFamily="2" charset="-78"/>
              </a:rPr>
              <a:t>حرکت‌های</a:t>
            </a:r>
            <a:r>
              <a:rPr lang="fa-IR" sz="2000" dirty="0">
                <a:cs typeface="B Mitra" panose="00000400000000000000" pitchFamily="2" charset="-78"/>
              </a:rPr>
              <a:t> </a:t>
            </a:r>
            <a:r>
              <a:rPr lang="fa-IR" sz="2000" b="1" dirty="0">
                <a:cs typeface="B Mitra" panose="00000400000000000000" pitchFamily="2" charset="-78"/>
              </a:rPr>
              <a:t>اجتماعی</a:t>
            </a:r>
            <a:r>
              <a:rPr lang="fa-IR" sz="2000" dirty="0">
                <a:cs typeface="B Mitra" panose="00000400000000000000" pitchFamily="2" charset="-78"/>
              </a:rPr>
              <a:t> بوده و برای این منظور به شیوه‌های متعددی متوسل می‌شوند. در آیات الهی به ویژه برخی از داستان</a:t>
            </a:r>
            <a:r>
              <a:rPr lang="en-US" sz="2000" dirty="0">
                <a:cs typeface="B Mitra" panose="00000400000000000000" pitchFamily="2" charset="-78"/>
              </a:rPr>
              <a:t>‌</a:t>
            </a:r>
            <a:r>
              <a:rPr lang="fa-IR" sz="2000" dirty="0">
                <a:cs typeface="B Mitra" panose="00000400000000000000" pitchFamily="2" charset="-78"/>
              </a:rPr>
              <a:t>های انبیا مانند داستان حضرت موسی علیه السلام ترفندهای آنان بیان شده است. </a:t>
            </a:r>
            <a:endParaRPr lang="fa-IR" sz="2000" dirty="0" smtClean="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قرآن راه مقابله با انحرافات شیاطین را، </a:t>
            </a:r>
            <a:r>
              <a:rPr lang="fa-IR" sz="2000" b="1" dirty="0">
                <a:cs typeface="B Mitra" panose="00000400000000000000" pitchFamily="2" charset="-78"/>
              </a:rPr>
              <a:t>بصیرت</a:t>
            </a:r>
            <a:r>
              <a:rPr lang="fa-IR" sz="2000" dirty="0">
                <a:cs typeface="B Mitra" panose="00000400000000000000" pitchFamily="2" charset="-78"/>
              </a:rPr>
              <a:t> ذکر کرده و بصیرت با «</a:t>
            </a:r>
            <a:r>
              <a:rPr lang="fa-IR" sz="2000" b="1" dirty="0">
                <a:cs typeface="B Mitra" panose="00000400000000000000" pitchFamily="2" charset="-78"/>
              </a:rPr>
              <a:t>ذکر</a:t>
            </a:r>
            <a:r>
              <a:rPr lang="fa-IR" sz="2000" dirty="0">
                <a:cs typeface="B Mitra" panose="00000400000000000000" pitchFamily="2" charset="-78"/>
              </a:rPr>
              <a:t>» و یادآوری دستورات الهی و «تبعیت از ذکر» حاصل می‌شود.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برای بهره</a:t>
            </a:r>
            <a:r>
              <a:rPr lang="en-US" sz="2000" dirty="0">
                <a:cs typeface="B Mitra" panose="00000400000000000000" pitchFamily="2" charset="-78"/>
              </a:rPr>
              <a:t>‌</a:t>
            </a:r>
            <a:r>
              <a:rPr lang="fa-IR" sz="2000" dirty="0">
                <a:cs typeface="B Mitra" panose="00000400000000000000" pitchFamily="2" charset="-78"/>
              </a:rPr>
              <a:t>مند شدن از «</a:t>
            </a:r>
            <a:r>
              <a:rPr lang="fa-IR" sz="2000" b="1" dirty="0">
                <a:cs typeface="B Mitra" panose="00000400000000000000" pitchFamily="2" charset="-78"/>
              </a:rPr>
              <a:t>انذار</a:t>
            </a:r>
            <a:r>
              <a:rPr lang="fa-IR" sz="2000" dirty="0">
                <a:cs typeface="B Mitra" panose="00000400000000000000" pitchFamily="2" charset="-78"/>
              </a:rPr>
              <a:t>» پیامبران، «</a:t>
            </a:r>
            <a:r>
              <a:rPr lang="fa-IR" sz="2000" b="1" dirty="0">
                <a:cs typeface="B Mitra" panose="00000400000000000000" pitchFamily="2" charset="-78"/>
              </a:rPr>
              <a:t>تبعیت</a:t>
            </a:r>
            <a:r>
              <a:rPr lang="fa-IR" sz="2000" dirty="0">
                <a:cs typeface="B Mitra" panose="00000400000000000000" pitchFamily="2" charset="-78"/>
              </a:rPr>
              <a:t> از </a:t>
            </a:r>
            <a:r>
              <a:rPr lang="fa-IR" sz="2000" b="1" dirty="0">
                <a:cs typeface="B Mitra" panose="00000400000000000000" pitchFamily="2" charset="-78"/>
              </a:rPr>
              <a:t>ذکر</a:t>
            </a:r>
            <a:r>
              <a:rPr lang="fa-IR" sz="2000" dirty="0">
                <a:cs typeface="B Mitra" panose="00000400000000000000" pitchFamily="2" charset="-78"/>
              </a:rPr>
              <a:t>» و «</a:t>
            </a:r>
            <a:r>
              <a:rPr lang="fa-IR" sz="2000" b="1" dirty="0">
                <a:cs typeface="B Mitra" panose="00000400000000000000" pitchFamily="2" charset="-78"/>
              </a:rPr>
              <a:t>خشیت</a:t>
            </a:r>
            <a:r>
              <a:rPr lang="fa-IR" sz="2000" dirty="0">
                <a:cs typeface="B Mitra" panose="00000400000000000000" pitchFamily="2" charset="-78"/>
              </a:rPr>
              <a:t> از </a:t>
            </a:r>
            <a:r>
              <a:rPr lang="fa-IR" sz="2000" b="1" dirty="0">
                <a:cs typeface="B Mitra" panose="00000400000000000000" pitchFamily="2" charset="-78"/>
              </a:rPr>
              <a:t>رحمن</a:t>
            </a:r>
            <a:r>
              <a:rPr lang="fa-IR" sz="2000" dirty="0">
                <a:cs typeface="B Mitra" panose="00000400000000000000" pitchFamily="2" charset="-78"/>
              </a:rPr>
              <a:t>» برای تک</a:t>
            </a:r>
            <a:r>
              <a:rPr lang="en-US" sz="2000" dirty="0">
                <a:cs typeface="B Mitra" panose="00000400000000000000" pitchFamily="2" charset="-78"/>
              </a:rPr>
              <a:t>‌</a:t>
            </a:r>
            <a:r>
              <a:rPr lang="fa-IR" sz="2000" dirty="0">
                <a:cs typeface="B Mitra" panose="00000400000000000000" pitchFamily="2" charset="-78"/>
              </a:rPr>
              <a:t>تک افراد </a:t>
            </a:r>
            <a:r>
              <a:rPr lang="fa-IR" sz="2000" b="1" dirty="0">
                <a:cs typeface="B Mitra" panose="00000400000000000000" pitchFamily="2" charset="-78"/>
              </a:rPr>
              <a:t>جامعه</a:t>
            </a:r>
            <a:r>
              <a:rPr lang="fa-IR" sz="2000" dirty="0">
                <a:cs typeface="B Mitra" panose="00000400000000000000" pitchFamily="2" charset="-78"/>
              </a:rPr>
              <a:t> ضروری است. </a:t>
            </a:r>
            <a:endParaRPr lang="en-US" sz="2000" dirty="0">
              <a:cs typeface="B Mitra" panose="00000400000000000000" pitchFamily="2" charset="-78"/>
            </a:endParaRPr>
          </a:p>
        </p:txBody>
      </p:sp>
      <p:sp>
        <p:nvSpPr>
          <p:cNvPr id="5" name="Rectangle 4"/>
          <p:cNvSpPr/>
          <p:nvPr/>
        </p:nvSpPr>
        <p:spPr>
          <a:xfrm>
            <a:off x="278265" y="721069"/>
            <a:ext cx="1101584"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ششم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6437788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7672" y="897771"/>
            <a:ext cx="9189720" cy="5047536"/>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اغلب </a:t>
            </a:r>
            <a:r>
              <a:rPr lang="fa-IR" sz="2000" dirty="0">
                <a:cs typeface="B Mitra" panose="00000400000000000000" pitchFamily="2" charset="-78"/>
              </a:rPr>
              <a:t>قریه</a:t>
            </a:r>
            <a:r>
              <a:rPr lang="en-US" sz="2000" dirty="0">
                <a:cs typeface="B Mitra" panose="00000400000000000000" pitchFamily="2" charset="-78"/>
              </a:rPr>
              <a:t>‌</a:t>
            </a:r>
            <a:r>
              <a:rPr lang="fa-IR" sz="2000" dirty="0">
                <a:cs typeface="B Mitra" panose="00000400000000000000" pitchFamily="2" charset="-78"/>
              </a:rPr>
              <a:t>ها به نقش </a:t>
            </a:r>
            <a:r>
              <a:rPr lang="fa-IR" sz="2000" b="1" dirty="0">
                <a:cs typeface="B Mitra" panose="00000400000000000000" pitchFamily="2" charset="-78"/>
              </a:rPr>
              <a:t>رسول</a:t>
            </a:r>
            <a:r>
              <a:rPr lang="fa-IR" sz="2000" dirty="0">
                <a:cs typeface="B Mitra" panose="00000400000000000000" pitchFamily="2" charset="-78"/>
              </a:rPr>
              <a:t> و </a:t>
            </a:r>
            <a:r>
              <a:rPr lang="fa-IR" sz="2000" b="1" dirty="0">
                <a:cs typeface="B Mitra" panose="00000400000000000000" pitchFamily="2" charset="-78"/>
              </a:rPr>
              <a:t>نبی</a:t>
            </a:r>
            <a:r>
              <a:rPr lang="fa-IR" sz="2000" dirty="0">
                <a:cs typeface="B Mitra" panose="00000400000000000000" pitchFamily="2" charset="-78"/>
              </a:rPr>
              <a:t> غفلت دارند، زیرا نوع عملکرد نبی و رسول در مسیر عادی زندگی صورت می‌</a:t>
            </a:r>
            <a:r>
              <a:rPr lang="en-US" sz="2000" dirty="0">
                <a:cs typeface="B Mitra" panose="00000400000000000000" pitchFamily="2" charset="-78"/>
              </a:rPr>
              <a:t>‌</a:t>
            </a:r>
            <a:r>
              <a:rPr lang="fa-IR" sz="2000" dirty="0">
                <a:cs typeface="B Mitra" panose="00000400000000000000" pitchFamily="2" charset="-78"/>
              </a:rPr>
              <a:t>گیرد و مخالف منافع زورگویان آن قریه‌ها است. از این رو با استکبار و تهدید و تبلیغ منفی با انکار و آزار و اذیت مواجه‌اند.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مهم‌ترین </a:t>
            </a:r>
            <a:r>
              <a:rPr lang="fa-IR" sz="2000" b="1" dirty="0">
                <a:cs typeface="B Mitra" panose="00000400000000000000" pitchFamily="2" charset="-78"/>
              </a:rPr>
              <a:t>گزاره</a:t>
            </a:r>
            <a:r>
              <a:rPr lang="fa-IR" sz="2000" dirty="0">
                <a:cs typeface="B Mitra" panose="00000400000000000000" pitchFamily="2" charset="-78"/>
              </a:rPr>
              <a:t> </a:t>
            </a:r>
            <a:r>
              <a:rPr lang="fa-IR" sz="2000" b="1" dirty="0">
                <a:cs typeface="B Mitra" panose="00000400000000000000" pitchFamily="2" charset="-78"/>
              </a:rPr>
              <a:t>عقلی</a:t>
            </a:r>
            <a:r>
              <a:rPr lang="fa-IR" sz="2000" dirty="0">
                <a:cs typeface="B Mitra" panose="00000400000000000000" pitchFamily="2" charset="-78"/>
              </a:rPr>
              <a:t> در پیام هر رسول، نفی هر الهِ غیر الله -یعنی «</a:t>
            </a:r>
            <a:r>
              <a:rPr lang="fa-IR" sz="2000" b="1" dirty="0">
                <a:cs typeface="B Mitra" panose="00000400000000000000" pitchFamily="2" charset="-78"/>
              </a:rPr>
              <a:t>لا اله الا الله</a:t>
            </a:r>
            <a:r>
              <a:rPr lang="fa-IR" sz="2000" dirty="0">
                <a:cs typeface="B Mitra" panose="00000400000000000000" pitchFamily="2" charset="-78"/>
              </a:rPr>
              <a:t>»- و «</a:t>
            </a:r>
            <a:r>
              <a:rPr lang="fa-IR" sz="2000" b="1" dirty="0">
                <a:cs typeface="B Mitra" panose="00000400000000000000" pitchFamily="2" charset="-78"/>
              </a:rPr>
              <a:t>اقامه</a:t>
            </a:r>
            <a:r>
              <a:rPr lang="fa-IR" sz="2000" dirty="0">
                <a:cs typeface="B Mitra" panose="00000400000000000000" pitchFamily="2" charset="-78"/>
              </a:rPr>
              <a:t> </a:t>
            </a:r>
            <a:r>
              <a:rPr lang="fa-IR" sz="2000" b="1" dirty="0">
                <a:cs typeface="B Mitra" panose="00000400000000000000" pitchFamily="2" charset="-78"/>
              </a:rPr>
              <a:t>قسط</a:t>
            </a:r>
            <a:r>
              <a:rPr lang="fa-IR" sz="2000" dirty="0">
                <a:cs typeface="B Mitra" panose="00000400000000000000" pitchFamily="2" charset="-78"/>
              </a:rPr>
              <a:t>» در همه حوزه‌های مربوط به انسان است که با دعوت به عبادت خدا و داشتن تقوای الهی قرین است. همچنين رسول الهي به تبيین مصادیق عبودیت و تقوا در لحظه لحظه</a:t>
            </a:r>
            <a:r>
              <a:rPr lang="en-US" sz="2000" dirty="0">
                <a:cs typeface="B Mitra" panose="00000400000000000000" pitchFamily="2" charset="-78"/>
              </a:rPr>
              <a:t>‌</a:t>
            </a:r>
            <a:r>
              <a:rPr lang="fa-IR" sz="2000" dirty="0">
                <a:cs typeface="B Mitra" panose="00000400000000000000" pitchFamily="2" charset="-78"/>
              </a:rPr>
              <a:t>های رشد جامعه می‌پردازد.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a:t>
            </a:r>
            <a:r>
              <a:rPr lang="fa-IR" sz="2000" b="1" dirty="0">
                <a:cs typeface="B Mitra" panose="00000400000000000000" pitchFamily="2" charset="-78"/>
              </a:rPr>
              <a:t>قسط</a:t>
            </a:r>
            <a:r>
              <a:rPr lang="fa-IR" sz="2000" dirty="0">
                <a:cs typeface="B Mitra" panose="00000400000000000000" pitchFamily="2" charset="-78"/>
              </a:rPr>
              <a:t>» به معنای رساندن هر چیزی سر جای خود و هر حقی در محل خود از وظایف اصلی پیامبران است و مستلزم تبیین حق بر اساس «میزان» و اجرای آن در جامعه است. </a:t>
            </a:r>
            <a:endParaRPr lang="fa-IR" sz="2000" dirty="0" smtClean="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قرآن اجرا و پیاده‌سازی قسط در جامعه را با کلمه «</a:t>
            </a:r>
            <a:r>
              <a:rPr lang="fa-IR" sz="2000" b="1" dirty="0">
                <a:cs typeface="B Mitra" panose="00000400000000000000" pitchFamily="2" charset="-78"/>
              </a:rPr>
              <a:t>اقامه</a:t>
            </a:r>
            <a:r>
              <a:rPr lang="fa-IR" sz="2000" dirty="0">
                <a:cs typeface="B Mitra" panose="00000400000000000000" pitchFamily="2" charset="-78"/>
              </a:rPr>
              <a:t>» بیان می‌نماید و کسانی را که در این امر به جهد و کوشش مستمر می‌پردازند را «قوّام» می‌نامد. چنانچه آمد واژه «قیام» بیان کننده حرکت‌های حق اجتماعی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با محوریت پیامبران در هر قریه‌ای حرکت</a:t>
            </a:r>
            <a:r>
              <a:rPr lang="en-US" sz="2000" dirty="0">
                <a:cs typeface="B Mitra" panose="00000400000000000000" pitchFamily="2" charset="-78"/>
              </a:rPr>
              <a:t>‌</a:t>
            </a:r>
            <a:r>
              <a:rPr lang="fa-IR" sz="2000" dirty="0">
                <a:cs typeface="B Mitra" panose="00000400000000000000" pitchFamily="2" charset="-78"/>
              </a:rPr>
              <a:t>هایی به سمت رشد و تعالی و حرکت</a:t>
            </a:r>
            <a:r>
              <a:rPr lang="en-US" sz="2000" dirty="0">
                <a:cs typeface="B Mitra" panose="00000400000000000000" pitchFamily="2" charset="-78"/>
              </a:rPr>
              <a:t>‌</a:t>
            </a:r>
            <a:r>
              <a:rPr lang="fa-IR" sz="2000" dirty="0">
                <a:cs typeface="B Mitra" panose="00000400000000000000" pitchFamily="2" charset="-78"/>
              </a:rPr>
              <a:t>هایی به سمت انحطاط و پستی شکل می</a:t>
            </a:r>
            <a:r>
              <a:rPr lang="en-US" sz="2000" dirty="0">
                <a:cs typeface="B Mitra" panose="00000400000000000000" pitchFamily="2" charset="-78"/>
              </a:rPr>
              <a:t>‌</a:t>
            </a:r>
            <a:r>
              <a:rPr lang="fa-IR" sz="2000" dirty="0">
                <a:cs typeface="B Mitra" panose="00000400000000000000" pitchFamily="2" charset="-78"/>
              </a:rPr>
              <a:t>گیرد؛ </a:t>
            </a:r>
            <a:r>
              <a:rPr lang="fa-IR" sz="2000" b="1" dirty="0">
                <a:cs typeface="B Mitra" panose="00000400000000000000" pitchFamily="2" charset="-78"/>
              </a:rPr>
              <a:t>نقش</a:t>
            </a:r>
            <a:r>
              <a:rPr lang="fa-IR" sz="2000" dirty="0">
                <a:cs typeface="B Mitra" panose="00000400000000000000" pitchFamily="2" charset="-78"/>
              </a:rPr>
              <a:t> </a:t>
            </a:r>
            <a:r>
              <a:rPr lang="fa-IR" sz="2000" b="1" dirty="0">
                <a:cs typeface="B Mitra" panose="00000400000000000000" pitchFamily="2" charset="-78"/>
              </a:rPr>
              <a:t>رسول</a:t>
            </a:r>
            <a:r>
              <a:rPr lang="fa-IR" sz="2000" dirty="0">
                <a:cs typeface="B Mitra" panose="00000400000000000000" pitchFamily="2" charset="-78"/>
              </a:rPr>
              <a:t> در تمایز این حرکت‌ها بوده، دقیقاً </a:t>
            </a:r>
            <a:r>
              <a:rPr lang="fa-IR" sz="2000" b="1" dirty="0">
                <a:cs typeface="B Mitra" panose="00000400000000000000" pitchFamily="2" charset="-78"/>
              </a:rPr>
              <a:t>نقش</a:t>
            </a:r>
            <a:r>
              <a:rPr lang="fa-IR" sz="2000" dirty="0">
                <a:cs typeface="B Mitra" panose="00000400000000000000" pitchFamily="2" charset="-78"/>
              </a:rPr>
              <a:t> </a:t>
            </a:r>
            <a:r>
              <a:rPr lang="fa-IR" sz="2000" b="1" dirty="0">
                <a:cs typeface="B Mitra" panose="00000400000000000000" pitchFamily="2" charset="-78"/>
              </a:rPr>
              <a:t>عقل</a:t>
            </a:r>
            <a:r>
              <a:rPr lang="fa-IR" sz="2000" dirty="0">
                <a:cs typeface="B Mitra" panose="00000400000000000000" pitchFamily="2" charset="-78"/>
              </a:rPr>
              <a:t> را در </a:t>
            </a:r>
            <a:r>
              <a:rPr lang="fa-IR" sz="2000" b="1" dirty="0">
                <a:cs typeface="B Mitra" panose="00000400000000000000" pitchFamily="2" charset="-78"/>
              </a:rPr>
              <a:t>جامعه</a:t>
            </a:r>
            <a:r>
              <a:rPr lang="fa-IR" sz="2000" dirty="0">
                <a:cs typeface="B Mitra" panose="00000400000000000000" pitchFamily="2" charset="-78"/>
              </a:rPr>
              <a:t> ایفا می</a:t>
            </a:r>
            <a:r>
              <a:rPr lang="en-US" sz="2000" dirty="0">
                <a:cs typeface="B Mitra" panose="00000400000000000000" pitchFamily="2" charset="-78"/>
              </a:rPr>
              <a:t>‌</a:t>
            </a:r>
            <a:r>
              <a:rPr lang="fa-IR" sz="2000" dirty="0">
                <a:cs typeface="B Mitra" panose="00000400000000000000" pitchFamily="2" charset="-78"/>
              </a:rPr>
              <a:t>کند. به این ترتیب، </a:t>
            </a:r>
            <a:r>
              <a:rPr lang="fa-IR" sz="2000" b="1" dirty="0">
                <a:cs typeface="B Mitra" panose="00000400000000000000" pitchFamily="2" charset="-78"/>
              </a:rPr>
              <a:t>عنصر</a:t>
            </a:r>
            <a:r>
              <a:rPr lang="fa-IR" sz="2000" dirty="0">
                <a:cs typeface="B Mitra" panose="00000400000000000000" pitchFamily="2" charset="-78"/>
              </a:rPr>
              <a:t> </a:t>
            </a:r>
            <a:r>
              <a:rPr lang="fa-IR" sz="2000" b="1" dirty="0">
                <a:cs typeface="B Mitra" panose="00000400000000000000" pitchFamily="2" charset="-78"/>
              </a:rPr>
              <a:t>عقل</a:t>
            </a:r>
            <a:r>
              <a:rPr lang="fa-IR" sz="2000" dirty="0">
                <a:cs typeface="B Mitra" panose="00000400000000000000" pitchFamily="2" charset="-78"/>
              </a:rPr>
              <a:t> </a:t>
            </a:r>
            <a:r>
              <a:rPr lang="fa-IR" sz="2000" b="1" dirty="0">
                <a:cs typeface="B Mitra" panose="00000400000000000000" pitchFamily="2" charset="-78"/>
              </a:rPr>
              <a:t>اجتماعی</a:t>
            </a:r>
            <a:r>
              <a:rPr lang="fa-IR" sz="2000" dirty="0">
                <a:cs typeface="B Mitra" panose="00000400000000000000" pitchFamily="2" charset="-78"/>
              </a:rPr>
              <a:t> در هر جامعه</a:t>
            </a:r>
            <a:r>
              <a:rPr lang="en-US" sz="2000" dirty="0">
                <a:cs typeface="B Mitra" panose="00000400000000000000" pitchFamily="2" charset="-78"/>
              </a:rPr>
              <a:t>‌</a:t>
            </a:r>
            <a:r>
              <a:rPr lang="fa-IR" sz="2000" dirty="0">
                <a:cs typeface="B Mitra" panose="00000400000000000000" pitchFamily="2" charset="-78"/>
              </a:rPr>
              <a:t>ای </a:t>
            </a:r>
            <a:r>
              <a:rPr lang="fa-IR" sz="2000" b="1" dirty="0">
                <a:cs typeface="B Mitra" panose="00000400000000000000" pitchFamily="2" charset="-78"/>
              </a:rPr>
              <a:t>رسول</a:t>
            </a:r>
            <a:r>
              <a:rPr lang="fa-IR" sz="2000" dirty="0">
                <a:cs typeface="B Mitra" panose="00000400000000000000" pitchFamily="2" charset="-78"/>
              </a:rPr>
              <a:t>، </a:t>
            </a:r>
            <a:r>
              <a:rPr lang="fa-IR" sz="2000" b="1" dirty="0">
                <a:cs typeface="B Mitra" panose="00000400000000000000" pitchFamily="2" charset="-78"/>
              </a:rPr>
              <a:t>نبی</a:t>
            </a:r>
            <a:r>
              <a:rPr lang="fa-IR" sz="2000" dirty="0">
                <a:cs typeface="B Mitra" panose="00000400000000000000" pitchFamily="2" charset="-78"/>
              </a:rPr>
              <a:t> و یا </a:t>
            </a:r>
            <a:r>
              <a:rPr lang="fa-IR" sz="2000" b="1" dirty="0">
                <a:cs typeface="B Mitra" panose="00000400000000000000" pitchFamily="2" charset="-78"/>
              </a:rPr>
              <a:t>جانشین</a:t>
            </a:r>
            <a:r>
              <a:rPr lang="fa-IR" sz="2000" dirty="0">
                <a:cs typeface="B Mitra" panose="00000400000000000000" pitchFamily="2" charset="-78"/>
              </a:rPr>
              <a:t> آن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تعقل اجتماعی به معنای </a:t>
            </a:r>
            <a:r>
              <a:rPr lang="fa-IR" sz="2000" b="1" dirty="0">
                <a:cs typeface="B Mitra" panose="00000400000000000000" pitchFamily="2" charset="-78"/>
              </a:rPr>
              <a:t>مراجعه</a:t>
            </a:r>
            <a:r>
              <a:rPr lang="fa-IR" sz="2000" dirty="0">
                <a:cs typeface="B Mitra" panose="00000400000000000000" pitchFamily="2" charset="-78"/>
              </a:rPr>
              <a:t> </a:t>
            </a:r>
            <a:r>
              <a:rPr lang="fa-IR" sz="2000" b="1" dirty="0">
                <a:cs typeface="B Mitra" panose="00000400000000000000" pitchFamily="2" charset="-78"/>
              </a:rPr>
              <a:t>حقیقی</a:t>
            </a:r>
            <a:r>
              <a:rPr lang="fa-IR" sz="2000" dirty="0">
                <a:cs typeface="B Mitra" panose="00000400000000000000" pitchFamily="2" charset="-78"/>
              </a:rPr>
              <a:t> به رسول برای دریافت مهم</a:t>
            </a:r>
            <a:r>
              <a:rPr lang="en-US" sz="2000" dirty="0">
                <a:cs typeface="B Mitra" panose="00000400000000000000" pitchFamily="2" charset="-78"/>
              </a:rPr>
              <a:t>‌</a:t>
            </a:r>
            <a:r>
              <a:rPr lang="fa-IR" sz="2000" dirty="0">
                <a:cs typeface="B Mitra" panose="00000400000000000000" pitchFamily="2" charset="-78"/>
              </a:rPr>
              <a:t>ترین مبناهای زندگی فردی و اجتماعی است. بنابراین در هر جامعه‌ای </a:t>
            </a:r>
            <a:r>
              <a:rPr lang="fa-IR" sz="2000" b="1" dirty="0">
                <a:cs typeface="B Mitra" panose="00000400000000000000" pitchFamily="2" charset="-78"/>
              </a:rPr>
              <a:t>ولایت</a:t>
            </a:r>
            <a:r>
              <a:rPr lang="fa-IR" sz="2000" dirty="0">
                <a:cs typeface="B Mitra" panose="00000400000000000000" pitchFamily="2" charset="-78"/>
              </a:rPr>
              <a:t> </a:t>
            </a:r>
            <a:r>
              <a:rPr lang="fa-IR" sz="2000" b="1" dirty="0">
                <a:cs typeface="B Mitra" panose="00000400000000000000" pitchFamily="2" charset="-78"/>
              </a:rPr>
              <a:t>پیامبران</a:t>
            </a:r>
            <a:r>
              <a:rPr lang="fa-IR" sz="2000" dirty="0">
                <a:cs typeface="B Mitra" panose="00000400000000000000" pitchFamily="2" charset="-78"/>
              </a:rPr>
              <a:t> و </a:t>
            </a:r>
            <a:r>
              <a:rPr lang="fa-IR" sz="2000" b="1" dirty="0">
                <a:cs typeface="B Mitra" panose="00000400000000000000" pitchFamily="2" charset="-78"/>
              </a:rPr>
              <a:t>اولیای</a:t>
            </a:r>
            <a:r>
              <a:rPr lang="fa-IR" sz="2000" dirty="0">
                <a:cs typeface="B Mitra" panose="00000400000000000000" pitchFamily="2" charset="-78"/>
              </a:rPr>
              <a:t> </a:t>
            </a:r>
            <a:r>
              <a:rPr lang="fa-IR" sz="2000" b="1" dirty="0">
                <a:cs typeface="B Mitra" panose="00000400000000000000" pitchFamily="2" charset="-78"/>
              </a:rPr>
              <a:t>الهی</a:t>
            </a:r>
            <a:r>
              <a:rPr lang="fa-IR" sz="2000" dirty="0">
                <a:cs typeface="B Mitra" panose="00000400000000000000" pitchFamily="2" charset="-78"/>
              </a:rPr>
              <a:t>، میزان و محک جریان</a:t>
            </a:r>
            <a:r>
              <a:rPr lang="en-US" sz="2000" dirty="0">
                <a:cs typeface="B Mitra" panose="00000400000000000000" pitchFamily="2" charset="-78"/>
              </a:rPr>
              <a:t>‌</a:t>
            </a:r>
            <a:r>
              <a:rPr lang="fa-IR" sz="2000" dirty="0">
                <a:cs typeface="B Mitra" panose="00000400000000000000" pitchFamily="2" charset="-78"/>
              </a:rPr>
              <a:t>های حق و باطل است. </a:t>
            </a:r>
            <a:endParaRPr lang="en-US" sz="2000" dirty="0">
              <a:cs typeface="B Mitra" panose="00000400000000000000" pitchFamily="2" charset="-78"/>
            </a:endParaRPr>
          </a:p>
        </p:txBody>
      </p:sp>
      <p:sp>
        <p:nvSpPr>
          <p:cNvPr id="3" name="Rectangle 2"/>
          <p:cNvSpPr/>
          <p:nvPr/>
        </p:nvSpPr>
        <p:spPr>
          <a:xfrm>
            <a:off x="278265" y="721069"/>
            <a:ext cx="1101584"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ششم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23617302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7944" y="1351407"/>
            <a:ext cx="9061704" cy="4339650"/>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جامعه </a:t>
            </a:r>
            <a:r>
              <a:rPr lang="fa-IR" sz="2000" dirty="0">
                <a:cs typeface="B Mitra" panose="00000400000000000000" pitchFamily="2" charset="-78"/>
              </a:rPr>
              <a:t>بدون رسول جامعه‌ای آلوده و پلید است و در قرآن خصوصیت این جامعه را با واژه «</a:t>
            </a:r>
            <a:r>
              <a:rPr lang="fa-IR" sz="2000" b="1" dirty="0">
                <a:cs typeface="B Mitra" panose="00000400000000000000" pitchFamily="2" charset="-78"/>
              </a:rPr>
              <a:t>رجس</a:t>
            </a:r>
            <a:r>
              <a:rPr lang="fa-IR" sz="2000" dirty="0">
                <a:cs typeface="B Mitra" panose="00000400000000000000" pitchFamily="2" charset="-78"/>
              </a:rPr>
              <a:t>» عنوان كرده است.</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اگر </a:t>
            </a:r>
            <a:r>
              <a:rPr lang="fa-IR" sz="2000" b="1" dirty="0">
                <a:cs typeface="B Mitra" panose="00000400000000000000" pitchFamily="2" charset="-78"/>
              </a:rPr>
              <a:t>نبی</a:t>
            </a:r>
            <a:r>
              <a:rPr lang="fa-IR" sz="2000" dirty="0">
                <a:cs typeface="B Mitra" panose="00000400000000000000" pitchFamily="2" charset="-78"/>
              </a:rPr>
              <a:t> و </a:t>
            </a:r>
            <a:r>
              <a:rPr lang="fa-IR" sz="2000" b="1" dirty="0">
                <a:cs typeface="B Mitra" panose="00000400000000000000" pitchFamily="2" charset="-78"/>
              </a:rPr>
              <a:t>رسول</a:t>
            </a:r>
            <a:r>
              <a:rPr lang="fa-IR" sz="2000" dirty="0">
                <a:cs typeface="B Mitra" panose="00000400000000000000" pitchFamily="2" charset="-78"/>
              </a:rPr>
              <a:t> از جامعه</a:t>
            </a:r>
            <a:r>
              <a:rPr lang="en-US" sz="2000" dirty="0">
                <a:cs typeface="B Mitra" panose="00000400000000000000" pitchFamily="2" charset="-78"/>
              </a:rPr>
              <a:t>‌</a:t>
            </a:r>
            <a:r>
              <a:rPr lang="fa-IR" sz="2000" dirty="0">
                <a:cs typeface="B Mitra" panose="00000400000000000000" pitchFamily="2" charset="-78"/>
              </a:rPr>
              <a:t>ای حذف شود، </a:t>
            </a:r>
            <a:r>
              <a:rPr lang="fa-IR" sz="2000" b="1" dirty="0">
                <a:cs typeface="B Mitra" panose="00000400000000000000" pitchFamily="2" charset="-78"/>
              </a:rPr>
              <a:t>عقل</a:t>
            </a:r>
            <a:r>
              <a:rPr lang="fa-IR" sz="2000" dirty="0">
                <a:cs typeface="B Mitra" panose="00000400000000000000" pitchFamily="2" charset="-78"/>
              </a:rPr>
              <a:t> و </a:t>
            </a:r>
            <a:r>
              <a:rPr lang="fa-IR" sz="2000" b="1" dirty="0">
                <a:cs typeface="B Mitra" panose="00000400000000000000" pitchFamily="2" charset="-78"/>
              </a:rPr>
              <a:t>تعقل</a:t>
            </a:r>
            <a:r>
              <a:rPr lang="fa-IR" sz="2000" dirty="0">
                <a:cs typeface="B Mitra" panose="00000400000000000000" pitchFamily="2" charset="-78"/>
              </a:rPr>
              <a:t> از آن جامعه حذف خواهد شد.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حرکت‌های مخالف با جریان حق در جامعه، در حرکت‌های خود، «</a:t>
            </a:r>
            <a:r>
              <a:rPr lang="fa-IR" sz="2000" b="1" dirty="0">
                <a:cs typeface="B Mitra" panose="00000400000000000000" pitchFamily="2" charset="-78"/>
              </a:rPr>
              <a:t>محارب</a:t>
            </a:r>
            <a:r>
              <a:rPr lang="fa-IR" sz="2000" dirty="0">
                <a:cs typeface="B Mitra" panose="00000400000000000000" pitchFamily="2" charset="-78"/>
              </a:rPr>
              <a:t>» با رسول بوده، باعث شکاف جامعه می‌شوند. قرآن حکیم به این حالت شکاف «شقاق» گوید و از عمل آنان در برابر رسول به «</a:t>
            </a:r>
            <a:r>
              <a:rPr lang="fa-IR" sz="2000" b="1" dirty="0">
                <a:cs typeface="B Mitra" panose="00000400000000000000" pitchFamily="2" charset="-78"/>
              </a:rPr>
              <a:t>مشاقّه</a:t>
            </a:r>
            <a:r>
              <a:rPr lang="fa-IR" sz="2000" dirty="0">
                <a:cs typeface="B Mitra" panose="00000400000000000000" pitchFamily="2" charset="-78"/>
              </a:rPr>
              <a:t>» یاد می‌کند.   </a:t>
            </a:r>
            <a:endParaRPr lang="fa-IR" sz="2000" dirty="0" smtClean="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هماهنگی و هم‌جهتی با رسول موجب پیوند افراد و جریان</a:t>
            </a:r>
            <a:r>
              <a:rPr lang="en-US" sz="2000" dirty="0">
                <a:cs typeface="B Mitra" panose="00000400000000000000" pitchFamily="2" charset="-78"/>
              </a:rPr>
              <a:t>‌</a:t>
            </a:r>
            <a:r>
              <a:rPr lang="fa-IR" sz="2000" dirty="0">
                <a:cs typeface="B Mitra" panose="00000400000000000000" pitchFamily="2" charset="-78"/>
              </a:rPr>
              <a:t>ها، با حق می‌شود، در فرهنگ قرآن و روایات از این پیوند که با محوریت «</a:t>
            </a:r>
            <a:r>
              <a:rPr lang="fa-IR" sz="2000" b="1" dirty="0">
                <a:cs typeface="B Mitra" panose="00000400000000000000" pitchFamily="2" charset="-78"/>
              </a:rPr>
              <a:t>عقل</a:t>
            </a:r>
            <a:r>
              <a:rPr lang="fa-IR" sz="2000" dirty="0">
                <a:cs typeface="B Mitra" panose="00000400000000000000" pitchFamily="2" charset="-78"/>
              </a:rPr>
              <a:t>» و با «</a:t>
            </a:r>
            <a:r>
              <a:rPr lang="fa-IR" sz="2000" b="1" dirty="0">
                <a:cs typeface="B Mitra" panose="00000400000000000000" pitchFamily="2" charset="-78"/>
              </a:rPr>
              <a:t>میزان</a:t>
            </a:r>
            <a:r>
              <a:rPr lang="fa-IR" sz="2000" dirty="0">
                <a:cs typeface="B Mitra" panose="00000400000000000000" pitchFamily="2" charset="-78"/>
              </a:rPr>
              <a:t> </a:t>
            </a:r>
            <a:r>
              <a:rPr lang="fa-IR" sz="2000" b="1" dirty="0">
                <a:cs typeface="B Mitra" panose="00000400000000000000" pitchFamily="2" charset="-78"/>
              </a:rPr>
              <a:t>انبیا</a:t>
            </a:r>
            <a:r>
              <a:rPr lang="fa-IR" sz="2000" dirty="0">
                <a:cs typeface="B Mitra" panose="00000400000000000000" pitchFamily="2" charset="-78"/>
              </a:rPr>
              <a:t>» صورت می‌گیرد با کلمه «</a:t>
            </a:r>
            <a:r>
              <a:rPr lang="fa-IR" sz="2000" b="1" dirty="0">
                <a:cs typeface="B Mitra" panose="00000400000000000000" pitchFamily="2" charset="-78"/>
              </a:rPr>
              <a:t>وُدّ</a:t>
            </a:r>
            <a:r>
              <a:rPr lang="fa-IR" sz="2000" dirty="0">
                <a:cs typeface="B Mitra" panose="00000400000000000000" pitchFamily="2" charset="-78"/>
              </a:rPr>
              <a:t>» و «</a:t>
            </a:r>
            <a:r>
              <a:rPr lang="fa-IR" sz="2000" b="1" dirty="0">
                <a:cs typeface="B Mitra" panose="00000400000000000000" pitchFamily="2" charset="-78"/>
              </a:rPr>
              <a:t>مَوَدّة</a:t>
            </a:r>
            <a:r>
              <a:rPr lang="fa-IR" sz="2000" dirty="0">
                <a:cs typeface="B Mitra" panose="00000400000000000000" pitchFamily="2" charset="-78"/>
              </a:rPr>
              <a:t>» یاد می‌شود.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قرآن حرکت</a:t>
            </a:r>
            <a:r>
              <a:rPr lang="en-US" sz="2000" dirty="0">
                <a:cs typeface="B Mitra" panose="00000400000000000000" pitchFamily="2" charset="-78"/>
              </a:rPr>
              <a:t>‌</a:t>
            </a:r>
            <a:r>
              <a:rPr lang="fa-IR" sz="2000" dirty="0">
                <a:cs typeface="B Mitra" panose="00000400000000000000" pitchFamily="2" charset="-78"/>
              </a:rPr>
              <a:t>های حق در جامعه، با محوریت «</a:t>
            </a:r>
            <a:r>
              <a:rPr lang="fa-IR" sz="2000" b="1" dirty="0">
                <a:cs typeface="B Mitra" panose="00000400000000000000" pitchFamily="2" charset="-78"/>
              </a:rPr>
              <a:t>اولیاي</a:t>
            </a:r>
            <a:r>
              <a:rPr lang="fa-IR" sz="2000" dirty="0">
                <a:cs typeface="B Mitra" panose="00000400000000000000" pitchFamily="2" charset="-78"/>
              </a:rPr>
              <a:t> </a:t>
            </a:r>
            <a:r>
              <a:rPr lang="fa-IR" sz="2000" b="1" dirty="0">
                <a:cs typeface="B Mitra" panose="00000400000000000000" pitchFamily="2" charset="-78"/>
              </a:rPr>
              <a:t>الهی</a:t>
            </a:r>
            <a:r>
              <a:rPr lang="fa-IR" sz="2000" dirty="0">
                <a:cs typeface="B Mitra" panose="00000400000000000000" pitchFamily="2" charset="-78"/>
              </a:rPr>
              <a:t>» و «</a:t>
            </a:r>
            <a:r>
              <a:rPr lang="fa-IR" sz="2000" b="1" dirty="0">
                <a:cs typeface="B Mitra" panose="00000400000000000000" pitchFamily="2" charset="-78"/>
              </a:rPr>
              <a:t>عقل</a:t>
            </a:r>
            <a:r>
              <a:rPr lang="fa-IR" sz="2000" dirty="0">
                <a:cs typeface="B Mitra" panose="00000400000000000000" pitchFamily="2" charset="-78"/>
              </a:rPr>
              <a:t>» شکل گرفته، به تنوعی از حرکات تبدیل می‌شود. این تنوع در قرآن با تلفیقی از کلمه «</a:t>
            </a:r>
            <a:r>
              <a:rPr lang="fa-IR" sz="2000" b="1" dirty="0">
                <a:cs typeface="B Mitra" panose="00000400000000000000" pitchFamily="2" charset="-78"/>
              </a:rPr>
              <a:t>قوم</a:t>
            </a:r>
            <a:r>
              <a:rPr lang="fa-IR" sz="2000" dirty="0">
                <a:cs typeface="B Mitra" panose="00000400000000000000" pitchFamily="2" charset="-78"/>
              </a:rPr>
              <a:t>» و واژه‌هایی مانند تفکر، تعقل، ایمان، تذکر، سمع، شکر، یقین، علم، فقه، تقوا و... بیان شده است. سبک کلی بیان‌ها به صورت «بیان آیات+ لِ+ قوم+ فعل مضارع» است.</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قرآن حرکت</a:t>
            </a:r>
            <a:r>
              <a:rPr lang="en-US" sz="2000" dirty="0">
                <a:cs typeface="B Mitra" panose="00000400000000000000" pitchFamily="2" charset="-78"/>
              </a:rPr>
              <a:t>‌</a:t>
            </a:r>
            <a:r>
              <a:rPr lang="fa-IR" sz="2000" dirty="0">
                <a:cs typeface="B Mitra" panose="00000400000000000000" pitchFamily="2" charset="-78"/>
              </a:rPr>
              <a:t>های باطل با محوریت «</a:t>
            </a:r>
            <a:r>
              <a:rPr lang="fa-IR" sz="2000" b="1" dirty="0">
                <a:cs typeface="B Mitra" panose="00000400000000000000" pitchFamily="2" charset="-78"/>
              </a:rPr>
              <a:t>طاغوت</a:t>
            </a:r>
            <a:r>
              <a:rPr lang="fa-IR" sz="2000" dirty="0">
                <a:cs typeface="B Mitra" panose="00000400000000000000" pitchFamily="2" charset="-78"/>
              </a:rPr>
              <a:t>» و «</a:t>
            </a:r>
            <a:r>
              <a:rPr lang="fa-IR" sz="2000" b="1" dirty="0">
                <a:cs typeface="B Mitra" panose="00000400000000000000" pitchFamily="2" charset="-78"/>
              </a:rPr>
              <a:t>جهل</a:t>
            </a:r>
            <a:r>
              <a:rPr lang="fa-IR" sz="2000" dirty="0">
                <a:cs typeface="B Mitra" panose="00000400000000000000" pitchFamily="2" charset="-78"/>
              </a:rPr>
              <a:t>» شکل گرفته به تنوعی از حرکات تبدیل می‌شود. این تنوع در قرآن با تلفیقی از کلمه «</a:t>
            </a:r>
            <a:r>
              <a:rPr lang="fa-IR" sz="2000" b="1" dirty="0">
                <a:cs typeface="B Mitra" panose="00000400000000000000" pitchFamily="2" charset="-78"/>
              </a:rPr>
              <a:t>قوم</a:t>
            </a:r>
            <a:r>
              <a:rPr lang="fa-IR" sz="2000" dirty="0">
                <a:cs typeface="B Mitra" panose="00000400000000000000" pitchFamily="2" charset="-78"/>
              </a:rPr>
              <a:t>» و افرادی که دچار فسق، ظلم، کفر، خسر، جرم، کذب، هستند، بیان شده است و سبک بیان</a:t>
            </a:r>
            <a:r>
              <a:rPr lang="en-US" sz="2000" dirty="0">
                <a:cs typeface="B Mitra" panose="00000400000000000000" pitchFamily="2" charset="-78"/>
              </a:rPr>
              <a:t>‌</a:t>
            </a:r>
            <a:r>
              <a:rPr lang="fa-IR" sz="2000" dirty="0">
                <a:cs typeface="B Mitra" panose="00000400000000000000" pitchFamily="2" charset="-78"/>
              </a:rPr>
              <a:t>ها به صورت «تهدید یا خبری در عدم هدایت + قوم + اسم فاعل» است.     </a:t>
            </a:r>
            <a:endParaRPr lang="en-US" sz="2000" dirty="0">
              <a:cs typeface="B Mitra" panose="00000400000000000000" pitchFamily="2" charset="-78"/>
            </a:endParaRPr>
          </a:p>
        </p:txBody>
      </p:sp>
      <p:sp>
        <p:nvSpPr>
          <p:cNvPr id="3" name="Rectangle 2"/>
          <p:cNvSpPr/>
          <p:nvPr/>
        </p:nvSpPr>
        <p:spPr>
          <a:xfrm>
            <a:off x="278265" y="721069"/>
            <a:ext cx="1101584"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ششم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23207390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9656" y="1413510"/>
            <a:ext cx="8915400" cy="4339650"/>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تک</a:t>
            </a:r>
            <a:r>
              <a:rPr lang="en-US" sz="2000" dirty="0">
                <a:cs typeface="B Mitra" panose="00000400000000000000" pitchFamily="2" charset="-78"/>
              </a:rPr>
              <a:t>‌</a:t>
            </a:r>
            <a:r>
              <a:rPr lang="fa-IR" sz="2000" dirty="0">
                <a:cs typeface="B Mitra" panose="00000400000000000000" pitchFamily="2" charset="-78"/>
              </a:rPr>
              <a:t>تک افراد بالغ جامعه در قالب قوم</a:t>
            </a:r>
            <a:r>
              <a:rPr lang="en-US" sz="2000" dirty="0">
                <a:cs typeface="B Mitra" panose="00000400000000000000" pitchFamily="2" charset="-78"/>
              </a:rPr>
              <a:t>‌</a:t>
            </a:r>
            <a:r>
              <a:rPr lang="fa-IR" sz="2000" dirty="0">
                <a:cs typeface="B Mitra" panose="00000400000000000000" pitchFamily="2" charset="-78"/>
              </a:rPr>
              <a:t>های حق یا باطل قابل تفکیک</a:t>
            </a:r>
            <a:r>
              <a:rPr lang="en-US" sz="2000" dirty="0">
                <a:cs typeface="B Mitra" panose="00000400000000000000" pitchFamily="2" charset="-78"/>
              </a:rPr>
              <a:t>‌</a:t>
            </a:r>
            <a:r>
              <a:rPr lang="fa-IR" sz="2000" dirty="0">
                <a:cs typeface="B Mitra" panose="00000400000000000000" pitchFamily="2" charset="-78"/>
              </a:rPr>
              <a:t>اند. این گروه‌بندی به صورت طبیعی با هم‌جهتی و هماهنگی آنها بر محور «عقل» یا «جهل» صورت می</a:t>
            </a:r>
            <a:r>
              <a:rPr lang="en-US" sz="2000" dirty="0">
                <a:cs typeface="B Mitra" panose="00000400000000000000" pitchFamily="2" charset="-78"/>
              </a:rPr>
              <a:t>‌</a:t>
            </a:r>
            <a:r>
              <a:rPr lang="fa-IR" sz="2000" dirty="0">
                <a:cs typeface="B Mitra" panose="00000400000000000000" pitchFamily="2" charset="-78"/>
              </a:rPr>
              <a:t>گیرد.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هم‌جهتی و هماهنگی مردم باعث ایجاد حرکت جمعی شده، به طور طبیعی باعث به وجود آمدن جریانات اجتماعی می</a:t>
            </a:r>
            <a:r>
              <a:rPr lang="en-US" sz="2000" dirty="0">
                <a:cs typeface="B Mitra" panose="00000400000000000000" pitchFamily="2" charset="-78"/>
              </a:rPr>
              <a:t>‌</a:t>
            </a:r>
            <a:r>
              <a:rPr lang="fa-IR" sz="2000" dirty="0">
                <a:cs typeface="B Mitra" panose="00000400000000000000" pitchFamily="2" charset="-78"/>
              </a:rPr>
              <a:t>شود. </a:t>
            </a:r>
            <a:endParaRPr lang="fa-IR" sz="2000" dirty="0" smtClean="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آداب و رسوم رایج یک قوم كه به شکل‌های مختلفی بین آنها شناخته شده «</a:t>
            </a:r>
            <a:r>
              <a:rPr lang="fa-IR" sz="2000" b="1" dirty="0">
                <a:cs typeface="B Mitra" panose="00000400000000000000" pitchFamily="2" charset="-78"/>
              </a:rPr>
              <a:t>عرف</a:t>
            </a:r>
            <a:r>
              <a:rPr lang="fa-IR" sz="2000" dirty="0">
                <a:cs typeface="B Mitra" panose="00000400000000000000" pitchFamily="2" charset="-78"/>
              </a:rPr>
              <a:t>» آن جامعه را تشكيل می‌دهد. عرف هر جامعه‌ای باید با «</a:t>
            </a:r>
            <a:r>
              <a:rPr lang="fa-IR" sz="2000" b="1" dirty="0">
                <a:cs typeface="B Mitra" panose="00000400000000000000" pitchFamily="2" charset="-78"/>
              </a:rPr>
              <a:t>عرف</a:t>
            </a:r>
            <a:r>
              <a:rPr lang="fa-IR" sz="2000" dirty="0">
                <a:cs typeface="B Mitra" panose="00000400000000000000" pitchFamily="2" charset="-78"/>
              </a:rPr>
              <a:t>» تبیین شده از جانب </a:t>
            </a:r>
            <a:r>
              <a:rPr lang="fa-IR" sz="2000" b="1" dirty="0">
                <a:cs typeface="B Mitra" panose="00000400000000000000" pitchFamily="2" charset="-78"/>
              </a:rPr>
              <a:t>انبیا</a:t>
            </a:r>
            <a:r>
              <a:rPr lang="fa-IR" sz="2000" dirty="0">
                <a:cs typeface="B Mitra" panose="00000400000000000000" pitchFamily="2" charset="-78"/>
              </a:rPr>
              <a:t> مطابقت نماید و در صورت تعارض کنار گذاشته شود. بنابراین یکی از وظایف پیامبران و اولیای الهی «</a:t>
            </a:r>
            <a:r>
              <a:rPr lang="fa-IR" sz="2000" b="1" dirty="0">
                <a:cs typeface="B Mitra" panose="00000400000000000000" pitchFamily="2" charset="-78"/>
              </a:rPr>
              <a:t>امر</a:t>
            </a:r>
            <a:r>
              <a:rPr lang="fa-IR" sz="2000" dirty="0">
                <a:cs typeface="B Mitra" panose="00000400000000000000" pitchFamily="2" charset="-78"/>
              </a:rPr>
              <a:t> به </a:t>
            </a:r>
            <a:r>
              <a:rPr lang="fa-IR" sz="2000" b="1" dirty="0">
                <a:cs typeface="B Mitra" panose="00000400000000000000" pitchFamily="2" charset="-78"/>
              </a:rPr>
              <a:t>معروف</a:t>
            </a:r>
            <a:r>
              <a:rPr lang="fa-IR" sz="2000" dirty="0">
                <a:cs typeface="B Mitra" panose="00000400000000000000" pitchFamily="2" charset="-78"/>
              </a:rPr>
              <a:t>» و «</a:t>
            </a:r>
            <a:r>
              <a:rPr lang="fa-IR" sz="2000" b="1" dirty="0">
                <a:cs typeface="B Mitra" panose="00000400000000000000" pitchFamily="2" charset="-78"/>
              </a:rPr>
              <a:t>نهی</a:t>
            </a:r>
            <a:r>
              <a:rPr lang="fa-IR" sz="2000" dirty="0">
                <a:cs typeface="B Mitra" panose="00000400000000000000" pitchFamily="2" charset="-78"/>
              </a:rPr>
              <a:t> از </a:t>
            </a:r>
            <a:r>
              <a:rPr lang="fa-IR" sz="2000" b="1" dirty="0">
                <a:cs typeface="B Mitra" panose="00000400000000000000" pitchFamily="2" charset="-78"/>
              </a:rPr>
              <a:t>منکر</a:t>
            </a:r>
            <a:r>
              <a:rPr lang="fa-IR" sz="2000" dirty="0">
                <a:cs typeface="B Mitra" panose="00000400000000000000" pitchFamily="2" charset="-78"/>
              </a:rPr>
              <a:t>»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عنوان قرآني تابعین حرکت انبیا و کسانی که می‌توانند در لحظات مختلف به میزان حق رجوع کنند «</a:t>
            </a:r>
            <a:r>
              <a:rPr lang="fa-IR" sz="2000" b="1" dirty="0">
                <a:cs typeface="B Mitra" panose="00000400000000000000" pitchFamily="2" charset="-78"/>
              </a:rPr>
              <a:t>قوم</a:t>
            </a:r>
            <a:r>
              <a:rPr lang="fa-IR" sz="2000" dirty="0">
                <a:cs typeface="B Mitra" panose="00000400000000000000" pitchFamily="2" charset="-78"/>
              </a:rPr>
              <a:t> </a:t>
            </a:r>
            <a:r>
              <a:rPr lang="fa-IR" sz="2000" b="1" dirty="0">
                <a:cs typeface="B Mitra" panose="00000400000000000000" pitchFamily="2" charset="-78"/>
              </a:rPr>
              <a:t>یعقلون</a:t>
            </a:r>
            <a:r>
              <a:rPr lang="fa-IR" sz="2000" dirty="0">
                <a:cs typeface="B Mitra" panose="00000400000000000000" pitchFamily="2" charset="-78"/>
              </a:rPr>
              <a:t>» بوده و «</a:t>
            </a:r>
            <a:r>
              <a:rPr lang="fa-IR" sz="2000" b="1" dirty="0">
                <a:cs typeface="B Mitra" panose="00000400000000000000" pitchFamily="2" charset="-78"/>
              </a:rPr>
              <a:t>عقلای</a:t>
            </a:r>
            <a:r>
              <a:rPr lang="fa-IR" sz="2000" dirty="0">
                <a:cs typeface="B Mitra" panose="00000400000000000000" pitchFamily="2" charset="-78"/>
              </a:rPr>
              <a:t> </a:t>
            </a:r>
            <a:r>
              <a:rPr lang="fa-IR" sz="2000" b="1" dirty="0">
                <a:cs typeface="B Mitra" panose="00000400000000000000" pitchFamily="2" charset="-78"/>
              </a:rPr>
              <a:t>جامعه</a:t>
            </a:r>
            <a:r>
              <a:rPr lang="fa-IR" sz="2000" dirty="0">
                <a:cs typeface="B Mitra" panose="00000400000000000000" pitchFamily="2" charset="-78"/>
              </a:rPr>
              <a:t>» را تشکیل می‌دهند كه در فرهنگ قرآن به آنها «</a:t>
            </a:r>
            <a:r>
              <a:rPr lang="fa-IR" sz="2000" b="1" dirty="0">
                <a:cs typeface="B Mitra" panose="00000400000000000000" pitchFamily="2" charset="-78"/>
              </a:rPr>
              <a:t>اولوالالباب</a:t>
            </a:r>
            <a:r>
              <a:rPr lang="fa-IR" sz="2000" dirty="0">
                <a:cs typeface="B Mitra" panose="00000400000000000000" pitchFamily="2" charset="-78"/>
              </a:rPr>
              <a:t>» گفته مي‌شود. رجوع به این افراد در صورت فقدان پیامبر و ولیّ خاص الهی در حکم رجوع به انبیا است و عدم مراجعه به این افراد در حکم اعراض از عقل و تعقّل است.  </a:t>
            </a:r>
            <a:endParaRPr lang="en-US" sz="2000" dirty="0">
              <a:cs typeface="B Mitra" panose="00000400000000000000" pitchFamily="2" charset="-78"/>
            </a:endParaRPr>
          </a:p>
          <a:p>
            <a:pPr lvl="0" algn="just" rtl="1">
              <a:lnSpc>
                <a:spcPct val="115000"/>
              </a:lnSpc>
            </a:pPr>
            <a:endParaRPr lang="en-US" sz="2000" dirty="0">
              <a:cs typeface="B Mitra" panose="00000400000000000000" pitchFamily="2" charset="-78"/>
            </a:endParaRPr>
          </a:p>
        </p:txBody>
      </p:sp>
      <p:sp>
        <p:nvSpPr>
          <p:cNvPr id="3" name="Rectangle 2"/>
          <p:cNvSpPr/>
          <p:nvPr/>
        </p:nvSpPr>
        <p:spPr>
          <a:xfrm>
            <a:off x="278265" y="721069"/>
            <a:ext cx="1101584"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ششم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7277803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8528" y="934188"/>
            <a:ext cx="8787384" cy="5047536"/>
          </a:xfrm>
          <a:prstGeom prst="rect">
            <a:avLst/>
          </a:prstGeom>
        </p:spPr>
        <p:txBody>
          <a:bodyPr wrap="square">
            <a:spAutoFit/>
          </a:bodyPr>
          <a:lstStyle/>
          <a:p>
            <a:pPr algn="just" rtl="1">
              <a:lnSpc>
                <a:spcPct val="115000"/>
              </a:lnSpc>
              <a:spcAft>
                <a:spcPts val="0"/>
              </a:spcAft>
            </a:pPr>
            <a:r>
              <a:rPr lang="fa-IR" sz="2000" b="1" dirty="0">
                <a:latin typeface="Times New Roman" panose="02020603050405020304" pitchFamily="18" charset="0"/>
                <a:ea typeface="Times New Roman" panose="02020603050405020304" pitchFamily="18" charset="0"/>
                <a:cs typeface="B Mitra" panose="00000400000000000000" pitchFamily="2" charset="-78"/>
              </a:rPr>
              <a:t>مبانی نظری</a:t>
            </a:r>
            <a:endParaRPr lang="en-US" sz="2000" dirty="0">
              <a:latin typeface="Times New Roman" panose="02020603050405020304" pitchFamily="18" charset="0"/>
              <a:ea typeface="Times New Roman" panose="02020603050405020304" pitchFamily="18" charset="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بیشتر </a:t>
            </a:r>
            <a:r>
              <a:rPr lang="fa-IR" sz="2000" b="1" dirty="0">
                <a:cs typeface="B Mitra" panose="00000400000000000000" pitchFamily="2" charset="-78"/>
              </a:rPr>
              <a:t>علوم</a:t>
            </a:r>
            <a:r>
              <a:rPr lang="fa-IR" sz="2000" dirty="0">
                <a:cs typeface="B Mitra" panose="00000400000000000000" pitchFamily="2" charset="-78"/>
              </a:rPr>
              <a:t> در قالب </a:t>
            </a:r>
            <a:r>
              <a:rPr lang="fa-IR" sz="2000" b="1" dirty="0">
                <a:cs typeface="B Mitra" panose="00000400000000000000" pitchFamily="2" charset="-78"/>
              </a:rPr>
              <a:t>حرکت</a:t>
            </a:r>
            <a:r>
              <a:rPr lang="en-US" sz="2000" b="1" dirty="0">
                <a:cs typeface="B Mitra" panose="00000400000000000000" pitchFamily="2" charset="-78"/>
              </a:rPr>
              <a:t>‌</a:t>
            </a:r>
            <a:r>
              <a:rPr lang="fa-IR" sz="2000" b="1" dirty="0">
                <a:cs typeface="B Mitra" panose="00000400000000000000" pitchFamily="2" charset="-78"/>
              </a:rPr>
              <a:t>های اجتماعی </a:t>
            </a:r>
            <a:r>
              <a:rPr lang="fa-IR" sz="2000" dirty="0">
                <a:cs typeface="B Mitra" panose="00000400000000000000" pitchFamily="2" charset="-78"/>
              </a:rPr>
              <a:t>به افراد انتقال می</a:t>
            </a:r>
            <a:r>
              <a:rPr lang="en-US" sz="2000" dirty="0">
                <a:cs typeface="B Mitra" panose="00000400000000000000" pitchFamily="2" charset="-78"/>
              </a:rPr>
              <a:t>‌</a:t>
            </a:r>
            <a:r>
              <a:rPr lang="fa-IR" sz="2000" dirty="0">
                <a:cs typeface="B Mitra" panose="00000400000000000000" pitchFamily="2" charset="-78"/>
              </a:rPr>
              <a:t>یابد. </a:t>
            </a:r>
            <a:endParaRPr lang="en-US" sz="2000" dirty="0">
              <a:cs typeface="B Mitra" panose="00000400000000000000" pitchFamily="2" charset="-78"/>
            </a:endParaRPr>
          </a:p>
          <a:p>
            <a:pPr marL="800100" lvl="1" indent="-342900" algn="just" rtl="1">
              <a:lnSpc>
                <a:spcPct val="115000"/>
              </a:lnSpc>
              <a:buFont typeface="Courier New" panose="02070309020205020404" pitchFamily="49" charset="0"/>
              <a:buChar char="o"/>
            </a:pPr>
            <a:r>
              <a:rPr lang="fa-IR" sz="2000" dirty="0">
                <a:cs typeface="B Mitra" panose="00000400000000000000" pitchFamily="2" charset="-78"/>
              </a:rPr>
              <a:t>برخی از این علوم از طریق تجربه و سینه به سینه انتقال می‌یابد. </a:t>
            </a:r>
            <a:endParaRPr lang="en-US" sz="2000" dirty="0">
              <a:cs typeface="B Mitra" panose="00000400000000000000" pitchFamily="2" charset="-78"/>
            </a:endParaRPr>
          </a:p>
          <a:p>
            <a:pPr marL="800100" lvl="1" indent="-342900" algn="just" rtl="1">
              <a:lnSpc>
                <a:spcPct val="115000"/>
              </a:lnSpc>
              <a:buFont typeface="Courier New" panose="02070309020205020404" pitchFamily="49" charset="0"/>
              <a:buChar char="o"/>
            </a:pPr>
            <a:r>
              <a:rPr lang="fa-IR" sz="2000" dirty="0">
                <a:cs typeface="B Mitra" panose="00000400000000000000" pitchFamily="2" charset="-78"/>
              </a:rPr>
              <a:t>در اثر تعامل اجتماعی در جوامع برای کشف علوم، انسان</a:t>
            </a:r>
            <a:r>
              <a:rPr lang="en-US" sz="2000" dirty="0">
                <a:cs typeface="B Mitra" panose="00000400000000000000" pitchFamily="2" charset="-78"/>
              </a:rPr>
              <a:t>‌</a:t>
            </a:r>
            <a:r>
              <a:rPr lang="fa-IR" sz="2000" dirty="0">
                <a:cs typeface="B Mitra" panose="00000400000000000000" pitchFamily="2" charset="-78"/>
              </a:rPr>
              <a:t>هایی تربیت می‌شوند. </a:t>
            </a:r>
            <a:endParaRPr lang="en-US" sz="2000" dirty="0">
              <a:cs typeface="B Mitra" panose="00000400000000000000" pitchFamily="2" charset="-78"/>
            </a:endParaRPr>
          </a:p>
          <a:p>
            <a:pPr marL="800100" lvl="1" indent="-342900" algn="just" rtl="1">
              <a:lnSpc>
                <a:spcPct val="115000"/>
              </a:lnSpc>
              <a:buFont typeface="Courier New" panose="02070309020205020404" pitchFamily="49" charset="0"/>
              <a:buChar char="o"/>
            </a:pPr>
            <a:r>
              <a:rPr lang="fa-IR" sz="2000" dirty="0">
                <a:cs typeface="B Mitra" panose="00000400000000000000" pitchFamily="2" charset="-78"/>
              </a:rPr>
              <a:t>گسترش مرزهای علم و شکوفایی آن در گرو تعاملات علمی میان عالمان اتفاق می‌افتد.</a:t>
            </a:r>
            <a:endParaRPr lang="en-US" sz="2000" dirty="0">
              <a:cs typeface="B Mitra" panose="00000400000000000000" pitchFamily="2" charset="-78"/>
            </a:endParaRPr>
          </a:p>
          <a:p>
            <a:pPr marL="800100" lvl="1" indent="-342900" algn="just" rtl="1">
              <a:lnSpc>
                <a:spcPct val="115000"/>
              </a:lnSpc>
              <a:buFont typeface="Courier New" panose="02070309020205020404" pitchFamily="49" charset="0"/>
              <a:buChar char="o"/>
            </a:pPr>
            <a:r>
              <a:rPr lang="fa-IR" sz="2000" dirty="0">
                <a:cs typeface="B Mitra" panose="00000400000000000000" pitchFamily="2" charset="-78"/>
              </a:rPr>
              <a:t>برخی از علوم به طور کامل وابسته به حرکت</a:t>
            </a:r>
            <a:r>
              <a:rPr lang="en-US" sz="2000" dirty="0">
                <a:cs typeface="B Mitra" panose="00000400000000000000" pitchFamily="2" charset="-78"/>
              </a:rPr>
              <a:t>‌</a:t>
            </a:r>
            <a:r>
              <a:rPr lang="fa-IR" sz="2000" dirty="0">
                <a:cs typeface="B Mitra" panose="00000400000000000000" pitchFamily="2" charset="-78"/>
              </a:rPr>
              <a:t>های اجتماعی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موضوع برخی از علوم در رابطه با مباحث اجتماعی است.</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هر حرکتی در جامعه نیازمند علم و دانش است. </a:t>
            </a:r>
            <a:r>
              <a:rPr lang="fa-IR" sz="2000" dirty="0" smtClean="0">
                <a:cs typeface="B Mitra" panose="00000400000000000000" pitchFamily="2" charset="-78"/>
              </a:rPr>
              <a:t>حرکت‌های </a:t>
            </a:r>
            <a:r>
              <a:rPr lang="fa-IR" sz="2000" dirty="0">
                <a:cs typeface="B Mitra" panose="00000400000000000000" pitchFamily="2" charset="-78"/>
              </a:rPr>
              <a:t>اجتماعی یا بر اساس علم یقینی و قطعی شکل می‌گیرد و یا بر اساس شک، وهم و ظن به وجود می‌آید.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پشتوانه همه </a:t>
            </a:r>
            <a:r>
              <a:rPr lang="fa-IR" sz="2000" b="1" dirty="0">
                <a:cs typeface="B Mitra" panose="00000400000000000000" pitchFamily="2" charset="-78"/>
              </a:rPr>
              <a:t>حرکت</a:t>
            </a:r>
            <a:r>
              <a:rPr lang="en-US" sz="2000" b="1" dirty="0">
                <a:cs typeface="B Mitra" panose="00000400000000000000" pitchFamily="2" charset="-78"/>
              </a:rPr>
              <a:t>‌</a:t>
            </a:r>
            <a:r>
              <a:rPr lang="fa-IR" sz="2000" b="1" dirty="0">
                <a:cs typeface="B Mitra" panose="00000400000000000000" pitchFamily="2" charset="-78"/>
              </a:rPr>
              <a:t>های حق در جامعه، علم قطعیِ یقینی</a:t>
            </a:r>
            <a:r>
              <a:rPr lang="fa-IR" sz="2000" dirty="0">
                <a:cs typeface="B Mitra" panose="00000400000000000000" pitchFamily="2" charset="-78"/>
              </a:rPr>
              <a:t> است. </a:t>
            </a:r>
            <a:endParaRPr lang="fa-IR" sz="2000" dirty="0" smtClean="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فرهنگ </a:t>
            </a:r>
            <a:r>
              <a:rPr lang="fa-IR" sz="2000" dirty="0">
                <a:cs typeface="B Mitra" panose="00000400000000000000" pitchFamily="2" charset="-78"/>
              </a:rPr>
              <a:t>و هنر هر قوم و اجتماعی بخشی از علوم آن جامعه است که به نوع سبک و روش زندگی و تفکر اجتماعی آن جامعه وابسته است.</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ارائه همه علوم چه با موضوعات اجتماعی، چه با موضوعات انسان، چه با موضوعات عالم تکوین خلقت، در بستر تعاملات اجتماعی -و یا به بیان ما در این جزوه، حرکت اجتماعی- صورت می‌گیرد. </a:t>
            </a:r>
            <a:endParaRPr lang="en-US" sz="2000" dirty="0">
              <a:effectLst/>
              <a:cs typeface="B Mitra" panose="00000400000000000000" pitchFamily="2" charset="-78"/>
            </a:endParaRPr>
          </a:p>
        </p:txBody>
      </p:sp>
      <p:sp>
        <p:nvSpPr>
          <p:cNvPr id="3" name="Rectangle 2"/>
          <p:cNvSpPr/>
          <p:nvPr/>
        </p:nvSpPr>
        <p:spPr>
          <a:xfrm>
            <a:off x="319757" y="726630"/>
            <a:ext cx="1032654"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هفتم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1822137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5648" y="1340443"/>
            <a:ext cx="9189720" cy="4339650"/>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لحاظ کردن این گزاره در اتخاذ شیوه‌های تعلیم و تربیت می‌تواند در رشد انسان بسیار تأثیرگذار و تحول‌آفرین باشد. بر این اساس دستورالعمل‌هایی که آیات و روایات برای تعالی انسان ارائه کرده‌اند عمدتاً بار اجتماعی دارند. نمونه‌هايی از این تعالیم را می‌توان در همه سوره‌های قرآن مشاهده کرد.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هر </a:t>
            </a:r>
            <a:r>
              <a:rPr lang="fa-IR" sz="2000" b="1" dirty="0">
                <a:cs typeface="B Mitra" panose="00000400000000000000" pitchFamily="2" charset="-78"/>
              </a:rPr>
              <a:t>صفت</a:t>
            </a:r>
            <a:r>
              <a:rPr lang="fa-IR" sz="2000" dirty="0">
                <a:cs typeface="B Mitra" panose="00000400000000000000" pitchFamily="2" charset="-78"/>
              </a:rPr>
              <a:t> فردي از انسان در </a:t>
            </a:r>
            <a:r>
              <a:rPr lang="fa-IR" sz="2000" b="1" dirty="0">
                <a:cs typeface="B Mitra" panose="00000400000000000000" pitchFamily="2" charset="-78"/>
              </a:rPr>
              <a:t>اجتماع</a:t>
            </a:r>
            <a:r>
              <a:rPr lang="fa-IR" sz="2000" dirty="0">
                <a:cs typeface="B Mitra" panose="00000400000000000000" pitchFamily="2" charset="-78"/>
              </a:rPr>
              <a:t> بروز مي‌يابد، پس امكان اصلاح او در اجتماع بيشتر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قرآن و روایات بنی‌آدم را از </a:t>
            </a:r>
            <a:r>
              <a:rPr lang="fa-IR" sz="2000" b="1" dirty="0">
                <a:cs typeface="B Mitra" panose="00000400000000000000" pitchFamily="2" charset="-78"/>
              </a:rPr>
              <a:t>حیثیت فردی با واژه «انسان» </a:t>
            </a:r>
            <a:r>
              <a:rPr lang="fa-IR" sz="2000" dirty="0">
                <a:cs typeface="B Mitra" panose="00000400000000000000" pitchFamily="2" charset="-78"/>
              </a:rPr>
              <a:t>و از </a:t>
            </a:r>
            <a:r>
              <a:rPr lang="fa-IR" sz="2000" b="1" dirty="0">
                <a:solidFill>
                  <a:srgbClr val="FF0000"/>
                </a:solidFill>
                <a:cs typeface="B Mitra" panose="00000400000000000000" pitchFamily="2" charset="-78"/>
              </a:rPr>
              <a:t>حیثیت اجتماعی با واژه «ناس»</a:t>
            </a:r>
            <a:r>
              <a:rPr lang="fa-IR" sz="2000" dirty="0">
                <a:cs typeface="B Mitra" panose="00000400000000000000" pitchFamily="2" charset="-78"/>
              </a:rPr>
              <a:t> یاد کرده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اختصاصات بنی‌آدم را می‌توان در سوره مبارکه «اعراف» مطالعه نمود.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واژه انسان از اَنَسَ به معنای نزدیک شدن برای فرار از تنهایی است. بنابراین در خود این ریشه، ارتباط</a:t>
            </a:r>
            <a:r>
              <a:rPr lang="en-US" sz="2000" dirty="0">
                <a:cs typeface="B Mitra" panose="00000400000000000000" pitchFamily="2" charset="-78"/>
              </a:rPr>
              <a:t>‌</a:t>
            </a:r>
            <a:r>
              <a:rPr lang="fa-IR" sz="2000" dirty="0">
                <a:cs typeface="B Mitra" panose="00000400000000000000" pitchFamily="2" charset="-78"/>
              </a:rPr>
              <a:t>گیری انسان با موجودات دیگر مطرح است که در این صورت در واژه ناس بر </a:t>
            </a:r>
            <a:r>
              <a:rPr lang="fa-IR" sz="2000" b="1" dirty="0">
                <a:solidFill>
                  <a:srgbClr val="FF0000"/>
                </a:solidFill>
                <a:cs typeface="B Mitra" panose="00000400000000000000" pitchFamily="2" charset="-78"/>
              </a:rPr>
              <a:t>ارتباط</a:t>
            </a:r>
            <a:r>
              <a:rPr lang="fa-IR" sz="2000" dirty="0">
                <a:cs typeface="B Mitra" panose="00000400000000000000" pitchFamily="2" charset="-78"/>
              </a:rPr>
              <a:t> انسان</a:t>
            </a:r>
            <a:r>
              <a:rPr lang="en-US" sz="2000" dirty="0">
                <a:cs typeface="B Mitra" panose="00000400000000000000" pitchFamily="2" charset="-78"/>
              </a:rPr>
              <a:t>‌</a:t>
            </a:r>
            <a:r>
              <a:rPr lang="fa-IR" sz="2000" dirty="0">
                <a:cs typeface="B Mitra" panose="00000400000000000000" pitchFamily="2" charset="-78"/>
              </a:rPr>
              <a:t>ها با هم و یا با چیزهای دیگری تأکید می‌شود.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با توجه به معنای لغوی «ناس» اولین چیزی که در اجتماع انسانی مطرح است، </a:t>
            </a:r>
            <a:r>
              <a:rPr lang="fa-IR" sz="2000" b="1" dirty="0">
                <a:solidFill>
                  <a:srgbClr val="FF0000"/>
                </a:solidFill>
                <a:cs typeface="B Mitra" panose="00000400000000000000" pitchFamily="2" charset="-78"/>
              </a:rPr>
              <a:t>«روابط»</a:t>
            </a:r>
            <a:r>
              <a:rPr lang="fa-IR" sz="2000" dirty="0">
                <a:cs typeface="B Mitra" panose="00000400000000000000" pitchFamily="2" charset="-78"/>
              </a:rPr>
              <a:t> است. وجود روابط در زندگی هر انسانی امری بدیهی است که اثبات عدم آن، تقریباً غیر ممکن است.</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مهم‌ترین مسأله در ایجاد روابط و استمرار آن، داشتن </a:t>
            </a:r>
            <a:r>
              <a:rPr lang="fa-IR" sz="2000" b="1" dirty="0">
                <a:solidFill>
                  <a:srgbClr val="FF0000"/>
                </a:solidFill>
                <a:cs typeface="B Mitra" panose="00000400000000000000" pitchFamily="2" charset="-78"/>
              </a:rPr>
              <a:t>منطق مشترک</a:t>
            </a:r>
            <a:r>
              <a:rPr lang="fa-IR" sz="2000" dirty="0">
                <a:cs typeface="B Mitra" panose="00000400000000000000" pitchFamily="2" charset="-78"/>
              </a:rPr>
              <a:t> برای فهم متقابل است. از این منطق مشترک در قرآن با واژگان مختلفی چون «</a:t>
            </a:r>
            <a:r>
              <a:rPr lang="fa-IR" sz="2000" b="1" dirty="0">
                <a:solidFill>
                  <a:srgbClr val="FF0000"/>
                </a:solidFill>
                <a:cs typeface="B Mitra" panose="00000400000000000000" pitchFamily="2" charset="-78"/>
              </a:rPr>
              <a:t>بیان</a:t>
            </a:r>
            <a:r>
              <a:rPr lang="fa-IR" sz="2000" dirty="0">
                <a:cs typeface="B Mitra" panose="00000400000000000000" pitchFamily="2" charset="-78"/>
              </a:rPr>
              <a:t>» یاد شده است.  </a:t>
            </a:r>
            <a:endParaRPr lang="en-US" sz="2000" dirty="0">
              <a:cs typeface="B Mitra" panose="00000400000000000000" pitchFamily="2" charset="-78"/>
            </a:endParaRPr>
          </a:p>
        </p:txBody>
      </p:sp>
      <p:sp>
        <p:nvSpPr>
          <p:cNvPr id="3" name="Rectangle 2"/>
          <p:cNvSpPr/>
          <p:nvPr/>
        </p:nvSpPr>
        <p:spPr>
          <a:xfrm>
            <a:off x="403738" y="781755"/>
            <a:ext cx="918841" cy="369332"/>
          </a:xfrm>
          <a:prstGeom prst="rect">
            <a:avLst/>
          </a:prstGeom>
        </p:spPr>
        <p:txBody>
          <a:bodyPr wrap="none">
            <a:spAutoFit/>
          </a:bodyPr>
          <a:lstStyle/>
          <a:p>
            <a:pPr algn="r" rtl="1">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اول</a:t>
            </a:r>
            <a:endParaRPr lang="fa-IR" b="1"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6696861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7944" y="1244386"/>
            <a:ext cx="8924544" cy="4339650"/>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از آنجایی که </a:t>
            </a:r>
            <a:r>
              <a:rPr lang="fa-IR" sz="2000" b="1" dirty="0">
                <a:cs typeface="B Mitra" panose="00000400000000000000" pitchFamily="2" charset="-78"/>
              </a:rPr>
              <a:t>علم</a:t>
            </a:r>
            <a:r>
              <a:rPr lang="fa-IR" sz="2000" dirty="0">
                <a:cs typeface="B Mitra" panose="00000400000000000000" pitchFamily="2" charset="-78"/>
              </a:rPr>
              <a:t> عطایی الهی برای برطرف شدن </a:t>
            </a:r>
            <a:r>
              <a:rPr lang="fa-IR" sz="2000" b="1" dirty="0">
                <a:cs typeface="B Mitra" panose="00000400000000000000" pitchFamily="2" charset="-78"/>
              </a:rPr>
              <a:t>نیاز</a:t>
            </a:r>
            <a:r>
              <a:rPr lang="fa-IR" sz="2000" dirty="0">
                <a:cs typeface="B Mitra" panose="00000400000000000000" pitchFamily="2" charset="-78"/>
              </a:rPr>
              <a:t> </a:t>
            </a:r>
            <a:r>
              <a:rPr lang="fa-IR" sz="2000" b="1" dirty="0">
                <a:cs typeface="B Mitra" panose="00000400000000000000" pitchFamily="2" charset="-78"/>
              </a:rPr>
              <a:t>انسان</a:t>
            </a:r>
            <a:r>
              <a:rPr lang="fa-IR" sz="2000" dirty="0">
                <a:cs typeface="B Mitra" panose="00000400000000000000" pitchFamily="2" charset="-78"/>
              </a:rPr>
              <a:t> و </a:t>
            </a:r>
            <a:r>
              <a:rPr lang="fa-IR" sz="2000" b="1" dirty="0">
                <a:cs typeface="B Mitra" panose="00000400000000000000" pitchFamily="2" charset="-78"/>
              </a:rPr>
              <a:t>جامعه</a:t>
            </a:r>
            <a:r>
              <a:rPr lang="fa-IR" sz="2000" dirty="0">
                <a:cs typeface="B Mitra" panose="00000400000000000000" pitchFamily="2" charset="-78"/>
              </a:rPr>
              <a:t> است، برطرف شدن نوع نیاز موجب ارزش</a:t>
            </a:r>
            <a:r>
              <a:rPr lang="en-US" sz="2000" dirty="0">
                <a:cs typeface="B Mitra" panose="00000400000000000000" pitchFamily="2" charset="-78"/>
              </a:rPr>
              <a:t>‌</a:t>
            </a:r>
            <a:r>
              <a:rPr lang="fa-IR" sz="2000" dirty="0">
                <a:cs typeface="B Mitra" panose="00000400000000000000" pitchFamily="2" charset="-78"/>
              </a:rPr>
              <a:t>گذاری آن علم می</a:t>
            </a:r>
            <a:r>
              <a:rPr lang="en-US" sz="2000" dirty="0">
                <a:cs typeface="B Mitra" panose="00000400000000000000" pitchFamily="2" charset="-78"/>
              </a:rPr>
              <a:t>‌</a:t>
            </a:r>
            <a:r>
              <a:rPr lang="fa-IR" sz="2000" dirty="0">
                <a:cs typeface="B Mitra" panose="00000400000000000000" pitchFamily="2" charset="-78"/>
              </a:rPr>
              <a:t>شود. بنابراین علومی که برای برطرف شدن نیاز به کمال حقیقی توسعه می‌یابد علومی حقیقی به شمار رفته، سایر علوم باید در خدمت آن قرار گیرند.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بر اثر گسترش </a:t>
            </a:r>
            <a:r>
              <a:rPr lang="fa-IR" sz="2000" b="1" dirty="0">
                <a:cs typeface="B Mitra" panose="00000400000000000000" pitchFamily="2" charset="-78"/>
              </a:rPr>
              <a:t>علوم</a:t>
            </a:r>
            <a:r>
              <a:rPr lang="fa-IR" sz="2000" dirty="0">
                <a:cs typeface="B Mitra" panose="00000400000000000000" pitchFamily="2" charset="-78"/>
              </a:rPr>
              <a:t> </a:t>
            </a:r>
            <a:r>
              <a:rPr lang="fa-IR" sz="2000" b="1" dirty="0">
                <a:cs typeface="B Mitra" panose="00000400000000000000" pitchFamily="2" charset="-78"/>
              </a:rPr>
              <a:t>حقیقی</a:t>
            </a:r>
            <a:r>
              <a:rPr lang="fa-IR" sz="2000" dirty="0">
                <a:cs typeface="B Mitra" panose="00000400000000000000" pitchFamily="2" charset="-78"/>
              </a:rPr>
              <a:t> و برطرف شدن نیاز فطری انسان زندگی معنوی انسان و بالتبع جامعه شکل می‌گیرد. انسان دارای دو </a:t>
            </a:r>
            <a:r>
              <a:rPr lang="fa-IR" sz="2000" b="1" dirty="0">
                <a:cs typeface="B Mitra" panose="00000400000000000000" pitchFamily="2" charset="-78"/>
              </a:rPr>
              <a:t>نوع</a:t>
            </a:r>
            <a:r>
              <a:rPr lang="fa-IR" sz="2000" dirty="0">
                <a:cs typeface="B Mitra" panose="00000400000000000000" pitchFamily="2" charset="-78"/>
              </a:rPr>
              <a:t> زندگی و مرگ می‌شود. خداوند در سوره مبارکه جاثیه این دو نوع زندگی و مرگ را با هم مساوی نمی‌داند.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توجه به «</a:t>
            </a:r>
            <a:r>
              <a:rPr lang="fa-IR" sz="2000" b="1" dirty="0">
                <a:cs typeface="B Mitra" panose="00000400000000000000" pitchFamily="2" charset="-78"/>
              </a:rPr>
              <a:t>آیات</a:t>
            </a:r>
            <a:r>
              <a:rPr lang="fa-IR" sz="2000" dirty="0">
                <a:cs typeface="B Mitra" panose="00000400000000000000" pitchFamily="2" charset="-78"/>
              </a:rPr>
              <a:t>» و تفکر در آنها موجب به دست آوردن </a:t>
            </a:r>
            <a:r>
              <a:rPr lang="fa-IR" sz="2000" b="1" dirty="0">
                <a:cs typeface="B Mitra" panose="00000400000000000000" pitchFamily="2" charset="-78"/>
              </a:rPr>
              <a:t>علم</a:t>
            </a:r>
            <a:r>
              <a:rPr lang="fa-IR" sz="2000" dirty="0">
                <a:cs typeface="B Mitra" panose="00000400000000000000" pitchFamily="2" charset="-78"/>
              </a:rPr>
              <a:t> و دانش می‌شود.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برای به دست آوردن </a:t>
            </a:r>
            <a:r>
              <a:rPr lang="fa-IR" sz="2000" b="1" dirty="0">
                <a:cs typeface="B Mitra" panose="00000400000000000000" pitchFamily="2" charset="-78"/>
              </a:rPr>
              <a:t>علوم</a:t>
            </a:r>
            <a:r>
              <a:rPr lang="fa-IR" sz="2000" dirty="0">
                <a:cs typeface="B Mitra" panose="00000400000000000000" pitchFamily="2" charset="-78"/>
              </a:rPr>
              <a:t> </a:t>
            </a:r>
            <a:r>
              <a:rPr lang="fa-IR" sz="2000" b="1" dirty="0">
                <a:cs typeface="B Mitra" panose="00000400000000000000" pitchFamily="2" charset="-78"/>
              </a:rPr>
              <a:t>حقیقی</a:t>
            </a:r>
            <a:r>
              <a:rPr lang="fa-IR" sz="2000" dirty="0">
                <a:cs typeface="B Mitra" panose="00000400000000000000" pitchFamily="2" charset="-78"/>
              </a:rPr>
              <a:t>، </a:t>
            </a:r>
            <a:r>
              <a:rPr lang="fa-IR" sz="2000" b="1" dirty="0">
                <a:cs typeface="B Mitra" panose="00000400000000000000" pitchFamily="2" charset="-78"/>
              </a:rPr>
              <a:t>وساطت</a:t>
            </a:r>
            <a:r>
              <a:rPr lang="fa-IR" sz="2000" dirty="0">
                <a:cs typeface="B Mitra" panose="00000400000000000000" pitchFamily="2" charset="-78"/>
              </a:rPr>
              <a:t> </a:t>
            </a:r>
            <a:r>
              <a:rPr lang="fa-IR" sz="2000" b="1" dirty="0">
                <a:cs typeface="B Mitra" panose="00000400000000000000" pitchFamily="2" charset="-78"/>
              </a:rPr>
              <a:t>نبی</a:t>
            </a:r>
            <a:r>
              <a:rPr lang="fa-IR" sz="2000" dirty="0">
                <a:cs typeface="B Mitra" panose="00000400000000000000" pitchFamily="2" charset="-78"/>
              </a:rPr>
              <a:t> و </a:t>
            </a:r>
            <a:r>
              <a:rPr lang="fa-IR" sz="2000" b="1" dirty="0">
                <a:cs typeface="B Mitra" panose="00000400000000000000" pitchFamily="2" charset="-78"/>
              </a:rPr>
              <a:t>رسول</a:t>
            </a:r>
            <a:r>
              <a:rPr lang="fa-IR" sz="2000" dirty="0">
                <a:cs typeface="B Mitra" panose="00000400000000000000" pitchFamily="2" charset="-78"/>
              </a:rPr>
              <a:t> الهی ضروری است. از این رو بزرگ‌ترین «</a:t>
            </a:r>
            <a:r>
              <a:rPr lang="fa-IR" sz="2000" b="1" dirty="0">
                <a:cs typeface="B Mitra" panose="00000400000000000000" pitchFamily="2" charset="-78"/>
              </a:rPr>
              <a:t>آیه</a:t>
            </a:r>
            <a:r>
              <a:rPr lang="fa-IR" sz="2000" dirty="0">
                <a:cs typeface="B Mitra" panose="00000400000000000000" pitchFamily="2" charset="-78"/>
              </a:rPr>
              <a:t>» و نشانه</a:t>
            </a:r>
            <a:r>
              <a:rPr lang="en-US" sz="2000" dirty="0">
                <a:cs typeface="B Mitra" panose="00000400000000000000" pitchFamily="2" charset="-78"/>
              </a:rPr>
              <a:t>‌</a:t>
            </a:r>
            <a:r>
              <a:rPr lang="fa-IR" sz="2000" dirty="0">
                <a:cs typeface="B Mitra" panose="00000400000000000000" pitchFamily="2" charset="-78"/>
              </a:rPr>
              <a:t>هایی که انسان باید برای دریافت علوم حقیقی به آن رجوع کند «</a:t>
            </a:r>
            <a:r>
              <a:rPr lang="fa-IR" sz="2000" b="1" dirty="0">
                <a:cs typeface="B Mitra" panose="00000400000000000000" pitchFamily="2" charset="-78"/>
              </a:rPr>
              <a:t>رسول</a:t>
            </a:r>
            <a:r>
              <a:rPr lang="fa-IR" sz="2000" dirty="0">
                <a:cs typeface="B Mitra" panose="00000400000000000000" pitchFamily="2" charset="-78"/>
              </a:rPr>
              <a:t>» و «</a:t>
            </a:r>
            <a:r>
              <a:rPr lang="fa-IR" sz="2000" b="1" dirty="0">
                <a:cs typeface="B Mitra" panose="00000400000000000000" pitchFamily="2" charset="-78"/>
              </a:rPr>
              <a:t>نبی</a:t>
            </a:r>
            <a:r>
              <a:rPr lang="fa-IR" sz="2000" dirty="0">
                <a:cs typeface="B Mitra" panose="00000400000000000000" pitchFamily="2" charset="-78"/>
              </a:rPr>
              <a:t>» یا همان واسطه ملک و ملکوت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قرآن و روایات، برخورداران از وحی الهی را با واژه «</a:t>
            </a:r>
            <a:r>
              <a:rPr lang="fa-IR" sz="2000" b="1" dirty="0">
                <a:cs typeface="B Mitra" panose="00000400000000000000" pitchFamily="2" charset="-78"/>
              </a:rPr>
              <a:t>الذين</a:t>
            </a:r>
            <a:r>
              <a:rPr lang="fa-IR" sz="2000" dirty="0">
                <a:cs typeface="B Mitra" panose="00000400000000000000" pitchFamily="2" charset="-78"/>
              </a:rPr>
              <a:t> </a:t>
            </a:r>
            <a:r>
              <a:rPr lang="fa-IR" sz="2000" b="1" dirty="0">
                <a:cs typeface="B Mitra" panose="00000400000000000000" pitchFamily="2" charset="-78"/>
              </a:rPr>
              <a:t>اوتواالعلم</a:t>
            </a:r>
            <a:r>
              <a:rPr lang="fa-IR" sz="2000" dirty="0">
                <a:cs typeface="B Mitra" panose="00000400000000000000" pitchFamily="2" charset="-78"/>
              </a:rPr>
              <a:t>» و «</a:t>
            </a:r>
            <a:r>
              <a:rPr lang="fa-IR" sz="2000" b="1" dirty="0">
                <a:cs typeface="B Mitra" panose="00000400000000000000" pitchFamily="2" charset="-78"/>
              </a:rPr>
              <a:t>اولواالعلم</a:t>
            </a:r>
            <a:r>
              <a:rPr lang="fa-IR" sz="2000" dirty="0">
                <a:cs typeface="B Mitra" panose="00000400000000000000" pitchFamily="2" charset="-78"/>
              </a:rPr>
              <a:t>» معرفی نموده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ره‌آورد بعثت رسولان برای جوامع، انتقال علوم غیرقابل دسترس به آنان است. این مهم با «</a:t>
            </a:r>
            <a:r>
              <a:rPr lang="fa-IR" sz="2000" b="1" dirty="0">
                <a:cs typeface="B Mitra" panose="00000400000000000000" pitchFamily="2" charset="-78"/>
              </a:rPr>
              <a:t>تلاوت</a:t>
            </a:r>
            <a:r>
              <a:rPr lang="fa-IR" sz="2000" dirty="0">
                <a:cs typeface="B Mitra" panose="00000400000000000000" pitchFamily="2" charset="-78"/>
              </a:rPr>
              <a:t> </a:t>
            </a:r>
            <a:r>
              <a:rPr lang="fa-IR" sz="2000" b="1" dirty="0">
                <a:cs typeface="B Mitra" panose="00000400000000000000" pitchFamily="2" charset="-78"/>
              </a:rPr>
              <a:t>آیات</a:t>
            </a:r>
            <a:r>
              <a:rPr lang="fa-IR" sz="2000" dirty="0">
                <a:cs typeface="B Mitra" panose="00000400000000000000" pitchFamily="2" charset="-78"/>
              </a:rPr>
              <a:t>»، «</a:t>
            </a:r>
            <a:r>
              <a:rPr lang="fa-IR" sz="2000" b="1" dirty="0">
                <a:cs typeface="B Mitra" panose="00000400000000000000" pitchFamily="2" charset="-78"/>
              </a:rPr>
              <a:t>تزکیه</a:t>
            </a:r>
            <a:r>
              <a:rPr lang="fa-IR" sz="2000" dirty="0">
                <a:cs typeface="B Mitra" panose="00000400000000000000" pitchFamily="2" charset="-78"/>
              </a:rPr>
              <a:t>»، «</a:t>
            </a:r>
            <a:r>
              <a:rPr lang="fa-IR" sz="2000" b="1" dirty="0">
                <a:cs typeface="B Mitra" panose="00000400000000000000" pitchFamily="2" charset="-78"/>
              </a:rPr>
              <a:t>تعلیم</a:t>
            </a:r>
            <a:r>
              <a:rPr lang="fa-IR" sz="2000" dirty="0">
                <a:cs typeface="B Mitra" panose="00000400000000000000" pitchFamily="2" charset="-78"/>
              </a:rPr>
              <a:t> </a:t>
            </a:r>
            <a:r>
              <a:rPr lang="fa-IR" sz="2000" b="1" dirty="0">
                <a:cs typeface="B Mitra" panose="00000400000000000000" pitchFamily="2" charset="-78"/>
              </a:rPr>
              <a:t>کتاب</a:t>
            </a:r>
            <a:r>
              <a:rPr lang="fa-IR" sz="2000" dirty="0">
                <a:cs typeface="B Mitra" panose="00000400000000000000" pitchFamily="2" charset="-78"/>
              </a:rPr>
              <a:t>» و «</a:t>
            </a:r>
            <a:r>
              <a:rPr lang="fa-IR" sz="2000" b="1" dirty="0">
                <a:cs typeface="B Mitra" panose="00000400000000000000" pitchFamily="2" charset="-78"/>
              </a:rPr>
              <a:t>تعلیم</a:t>
            </a:r>
            <a:r>
              <a:rPr lang="fa-IR" sz="2000" dirty="0">
                <a:cs typeface="B Mitra" panose="00000400000000000000" pitchFamily="2" charset="-78"/>
              </a:rPr>
              <a:t> </a:t>
            </a:r>
            <a:r>
              <a:rPr lang="fa-IR" sz="2000" b="1" dirty="0">
                <a:cs typeface="B Mitra" panose="00000400000000000000" pitchFamily="2" charset="-78"/>
              </a:rPr>
              <a:t>حکمت</a:t>
            </a:r>
            <a:r>
              <a:rPr lang="fa-IR" sz="2000" dirty="0">
                <a:cs typeface="B Mitra" panose="00000400000000000000" pitchFamily="2" charset="-78"/>
              </a:rPr>
              <a:t>» اتفاق می‌افتد</a:t>
            </a:r>
            <a:r>
              <a:rPr lang="fa-IR" dirty="0">
                <a:cs typeface="B Mitra" panose="00000400000000000000" pitchFamily="2" charset="-78"/>
              </a:rPr>
              <a:t>.    </a:t>
            </a:r>
            <a:endParaRPr lang="en-US" dirty="0"/>
          </a:p>
        </p:txBody>
      </p:sp>
      <p:sp>
        <p:nvSpPr>
          <p:cNvPr id="3" name="Rectangle 2"/>
          <p:cNvSpPr/>
          <p:nvPr/>
        </p:nvSpPr>
        <p:spPr>
          <a:xfrm>
            <a:off x="319757" y="726630"/>
            <a:ext cx="1032654"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هفتم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41429416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6504" y="923549"/>
            <a:ext cx="9052560" cy="5047536"/>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ایجاد</a:t>
            </a:r>
            <a:r>
              <a:rPr lang="fa-IR" sz="2000" dirty="0">
                <a:cs typeface="B Mitra" panose="00000400000000000000" pitchFamily="2" charset="-78"/>
              </a:rPr>
              <a:t> و </a:t>
            </a:r>
            <a:r>
              <a:rPr lang="fa-IR" sz="2000" b="1" dirty="0">
                <a:cs typeface="B Mitra" panose="00000400000000000000" pitchFamily="2" charset="-78"/>
              </a:rPr>
              <a:t>گسترش</a:t>
            </a:r>
            <a:r>
              <a:rPr lang="fa-IR" sz="2000" dirty="0">
                <a:cs typeface="B Mitra" panose="00000400000000000000" pitchFamily="2" charset="-78"/>
              </a:rPr>
              <a:t> حرکت</a:t>
            </a:r>
            <a:r>
              <a:rPr lang="en-US" sz="2000" dirty="0">
                <a:cs typeface="B Mitra" panose="00000400000000000000" pitchFamily="2" charset="-78"/>
              </a:rPr>
              <a:t>‌</a:t>
            </a:r>
            <a:r>
              <a:rPr lang="fa-IR" sz="2000" dirty="0">
                <a:cs typeface="B Mitra" panose="00000400000000000000" pitchFamily="2" charset="-78"/>
              </a:rPr>
              <a:t>های علمی اجتماعی و ایجاد و گسترش ساز و کارهای بهره‌مندی ناس از </a:t>
            </a:r>
            <a:r>
              <a:rPr lang="fa-IR" sz="2000" b="1" dirty="0">
                <a:cs typeface="B Mitra" panose="00000400000000000000" pitchFamily="2" charset="-78"/>
              </a:rPr>
              <a:t>علوم</a:t>
            </a:r>
            <a:r>
              <a:rPr lang="fa-IR" sz="2000" dirty="0">
                <a:cs typeface="B Mitra" panose="00000400000000000000" pitchFamily="2" charset="-78"/>
              </a:rPr>
              <a:t> از </a:t>
            </a:r>
            <a:r>
              <a:rPr lang="fa-IR" sz="2000" b="1" dirty="0">
                <a:cs typeface="B Mitra" panose="00000400000000000000" pitchFamily="2" charset="-78"/>
              </a:rPr>
              <a:t>لوازم</a:t>
            </a:r>
            <a:r>
              <a:rPr lang="fa-IR" sz="2000" dirty="0">
                <a:cs typeface="B Mitra" panose="00000400000000000000" pitchFamily="2" charset="-78"/>
              </a:rPr>
              <a:t> </a:t>
            </a:r>
            <a:r>
              <a:rPr lang="fa-IR" sz="2000" b="1" dirty="0">
                <a:cs typeface="B Mitra" panose="00000400000000000000" pitchFamily="2" charset="-78"/>
              </a:rPr>
              <a:t>تعالی</a:t>
            </a:r>
            <a:r>
              <a:rPr lang="fa-IR" sz="2000" dirty="0">
                <a:cs typeface="B Mitra" panose="00000400000000000000" pitchFamily="2" charset="-78"/>
              </a:rPr>
              <a:t> یک </a:t>
            </a:r>
            <a:r>
              <a:rPr lang="fa-IR" sz="2000" b="1" dirty="0">
                <a:cs typeface="B Mitra" panose="00000400000000000000" pitchFamily="2" charset="-78"/>
              </a:rPr>
              <a:t>جامعه</a:t>
            </a:r>
            <a:r>
              <a:rPr lang="fa-IR" sz="2000" dirty="0">
                <a:cs typeface="B Mitra" panose="00000400000000000000" pitchFamily="2" charset="-78"/>
              </a:rPr>
              <a:t> است. این تعالی باید در راستای تلاوت آیات، تزکیه، تعلیم کتاب و حکمت انبیا قرار گیرد.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علومی که مستقیماً به </a:t>
            </a:r>
            <a:r>
              <a:rPr lang="fa-IR" sz="2000" b="1" dirty="0">
                <a:cs typeface="B Mitra" panose="00000400000000000000" pitchFamily="2" charset="-78"/>
              </a:rPr>
              <a:t>اداره</a:t>
            </a:r>
            <a:r>
              <a:rPr lang="fa-IR" sz="2000" dirty="0">
                <a:cs typeface="B Mitra" panose="00000400000000000000" pitchFamily="2" charset="-78"/>
              </a:rPr>
              <a:t> </a:t>
            </a:r>
            <a:r>
              <a:rPr lang="fa-IR" sz="2000" b="1" dirty="0">
                <a:cs typeface="B Mitra" panose="00000400000000000000" pitchFamily="2" charset="-78"/>
              </a:rPr>
              <a:t>جامعه</a:t>
            </a:r>
            <a:r>
              <a:rPr lang="fa-IR" sz="2000" dirty="0">
                <a:cs typeface="B Mitra" panose="00000400000000000000" pitchFamily="2" charset="-78"/>
              </a:rPr>
              <a:t> مربوط می</a:t>
            </a:r>
            <a:r>
              <a:rPr lang="en-US" sz="2000" dirty="0">
                <a:cs typeface="B Mitra" panose="00000400000000000000" pitchFamily="2" charset="-78"/>
              </a:rPr>
              <a:t>‌</a:t>
            </a:r>
            <a:r>
              <a:rPr lang="fa-IR" sz="2000" dirty="0">
                <a:cs typeface="B Mitra" panose="00000400000000000000" pitchFamily="2" charset="-78"/>
              </a:rPr>
              <a:t>شود باید تحت ولایت انبیا تعلیم و اجرا شوند. در غیر این صورت </a:t>
            </a:r>
            <a:r>
              <a:rPr lang="fa-IR" sz="2000" b="1" dirty="0">
                <a:cs typeface="B Mitra" panose="00000400000000000000" pitchFamily="2" charset="-78"/>
              </a:rPr>
              <a:t>جهالت</a:t>
            </a:r>
            <a:r>
              <a:rPr lang="en-US" sz="2000" dirty="0">
                <a:cs typeface="B Mitra" panose="00000400000000000000" pitchFamily="2" charset="-78"/>
              </a:rPr>
              <a:t>‌</a:t>
            </a:r>
            <a:r>
              <a:rPr lang="fa-IR" sz="2000" dirty="0">
                <a:cs typeface="B Mitra" panose="00000400000000000000" pitchFamily="2" charset="-78"/>
              </a:rPr>
              <a:t>ها، جاه</a:t>
            </a:r>
            <a:r>
              <a:rPr lang="en-US" sz="2000" dirty="0">
                <a:cs typeface="B Mitra" panose="00000400000000000000" pitchFamily="2" charset="-78"/>
              </a:rPr>
              <a:t>‌</a:t>
            </a:r>
            <a:r>
              <a:rPr lang="fa-IR" sz="2000" b="1" dirty="0">
                <a:cs typeface="B Mitra" panose="00000400000000000000" pitchFamily="2" charset="-78"/>
              </a:rPr>
              <a:t>طلبی</a:t>
            </a:r>
            <a:r>
              <a:rPr lang="en-US" sz="2000" dirty="0">
                <a:cs typeface="B Mitra" panose="00000400000000000000" pitchFamily="2" charset="-78"/>
              </a:rPr>
              <a:t>‌</a:t>
            </a:r>
            <a:r>
              <a:rPr lang="fa-IR" sz="2000" dirty="0">
                <a:cs typeface="B Mitra" panose="00000400000000000000" pitchFamily="2" charset="-78"/>
              </a:rPr>
              <a:t>ها و </a:t>
            </a:r>
            <a:r>
              <a:rPr lang="fa-IR" sz="2000" b="1" dirty="0">
                <a:cs typeface="B Mitra" panose="00000400000000000000" pitchFamily="2" charset="-78"/>
              </a:rPr>
              <a:t>شهوات</a:t>
            </a:r>
            <a:r>
              <a:rPr lang="fa-IR" sz="2000" dirty="0">
                <a:cs typeface="B Mitra" panose="00000400000000000000" pitchFamily="2" charset="-78"/>
              </a:rPr>
              <a:t> مردم مانع اداره صحیح جامعه خواهد شد.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توسعه و آموزش علم و برنامه‌های فاقد </a:t>
            </a:r>
            <a:r>
              <a:rPr lang="fa-IR" sz="2000" b="1" dirty="0">
                <a:cs typeface="B Mitra" panose="00000400000000000000" pitchFamily="2" charset="-78"/>
              </a:rPr>
              <a:t>غایت</a:t>
            </a:r>
            <a:r>
              <a:rPr lang="fa-IR" sz="2000" dirty="0">
                <a:cs typeface="B Mitra" panose="00000400000000000000" pitchFamily="2" charset="-78"/>
              </a:rPr>
              <a:t> و </a:t>
            </a:r>
            <a:r>
              <a:rPr lang="fa-IR" sz="2000" b="1" dirty="0">
                <a:cs typeface="B Mitra" panose="00000400000000000000" pitchFamily="2" charset="-78"/>
              </a:rPr>
              <a:t>نهایتِ</a:t>
            </a:r>
            <a:r>
              <a:rPr lang="fa-IR" sz="2000" dirty="0">
                <a:cs typeface="B Mitra" panose="00000400000000000000" pitchFamily="2" charset="-78"/>
              </a:rPr>
              <a:t> </a:t>
            </a:r>
            <a:r>
              <a:rPr lang="fa-IR" sz="2000" b="1" dirty="0">
                <a:cs typeface="B Mitra" panose="00000400000000000000" pitchFamily="2" charset="-78"/>
              </a:rPr>
              <a:t>منطبق</a:t>
            </a:r>
            <a:r>
              <a:rPr lang="fa-IR" sz="2000" dirty="0">
                <a:cs typeface="B Mitra" panose="00000400000000000000" pitchFamily="2" charset="-78"/>
              </a:rPr>
              <a:t> با </a:t>
            </a:r>
            <a:r>
              <a:rPr lang="fa-IR" sz="2000" b="1" dirty="0">
                <a:cs typeface="B Mitra" panose="00000400000000000000" pitchFamily="2" charset="-78"/>
              </a:rPr>
              <a:t>کمال</a:t>
            </a:r>
            <a:r>
              <a:rPr lang="fa-IR" sz="2000" dirty="0">
                <a:cs typeface="B Mitra" panose="00000400000000000000" pitchFamily="2" charset="-78"/>
              </a:rPr>
              <a:t> </a:t>
            </a:r>
            <a:r>
              <a:rPr lang="fa-IR" sz="2000" b="1" dirty="0">
                <a:cs typeface="B Mitra" panose="00000400000000000000" pitchFamily="2" charset="-78"/>
              </a:rPr>
              <a:t>حقیقی</a:t>
            </a:r>
            <a:r>
              <a:rPr lang="fa-IR" sz="2000" dirty="0">
                <a:cs typeface="B Mitra" panose="00000400000000000000" pitchFamily="2" charset="-78"/>
              </a:rPr>
              <a:t> انسان، خود </a:t>
            </a:r>
            <a:r>
              <a:rPr lang="fa-IR" sz="2000" b="1" dirty="0">
                <a:cs typeface="B Mitra" panose="00000400000000000000" pitchFamily="2" charset="-78"/>
              </a:rPr>
              <a:t>نوعی</a:t>
            </a:r>
            <a:r>
              <a:rPr lang="fa-IR" sz="2000" dirty="0">
                <a:cs typeface="B Mitra" panose="00000400000000000000" pitchFamily="2" charset="-78"/>
              </a:rPr>
              <a:t> </a:t>
            </a:r>
            <a:r>
              <a:rPr lang="fa-IR" sz="2000" b="1" dirty="0">
                <a:cs typeface="B Mitra" panose="00000400000000000000" pitchFamily="2" charset="-78"/>
              </a:rPr>
              <a:t>لهو</a:t>
            </a:r>
            <a:r>
              <a:rPr lang="fa-IR" sz="2000" dirty="0">
                <a:cs typeface="B Mitra" panose="00000400000000000000" pitchFamily="2" charset="-78"/>
              </a:rPr>
              <a:t> و </a:t>
            </a:r>
            <a:r>
              <a:rPr lang="fa-IR" sz="2000" b="1" dirty="0">
                <a:cs typeface="B Mitra" panose="00000400000000000000" pitchFamily="2" charset="-78"/>
              </a:rPr>
              <a:t>لعب</a:t>
            </a:r>
            <a:r>
              <a:rPr lang="fa-IR" sz="2000" dirty="0">
                <a:cs typeface="B Mitra" panose="00000400000000000000" pitchFamily="2" charset="-78"/>
              </a:rPr>
              <a:t> پیشرفته است. این لهو که در بستر حرکت جمعی اتفاق می</a:t>
            </a:r>
            <a:r>
              <a:rPr lang="en-US" sz="2000" dirty="0">
                <a:cs typeface="B Mitra" panose="00000400000000000000" pitchFamily="2" charset="-78"/>
              </a:rPr>
              <a:t>‌</a:t>
            </a:r>
            <a:r>
              <a:rPr lang="fa-IR" sz="2000" dirty="0">
                <a:cs typeface="B Mitra" panose="00000400000000000000" pitchFamily="2" charset="-78"/>
              </a:rPr>
              <a:t>افتد منجر به لهو و لعبی عمومی می</a:t>
            </a:r>
            <a:r>
              <a:rPr lang="en-US" sz="2000" dirty="0">
                <a:cs typeface="B Mitra" panose="00000400000000000000" pitchFamily="2" charset="-78"/>
              </a:rPr>
              <a:t>‌</a:t>
            </a:r>
            <a:r>
              <a:rPr lang="fa-IR" sz="2000" dirty="0">
                <a:cs typeface="B Mitra" panose="00000400000000000000" pitchFamily="2" charset="-78"/>
              </a:rPr>
              <a:t>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به طور طبيعي هر علمي كه افراد یک جامعه به دست می‌آورند، در بستر جامعه ظهور می</a:t>
            </a:r>
            <a:r>
              <a:rPr lang="en-US" sz="2000" dirty="0">
                <a:cs typeface="B Mitra" panose="00000400000000000000" pitchFamily="2" charset="-78"/>
              </a:rPr>
              <a:t>‌</a:t>
            </a:r>
            <a:r>
              <a:rPr lang="fa-IR" sz="2000" dirty="0">
                <a:cs typeface="B Mitra" panose="00000400000000000000" pitchFamily="2" charset="-78"/>
              </a:rPr>
              <a:t>یابد و موجب برطرف شدن نیازهای سایرین می</a:t>
            </a:r>
            <a:r>
              <a:rPr lang="en-US" sz="2000" dirty="0">
                <a:cs typeface="B Mitra" panose="00000400000000000000" pitchFamily="2" charset="-78"/>
              </a:rPr>
              <a:t>‌</a:t>
            </a:r>
            <a:r>
              <a:rPr lang="fa-IR" sz="2000" dirty="0">
                <a:cs typeface="B Mitra" panose="00000400000000000000" pitchFamily="2" charset="-78"/>
              </a:rPr>
              <a:t>شود. با توجه به آیات و روایات نورانی، برطرف کردن نیازهای عمومی از اعمال بسیار مهمی است که می</a:t>
            </a:r>
            <a:r>
              <a:rPr lang="en-US" sz="2000" dirty="0">
                <a:cs typeface="B Mitra" panose="00000400000000000000" pitchFamily="2" charset="-78"/>
              </a:rPr>
              <a:t>‌</a:t>
            </a:r>
            <a:r>
              <a:rPr lang="fa-IR" sz="2000" dirty="0">
                <a:cs typeface="B Mitra" panose="00000400000000000000" pitchFamily="2" charset="-78"/>
              </a:rPr>
              <a:t>تواند موجب تقرّب انسان به خدا شود.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نیازهای</a:t>
            </a:r>
            <a:r>
              <a:rPr lang="fa-IR" sz="2000" dirty="0">
                <a:cs typeface="B Mitra" panose="00000400000000000000" pitchFamily="2" charset="-78"/>
              </a:rPr>
              <a:t> </a:t>
            </a:r>
            <a:r>
              <a:rPr lang="fa-IR" sz="2000" b="1" dirty="0">
                <a:cs typeface="B Mitra" panose="00000400000000000000" pitchFamily="2" charset="-78"/>
              </a:rPr>
              <a:t>جمعی</a:t>
            </a:r>
            <a:r>
              <a:rPr lang="fa-IR" sz="2000" dirty="0">
                <a:cs typeface="B Mitra" panose="00000400000000000000" pitchFamily="2" charset="-78"/>
              </a:rPr>
              <a:t> افراد، </a:t>
            </a:r>
            <a:r>
              <a:rPr lang="fa-IR" sz="2000" b="1" dirty="0">
                <a:cs typeface="B Mitra" panose="00000400000000000000" pitchFamily="2" charset="-78"/>
              </a:rPr>
              <a:t>موتور</a:t>
            </a:r>
            <a:r>
              <a:rPr lang="fa-IR" sz="2000" dirty="0">
                <a:cs typeface="B Mitra" panose="00000400000000000000" pitchFamily="2" charset="-78"/>
              </a:rPr>
              <a:t> </a:t>
            </a:r>
            <a:r>
              <a:rPr lang="fa-IR" sz="2000" b="1" dirty="0">
                <a:cs typeface="B Mitra" panose="00000400000000000000" pitchFamily="2" charset="-78"/>
              </a:rPr>
              <a:t>محرک</a:t>
            </a:r>
            <a:r>
              <a:rPr lang="fa-IR" sz="2000" dirty="0">
                <a:cs typeface="B Mitra" panose="00000400000000000000" pitchFamily="2" charset="-78"/>
              </a:rPr>
              <a:t> برای وجود و </a:t>
            </a:r>
            <a:r>
              <a:rPr lang="fa-IR" sz="2000" b="1" dirty="0">
                <a:cs typeface="B Mitra" panose="00000400000000000000" pitchFamily="2" charset="-78"/>
              </a:rPr>
              <a:t>تکامل</a:t>
            </a:r>
            <a:r>
              <a:rPr lang="fa-IR" sz="2000" dirty="0">
                <a:cs typeface="B Mitra" panose="00000400000000000000" pitchFamily="2" charset="-78"/>
              </a:rPr>
              <a:t> برخی از </a:t>
            </a:r>
            <a:r>
              <a:rPr lang="fa-IR" sz="2000" b="1" dirty="0">
                <a:cs typeface="B Mitra" panose="00000400000000000000" pitchFamily="2" charset="-78"/>
              </a:rPr>
              <a:t>علوم</a:t>
            </a:r>
            <a:r>
              <a:rPr lang="fa-IR" sz="2000" dirty="0">
                <a:cs typeface="B Mitra" panose="00000400000000000000" pitchFamily="2" charset="-78"/>
              </a:rPr>
              <a:t> است. با توجه به معیار و میزان «</a:t>
            </a:r>
            <a:r>
              <a:rPr lang="fa-IR" sz="2000" b="1" dirty="0">
                <a:cs typeface="B Mitra" panose="00000400000000000000" pitchFamily="2" charset="-78"/>
              </a:rPr>
              <a:t>عقل</a:t>
            </a:r>
            <a:r>
              <a:rPr lang="fa-IR" sz="2000" dirty="0">
                <a:cs typeface="B Mitra" panose="00000400000000000000" pitchFamily="2" charset="-78"/>
              </a:rPr>
              <a:t>» و «</a:t>
            </a:r>
            <a:r>
              <a:rPr lang="fa-IR" sz="2000" b="1" dirty="0">
                <a:cs typeface="B Mitra" panose="00000400000000000000" pitchFamily="2" charset="-78"/>
              </a:rPr>
              <a:t>وحی</a:t>
            </a:r>
            <a:r>
              <a:rPr lang="fa-IR" sz="2000" dirty="0">
                <a:cs typeface="B Mitra" panose="00000400000000000000" pitchFamily="2" charset="-78"/>
              </a:rPr>
              <a:t>» اهتمام به این علوم ضروری است.</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به دست آوردن علومی که می‌تواند ضروریات زندگی مادی را فراهم کند، از دیدگاه انبیا لازم و واجب است. </a:t>
            </a:r>
            <a:r>
              <a:rPr lang="fa-IR" sz="2000" dirty="0" smtClean="0">
                <a:cs typeface="B Mitra" panose="00000400000000000000" pitchFamily="2" charset="-78"/>
              </a:rPr>
              <a:t>استفاده </a:t>
            </a:r>
            <a:r>
              <a:rPr lang="fa-IR" sz="2000" dirty="0">
                <a:cs typeface="B Mitra" panose="00000400000000000000" pitchFamily="2" charset="-78"/>
              </a:rPr>
              <a:t>از علومی که به زندگی بهتر انسان</a:t>
            </a:r>
            <a:r>
              <a:rPr lang="en-US" sz="2000" dirty="0">
                <a:cs typeface="B Mitra" panose="00000400000000000000" pitchFamily="2" charset="-78"/>
              </a:rPr>
              <a:t>‌</a:t>
            </a:r>
            <a:r>
              <a:rPr lang="fa-IR" sz="2000" dirty="0">
                <a:cs typeface="B Mitra" panose="00000400000000000000" pitchFamily="2" charset="-78"/>
              </a:rPr>
              <a:t>ها می‌انجامد، مطلوب انبیا و اوصیای الهی بوده است. به نمونه‌ای از این علوم در داستان ذوالقرنین در سوره مبارکه کهف اشاره شده است. </a:t>
            </a:r>
            <a:endParaRPr lang="en-US" sz="2000" dirty="0">
              <a:cs typeface="B Mitra" panose="00000400000000000000" pitchFamily="2" charset="-78"/>
            </a:endParaRPr>
          </a:p>
        </p:txBody>
      </p:sp>
      <p:sp>
        <p:nvSpPr>
          <p:cNvPr id="3" name="Rectangle 2"/>
          <p:cNvSpPr/>
          <p:nvPr/>
        </p:nvSpPr>
        <p:spPr>
          <a:xfrm>
            <a:off x="319757" y="726630"/>
            <a:ext cx="1032654"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هفتم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24252104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1368" y="1414146"/>
            <a:ext cx="9052560" cy="3985706"/>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با توجه به دلایل قرآن </a:t>
            </a:r>
            <a:r>
              <a:rPr lang="fa-IR" sz="2000" b="1" dirty="0">
                <a:cs typeface="B Mitra" panose="00000400000000000000" pitchFamily="2" charset="-78"/>
              </a:rPr>
              <a:t>انبیا</a:t>
            </a:r>
            <a:r>
              <a:rPr lang="fa-IR" sz="2000" dirty="0">
                <a:cs typeface="B Mitra" panose="00000400000000000000" pitchFamily="2" charset="-78"/>
              </a:rPr>
              <a:t> علاوه بر داشتن </a:t>
            </a:r>
            <a:r>
              <a:rPr lang="fa-IR" sz="2000" b="1" dirty="0">
                <a:cs typeface="B Mitra" panose="00000400000000000000" pitchFamily="2" charset="-78"/>
              </a:rPr>
              <a:t>وحی</a:t>
            </a:r>
            <a:r>
              <a:rPr lang="fa-IR" sz="2000" dirty="0">
                <a:cs typeface="B Mitra" panose="00000400000000000000" pitchFamily="2" charset="-78"/>
              </a:rPr>
              <a:t>، خود از </a:t>
            </a:r>
            <a:r>
              <a:rPr lang="fa-IR" sz="2000" b="1" dirty="0">
                <a:cs typeface="B Mitra" panose="00000400000000000000" pitchFamily="2" charset="-78"/>
              </a:rPr>
              <a:t>عالم‌ترین</a:t>
            </a:r>
            <a:r>
              <a:rPr lang="fa-IR" sz="2000" dirty="0">
                <a:cs typeface="B Mitra" panose="00000400000000000000" pitchFamily="2" charset="-78"/>
              </a:rPr>
              <a:t> افراد در زمینه علوم روز بوده‌اند. در قرآن به نمونه‌هايي از این علوم اشاره كرده است. به عنوان مثال: برای حضرت نوح علیه السلام در ساختن کشتی، حضرت یوسف علیه السلام در حکومت، زراعت و انبارداری و ... ، حضرت داود در زره</a:t>
            </a:r>
            <a:r>
              <a:rPr lang="en-US" sz="2000" dirty="0">
                <a:cs typeface="B Mitra" panose="00000400000000000000" pitchFamily="2" charset="-78"/>
              </a:rPr>
              <a:t>‌</a:t>
            </a:r>
            <a:r>
              <a:rPr lang="fa-IR" sz="2000" dirty="0">
                <a:cs typeface="B Mitra" panose="00000400000000000000" pitchFamily="2" charset="-78"/>
              </a:rPr>
              <a:t>بافی ... و حضرت سلیمان در تسخیر جن و ...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برخی از علوم طبیعی منحصراً در اختیار انبیا و اولیای الهی بوده است. (مانند علم صحبت با پرندگان) در این بخش، علوم امامان معصوم علیهم السلام نیز قابل ذکر است. به طور مثال می</a:t>
            </a:r>
            <a:r>
              <a:rPr lang="en-US" sz="2000" dirty="0">
                <a:cs typeface="B Mitra" panose="00000400000000000000" pitchFamily="2" charset="-78"/>
              </a:rPr>
              <a:t>‌</a:t>
            </a:r>
            <a:r>
              <a:rPr lang="fa-IR" sz="2000" dirty="0">
                <a:cs typeface="B Mitra" panose="00000400000000000000" pitchFamily="2" charset="-78"/>
              </a:rPr>
              <a:t>توان توانمندی برتر امام صادق علیه السلام در علم پزشکی را بیان کرد که در مناظره</a:t>
            </a:r>
            <a:r>
              <a:rPr lang="en-US" sz="2000" dirty="0">
                <a:cs typeface="B Mitra" panose="00000400000000000000" pitchFamily="2" charset="-78"/>
              </a:rPr>
              <a:t>‌</a:t>
            </a:r>
            <a:r>
              <a:rPr lang="fa-IR" sz="2000" dirty="0">
                <a:cs typeface="B Mitra" panose="00000400000000000000" pitchFamily="2" charset="-78"/>
              </a:rPr>
              <a:t>های ایشان با اطبای ملل مختلف قابل مشاهده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داشتن </a:t>
            </a:r>
            <a:r>
              <a:rPr lang="fa-IR" sz="2000" b="1" dirty="0">
                <a:cs typeface="B Mitra" panose="00000400000000000000" pitchFamily="2" charset="-78"/>
              </a:rPr>
              <a:t>علم</a:t>
            </a:r>
            <a:r>
              <a:rPr lang="fa-IR" sz="2000" dirty="0">
                <a:cs typeface="B Mitra" panose="00000400000000000000" pitchFamily="2" charset="-78"/>
              </a:rPr>
              <a:t> </a:t>
            </a:r>
            <a:r>
              <a:rPr lang="fa-IR" sz="2000" b="1" dirty="0">
                <a:cs typeface="B Mitra" panose="00000400000000000000" pitchFamily="2" charset="-78"/>
              </a:rPr>
              <a:t>موجب</a:t>
            </a:r>
            <a:r>
              <a:rPr lang="fa-IR" sz="2000" dirty="0">
                <a:cs typeface="B Mitra" panose="00000400000000000000" pitchFamily="2" charset="-78"/>
              </a:rPr>
              <a:t> </a:t>
            </a:r>
            <a:r>
              <a:rPr lang="fa-IR" sz="2000" b="1" dirty="0">
                <a:cs typeface="B Mitra" panose="00000400000000000000" pitchFamily="2" charset="-78"/>
              </a:rPr>
              <a:t>توسعه</a:t>
            </a:r>
            <a:r>
              <a:rPr lang="fa-IR" sz="2000" dirty="0">
                <a:cs typeface="B Mitra" panose="00000400000000000000" pitchFamily="2" charset="-78"/>
              </a:rPr>
              <a:t> </a:t>
            </a:r>
            <a:r>
              <a:rPr lang="fa-IR" sz="2000" b="1" dirty="0">
                <a:cs typeface="B Mitra" panose="00000400000000000000" pitchFamily="2" charset="-78"/>
              </a:rPr>
              <a:t>قدرت</a:t>
            </a:r>
            <a:r>
              <a:rPr lang="fa-IR" sz="2000" dirty="0">
                <a:cs typeface="B Mitra" panose="00000400000000000000" pitchFamily="2" charset="-78"/>
              </a:rPr>
              <a:t> می‌شود. این توسعه قدرت که به از دارندگان آن به «</a:t>
            </a:r>
            <a:r>
              <a:rPr lang="fa-IR" sz="2000" b="1" dirty="0">
                <a:cs typeface="B Mitra" panose="00000400000000000000" pitchFamily="2" charset="-78"/>
              </a:rPr>
              <a:t>ذاالاید</a:t>
            </a:r>
            <a:r>
              <a:rPr lang="fa-IR" sz="2000" dirty="0">
                <a:cs typeface="B Mitra" panose="00000400000000000000" pitchFamily="2" charset="-78"/>
              </a:rPr>
              <a:t>» تعبیر شده است باید در اختیار «عقل» و «وحی» باشد و گرنه موجب خسران و هلاکت جامعه می‌شود.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داشتن «</a:t>
            </a:r>
            <a:r>
              <a:rPr lang="fa-IR" sz="2000" b="1" dirty="0">
                <a:cs typeface="B Mitra" panose="00000400000000000000" pitchFamily="2" charset="-78"/>
              </a:rPr>
              <a:t>سبب</a:t>
            </a:r>
            <a:r>
              <a:rPr lang="fa-IR" sz="2000" dirty="0">
                <a:cs typeface="B Mitra" panose="00000400000000000000" pitchFamily="2" charset="-78"/>
              </a:rPr>
              <a:t>» برای هر چیز -که </a:t>
            </a:r>
            <a:r>
              <a:rPr lang="fa-IR" sz="2000" b="1" dirty="0">
                <a:cs typeface="B Mitra" panose="00000400000000000000" pitchFamily="2" charset="-78"/>
              </a:rPr>
              <a:t>نمودی</a:t>
            </a:r>
            <a:r>
              <a:rPr lang="fa-IR" sz="2000" dirty="0">
                <a:cs typeface="B Mitra" panose="00000400000000000000" pitchFamily="2" charset="-78"/>
              </a:rPr>
              <a:t> از </a:t>
            </a:r>
            <a:r>
              <a:rPr lang="fa-IR" sz="2000" b="1" dirty="0">
                <a:cs typeface="B Mitra" panose="00000400000000000000" pitchFamily="2" charset="-78"/>
              </a:rPr>
              <a:t>قدرت</a:t>
            </a:r>
            <a:r>
              <a:rPr lang="fa-IR" sz="2000" dirty="0">
                <a:cs typeface="B Mitra" panose="00000400000000000000" pitchFamily="2" charset="-78"/>
              </a:rPr>
              <a:t> است- بر اثر علم و دانش به دست می‌آید. بنابراین قدرت در هر کاری، نشان از علم دارد.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حیات</a:t>
            </a:r>
            <a:r>
              <a:rPr lang="fa-IR" sz="2000" dirty="0">
                <a:cs typeface="B Mitra" panose="00000400000000000000" pitchFamily="2" charset="-78"/>
              </a:rPr>
              <a:t> </a:t>
            </a:r>
            <a:r>
              <a:rPr lang="fa-IR" sz="2000" b="1" dirty="0">
                <a:cs typeface="B Mitra" panose="00000400000000000000" pitchFamily="2" charset="-78"/>
              </a:rPr>
              <a:t>مادی</a:t>
            </a:r>
            <a:r>
              <a:rPr lang="fa-IR" sz="2000" dirty="0">
                <a:cs typeface="B Mitra" panose="00000400000000000000" pitchFamily="2" charset="-78"/>
              </a:rPr>
              <a:t> یا </a:t>
            </a:r>
            <a:r>
              <a:rPr lang="fa-IR" sz="2000" b="1" dirty="0">
                <a:cs typeface="B Mitra" panose="00000400000000000000" pitchFamily="2" charset="-78"/>
              </a:rPr>
              <a:t>معنوی</a:t>
            </a:r>
            <a:r>
              <a:rPr lang="fa-IR" sz="2000" dirty="0">
                <a:cs typeface="B Mitra" panose="00000400000000000000" pitchFamily="2" charset="-78"/>
              </a:rPr>
              <a:t> به واسطه به هم پیوستن </a:t>
            </a:r>
            <a:r>
              <a:rPr lang="fa-IR" sz="2000" b="1" dirty="0">
                <a:cs typeface="B Mitra" panose="00000400000000000000" pitchFamily="2" charset="-78"/>
              </a:rPr>
              <a:t>علم</a:t>
            </a:r>
            <a:r>
              <a:rPr lang="fa-IR" sz="2000" dirty="0">
                <a:cs typeface="B Mitra" panose="00000400000000000000" pitchFamily="2" charset="-78"/>
              </a:rPr>
              <a:t> و </a:t>
            </a:r>
            <a:r>
              <a:rPr lang="fa-IR" sz="2000" b="1" dirty="0">
                <a:cs typeface="B Mitra" panose="00000400000000000000" pitchFamily="2" charset="-78"/>
              </a:rPr>
              <a:t>قدرت</a:t>
            </a:r>
            <a:r>
              <a:rPr lang="fa-IR" sz="2000" dirty="0">
                <a:cs typeface="B Mitra" panose="00000400000000000000" pitchFamily="2" charset="-78"/>
              </a:rPr>
              <a:t> به وجود می‌آید. </a:t>
            </a:r>
            <a:endParaRPr lang="en-US" sz="2000" dirty="0">
              <a:cs typeface="B Mitra" panose="00000400000000000000" pitchFamily="2" charset="-78"/>
            </a:endParaRPr>
          </a:p>
        </p:txBody>
      </p:sp>
      <p:sp>
        <p:nvSpPr>
          <p:cNvPr id="3" name="Rectangle 2"/>
          <p:cNvSpPr/>
          <p:nvPr/>
        </p:nvSpPr>
        <p:spPr>
          <a:xfrm>
            <a:off x="319757" y="726630"/>
            <a:ext cx="1032654"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هفتم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10164248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8256" y="1007674"/>
            <a:ext cx="8796528" cy="5047536"/>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نپرداختن به علوم مربوط به زندگی انسان و حقایق هستی اگر توسط انبیا و اوصیای الهی بیان نشده است به دلیل فقدان آنها در وجود مبارک ایشان نیست، بلکه به دلیل کم‌اهمیتی یا بی‌اهمیتی این علوم در زمان آنهاست، زیرا حرکت انبیا در راستای شکوفایی عقول و تربیت انسان</a:t>
            </a:r>
            <a:r>
              <a:rPr lang="en-US" sz="2000" dirty="0">
                <a:cs typeface="B Mitra" panose="00000400000000000000" pitchFamily="2" charset="-78"/>
              </a:rPr>
              <a:t>‌</a:t>
            </a:r>
            <a:r>
              <a:rPr lang="fa-IR" sz="2000" dirty="0">
                <a:cs typeface="B Mitra" panose="00000400000000000000" pitchFamily="2" charset="-78"/>
              </a:rPr>
              <a:t>هاست و این مستلزم رشد علوم مختلف توسط خود افراد و مراجعه جامعه به آن علوم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بر اساس آیات و روایات نورانی، علومی که مربوط به حوزه انسان و جامعه است همانند علوم مربوط به طبیعت و تکوین، متقن است، زیرا انسان خود از عناصر تکوینی عالم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وجود </a:t>
            </a:r>
            <a:r>
              <a:rPr lang="fa-IR" sz="2000" b="1" dirty="0">
                <a:cs typeface="B Mitra" panose="00000400000000000000" pitchFamily="2" charset="-78"/>
              </a:rPr>
              <a:t>قوه</a:t>
            </a:r>
            <a:r>
              <a:rPr lang="fa-IR" sz="2000" dirty="0">
                <a:cs typeface="B Mitra" panose="00000400000000000000" pitchFamily="2" charset="-78"/>
              </a:rPr>
              <a:t> </a:t>
            </a:r>
            <a:r>
              <a:rPr lang="fa-IR" sz="2000" b="1" dirty="0">
                <a:cs typeface="B Mitra" panose="00000400000000000000" pitchFamily="2" charset="-78"/>
              </a:rPr>
              <a:t>اختیار</a:t>
            </a:r>
            <a:r>
              <a:rPr lang="fa-IR" sz="2000" dirty="0">
                <a:cs typeface="B Mitra" panose="00000400000000000000" pitchFamily="2" charset="-78"/>
              </a:rPr>
              <a:t> در انسان موجب شده برخی این علوم را </a:t>
            </a:r>
            <a:r>
              <a:rPr lang="fa-IR" sz="2000" b="1" dirty="0">
                <a:cs typeface="B Mitra" panose="00000400000000000000" pitchFamily="2" charset="-78"/>
              </a:rPr>
              <a:t>متقن</a:t>
            </a:r>
            <a:r>
              <a:rPr lang="fa-IR" sz="2000" dirty="0">
                <a:cs typeface="B Mitra" panose="00000400000000000000" pitchFamily="2" charset="-78"/>
              </a:rPr>
              <a:t> و </a:t>
            </a:r>
            <a:r>
              <a:rPr lang="fa-IR" sz="2000" b="1" dirty="0">
                <a:cs typeface="B Mitra" panose="00000400000000000000" pitchFamily="2" charset="-78"/>
              </a:rPr>
              <a:t>ثابت</a:t>
            </a:r>
            <a:r>
              <a:rPr lang="fa-IR" sz="2000" dirty="0">
                <a:cs typeface="B Mitra" panose="00000400000000000000" pitchFamily="2" charset="-78"/>
              </a:rPr>
              <a:t> ندانند و از تبدیل و تحول آن به نفع خود یا گروهی سوء استفاده کنند.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در </a:t>
            </a:r>
            <a:r>
              <a:rPr lang="fa-IR" sz="2000" dirty="0">
                <a:cs typeface="B Mitra" panose="00000400000000000000" pitchFamily="2" charset="-78"/>
              </a:rPr>
              <a:t>طول تاریخ، زورگویان قریه‌ها از علوم به نفع زورگویی خود استفاده کرده‌اند و آن را ابزاری برای زورگویی و تسلط خود كرده‌اند. نمونه‌ای از این مورد، در داستان حضرت موسی علیه السلام و فرعون آمده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نفی علم برای اکثریت مردم در آیات قرآن، دلیلی است بر اینکه لازم است مدیریت </a:t>
            </a:r>
            <a:r>
              <a:rPr lang="fa-IR" sz="2000" b="1" dirty="0">
                <a:cs typeface="B Mitra" panose="00000400000000000000" pitchFamily="2" charset="-78"/>
              </a:rPr>
              <a:t>جامعه</a:t>
            </a:r>
            <a:r>
              <a:rPr lang="fa-IR" sz="2000" dirty="0">
                <a:cs typeface="B Mitra" panose="00000400000000000000" pitchFamily="2" charset="-78"/>
              </a:rPr>
              <a:t> به عهده عالمی پارسا سپرده شود تا این اکثریت در بی</a:t>
            </a:r>
            <a:r>
              <a:rPr lang="en-US" sz="2000" dirty="0">
                <a:cs typeface="B Mitra" panose="00000400000000000000" pitchFamily="2" charset="-78"/>
              </a:rPr>
              <a:t>‌</a:t>
            </a:r>
            <a:r>
              <a:rPr lang="fa-IR" sz="2000" dirty="0">
                <a:cs typeface="B Mitra" panose="00000400000000000000" pitchFamily="2" charset="-78"/>
              </a:rPr>
              <a:t>علمی و عدم رجوعشان به علم، باقی نمانده و علم براي سودجویی و هواپرستی استفاده نشود.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نفی علم غیب که مکرر در بیان نبی مکرم اسلام صلی الله علیه و آله از آیات قرآن دیده می</a:t>
            </a:r>
            <a:r>
              <a:rPr lang="en-US" sz="2000" dirty="0">
                <a:cs typeface="B Mitra" panose="00000400000000000000" pitchFamily="2" charset="-78"/>
              </a:rPr>
              <a:t>‌</a:t>
            </a:r>
            <a:r>
              <a:rPr lang="fa-IR" sz="2000" dirty="0">
                <a:cs typeface="B Mitra" panose="00000400000000000000" pitchFamily="2" charset="-78"/>
              </a:rPr>
              <a:t>شود، به بیان و طرح علوم به اذن پرودگار و در قالب وحی اشاره دارد. لذا انبیا و اولیا بدون اذن ولیّ خود به آموزش و توسعه علمی اهتمام ندارند</a:t>
            </a:r>
            <a:r>
              <a:rPr lang="fa-IR" sz="2000" dirty="0" smtClean="0">
                <a:cs typeface="B Mitra" panose="00000400000000000000" pitchFamily="2" charset="-78"/>
              </a:rPr>
              <a:t>.</a:t>
            </a:r>
            <a:endParaRPr lang="en-US" sz="2000" dirty="0">
              <a:cs typeface="B Mitra" panose="00000400000000000000" pitchFamily="2" charset="-78"/>
            </a:endParaRPr>
          </a:p>
        </p:txBody>
      </p:sp>
      <p:sp>
        <p:nvSpPr>
          <p:cNvPr id="3" name="Rectangle 2"/>
          <p:cNvSpPr/>
          <p:nvPr/>
        </p:nvSpPr>
        <p:spPr>
          <a:xfrm>
            <a:off x="319757" y="726630"/>
            <a:ext cx="1032654"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هفتم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13946602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5376" y="1300801"/>
            <a:ext cx="8805672" cy="4501232"/>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معجزات </a:t>
            </a:r>
            <a:r>
              <a:rPr lang="fa-IR" sz="2000" dirty="0">
                <a:cs typeface="B Mitra" panose="00000400000000000000" pitchFamily="2" charset="-78"/>
              </a:rPr>
              <a:t>انبیا در بستر پیشرفت علوم اقوام صورت گرفته و باعث غلبه بر آن شده است. به عنوان نمونه معجزه حضرت موسی علیه السلام متناسب با علم سحر بوده است </a:t>
            </a:r>
            <a:endParaRPr lang="fa-IR" sz="2000" dirty="0" smtClean="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هرگاه </a:t>
            </a:r>
            <a:r>
              <a:rPr lang="fa-IR" sz="2000" dirty="0">
                <a:cs typeface="B Mitra" panose="00000400000000000000" pitchFamily="2" charset="-78"/>
              </a:rPr>
              <a:t>فرهنگ قومی آنها را از اقوام دیگر متمایز کند، براي آنها مدنیت شکل گرفته و به واسطه تدبیر و نظم در مدیریت اجتماعشان، «</a:t>
            </a:r>
            <a:r>
              <a:rPr lang="fa-IR" sz="2000" b="1" dirty="0">
                <a:cs typeface="B Mitra" panose="00000400000000000000" pitchFamily="2" charset="-78"/>
              </a:rPr>
              <a:t>مدینه</a:t>
            </a:r>
            <a:r>
              <a:rPr lang="fa-IR" sz="2000" dirty="0">
                <a:cs typeface="B Mitra" panose="00000400000000000000" pitchFamily="2" charset="-78"/>
              </a:rPr>
              <a:t>» شکل می‌گیرد.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آیات و روایات، اهل بیت علیهم السلام به دارا بودن علمی ذاتی توصیف شده</a:t>
            </a:r>
            <a:r>
              <a:rPr lang="en-US" sz="2000" dirty="0">
                <a:cs typeface="B Mitra" panose="00000400000000000000" pitchFamily="2" charset="-78"/>
              </a:rPr>
              <a:t>‌</a:t>
            </a:r>
            <a:r>
              <a:rPr lang="fa-IR" sz="2000" dirty="0">
                <a:cs typeface="B Mitra" panose="00000400000000000000" pitchFamily="2" charset="-78"/>
              </a:rPr>
              <a:t>اند. نیز تعبیر «</a:t>
            </a:r>
            <a:r>
              <a:rPr lang="fa-IR" sz="2000" b="1" dirty="0">
                <a:cs typeface="B Mitra" panose="00000400000000000000" pitchFamily="2" charset="-78"/>
              </a:rPr>
              <a:t>علماء</a:t>
            </a:r>
            <a:r>
              <a:rPr lang="fa-IR" sz="2000" dirty="0">
                <a:cs typeface="B Mitra" panose="00000400000000000000" pitchFamily="2" charset="-78"/>
              </a:rPr>
              <a:t> </a:t>
            </a:r>
            <a:r>
              <a:rPr lang="fa-IR" sz="2000" b="1" dirty="0">
                <a:cs typeface="B Mitra" panose="00000400000000000000" pitchFamily="2" charset="-78"/>
              </a:rPr>
              <a:t>اُمّتی</a:t>
            </a:r>
            <a:r>
              <a:rPr lang="fa-IR" sz="2000" dirty="0">
                <a:cs typeface="B Mitra" panose="00000400000000000000" pitchFamily="2" charset="-78"/>
              </a:rPr>
              <a:t>»، از جانب پیامبر صلی الله علیه و آله، به اهل بیت علیهم السلام اشاره مي‌كند.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با توجه به آیات و روایات، دانشمندان هر قومی به نسبت دانش خود در برابر جامعه مسئول</a:t>
            </a:r>
            <a:r>
              <a:rPr lang="en-US" sz="2000" dirty="0">
                <a:cs typeface="B Mitra" panose="00000400000000000000" pitchFamily="2" charset="-78"/>
              </a:rPr>
              <a:t>‌</a:t>
            </a:r>
            <a:r>
              <a:rPr lang="fa-IR" sz="2000" dirty="0">
                <a:cs typeface="B Mitra" panose="00000400000000000000" pitchFamily="2" charset="-78"/>
              </a:rPr>
              <a:t>اند و خداوند از ایشان در برابر علمی که دارند عهد گرفته كه برای هدایت مادی و معنوی مردم در خدمت آنان باشند.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جامعه ایده‌آل جامعه‌ای </a:t>
            </a:r>
            <a:r>
              <a:rPr lang="fa-IR" sz="2000" dirty="0">
                <a:cs typeface="B Mitra" panose="00000400000000000000" pitchFamily="2" charset="-78"/>
              </a:rPr>
              <a:t>است که در آن علم و معرفت یقینی و مستدل و برگرفته از وحی و عقل، محور تمام فعالیت‌های فردی و جمعی آنها باشد. چنین جامعه‌ای به راحتی می‌تواند به مشکلات و معضلات و مسائل خود رسیدگی نموده و از هر فرصتی برای ارتقاي فرهنگ، آگاهی‌ها و باورهای عمومی درست بهره‌مند شود. نمونه‌ای از این جامعه در سوره مبارکه نمل در داستان حضرت داود و سلیمان علیهما السلام ذکر شده است. </a:t>
            </a:r>
            <a:endParaRPr lang="en-US" sz="2000" dirty="0">
              <a:cs typeface="B Mitra" panose="00000400000000000000" pitchFamily="2" charset="-78"/>
            </a:endParaRPr>
          </a:p>
          <a:p>
            <a:pPr algn="just" rtl="1">
              <a:spcAft>
                <a:spcPts val="0"/>
              </a:spcAft>
            </a:pPr>
            <a:endParaRPr lang="en-US" sz="1050" dirty="0">
              <a:latin typeface="Times New Roman" panose="02020603050405020304" pitchFamily="18" charset="0"/>
              <a:ea typeface="SimSun" panose="02010600030101010101" pitchFamily="2" charset="-122"/>
            </a:endParaRPr>
          </a:p>
        </p:txBody>
      </p:sp>
      <p:sp>
        <p:nvSpPr>
          <p:cNvPr id="3" name="Rectangle 2"/>
          <p:cNvSpPr/>
          <p:nvPr/>
        </p:nvSpPr>
        <p:spPr>
          <a:xfrm>
            <a:off x="319757" y="726630"/>
            <a:ext cx="1032654"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هفتم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36712820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7944" y="1153826"/>
            <a:ext cx="9089136" cy="4339650"/>
          </a:xfrm>
          <a:prstGeom prst="rect">
            <a:avLst/>
          </a:prstGeom>
        </p:spPr>
        <p:txBody>
          <a:bodyPr wrap="square">
            <a:spAutoFit/>
          </a:bodyPr>
          <a:lstStyle/>
          <a:p>
            <a:pPr algn="just" rtl="1">
              <a:lnSpc>
                <a:spcPct val="115000"/>
              </a:lnSpc>
              <a:spcAft>
                <a:spcPts val="0"/>
              </a:spcAft>
            </a:pPr>
            <a:r>
              <a:rPr lang="fa-IR" sz="2000" b="1" dirty="0">
                <a:latin typeface="Times New Roman" panose="02020603050405020304" pitchFamily="18" charset="0"/>
                <a:ea typeface="Times New Roman" panose="02020603050405020304" pitchFamily="18" charset="0"/>
                <a:cs typeface="B Mitra" panose="00000400000000000000" pitchFamily="2" charset="-78"/>
              </a:rPr>
              <a:t>مبانی نظری</a:t>
            </a:r>
            <a:endParaRPr lang="en-US" sz="2000" dirty="0">
              <a:latin typeface="Times New Roman" panose="02020603050405020304" pitchFamily="18" charset="0"/>
              <a:ea typeface="Times New Roman" panose="02020603050405020304" pitchFamily="18" charset="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باورهایی که در هر جامعه و برای هر قومی تثبیت می‌شود متکی به «</a:t>
            </a:r>
            <a:r>
              <a:rPr lang="fa-IR" sz="2000" b="1" dirty="0">
                <a:cs typeface="B Mitra" panose="00000400000000000000" pitchFamily="2" charset="-78"/>
              </a:rPr>
              <a:t>علم</a:t>
            </a:r>
            <a:r>
              <a:rPr lang="fa-IR" sz="2000" dirty="0">
                <a:cs typeface="B Mitra" panose="00000400000000000000" pitchFamily="2" charset="-78"/>
              </a:rPr>
              <a:t>» یا «</a:t>
            </a:r>
            <a:r>
              <a:rPr lang="fa-IR" sz="2000" b="1" dirty="0">
                <a:cs typeface="B Mitra" panose="00000400000000000000" pitchFamily="2" charset="-78"/>
              </a:rPr>
              <a:t>ظنّ</a:t>
            </a:r>
            <a:r>
              <a:rPr lang="fa-IR" sz="2000" dirty="0">
                <a:cs typeface="B Mitra" panose="00000400000000000000" pitchFamily="2" charset="-78"/>
              </a:rPr>
              <a:t>» است و در شکل‌گیری آن، </a:t>
            </a:r>
            <a:r>
              <a:rPr lang="fa-IR" sz="2000" b="1" dirty="0">
                <a:cs typeface="B Mitra" panose="00000400000000000000" pitchFamily="2" charset="-78"/>
              </a:rPr>
              <a:t>گرایش‌ها</a:t>
            </a:r>
            <a:r>
              <a:rPr lang="fa-IR" sz="2000" dirty="0">
                <a:cs typeface="B Mitra" panose="00000400000000000000" pitchFamily="2" charset="-78"/>
              </a:rPr>
              <a:t> و </a:t>
            </a:r>
            <a:r>
              <a:rPr lang="fa-IR" sz="2000" b="1" dirty="0">
                <a:cs typeface="B Mitra" panose="00000400000000000000" pitchFamily="2" charset="-78"/>
              </a:rPr>
              <a:t>توجهات</a:t>
            </a:r>
            <a:r>
              <a:rPr lang="fa-IR" sz="2000" dirty="0">
                <a:cs typeface="B Mitra" panose="00000400000000000000" pitchFamily="2" charset="-78"/>
              </a:rPr>
              <a:t> افراد نقش مستقیم دارد. بنابراین باورهای جامعه تحت تأثیر دانش و گرایش آنها ظهور می‌یابد.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به استناد قرآن برخی از جوامع، </a:t>
            </a:r>
            <a:r>
              <a:rPr lang="fa-IR" sz="2000" b="1" dirty="0">
                <a:cs typeface="B Mitra" panose="00000400000000000000" pitchFamily="2" charset="-78"/>
              </a:rPr>
              <a:t>با</a:t>
            </a:r>
            <a:r>
              <a:rPr lang="fa-IR" sz="2000" dirty="0">
                <a:cs typeface="B Mitra" panose="00000400000000000000" pitchFamily="2" charset="-78"/>
              </a:rPr>
              <a:t> </a:t>
            </a:r>
            <a:r>
              <a:rPr lang="fa-IR" sz="2000" b="1" dirty="0">
                <a:cs typeface="B Mitra" panose="00000400000000000000" pitchFamily="2" charset="-78"/>
              </a:rPr>
              <a:t>وجود</a:t>
            </a:r>
            <a:r>
              <a:rPr lang="fa-IR" sz="2000" dirty="0">
                <a:cs typeface="B Mitra" panose="00000400000000000000" pitchFamily="2" charset="-78"/>
              </a:rPr>
              <a:t> </a:t>
            </a:r>
            <a:r>
              <a:rPr lang="fa-IR" sz="2000" b="1" dirty="0">
                <a:cs typeface="B Mitra" panose="00000400000000000000" pitchFamily="2" charset="-78"/>
              </a:rPr>
              <a:t>علم</a:t>
            </a:r>
            <a:r>
              <a:rPr lang="fa-IR" sz="2000" dirty="0">
                <a:cs typeface="B Mitra" panose="00000400000000000000" pitchFamily="2" charset="-78"/>
              </a:rPr>
              <a:t> یافتن به حقیقتی چون رسول، به خاطر </a:t>
            </a:r>
            <a:r>
              <a:rPr lang="fa-IR" sz="2000" b="1" dirty="0">
                <a:cs typeface="B Mitra" panose="00000400000000000000" pitchFamily="2" charset="-78"/>
              </a:rPr>
              <a:t>خواهش‌های</a:t>
            </a:r>
            <a:r>
              <a:rPr lang="fa-IR" sz="2000" dirty="0">
                <a:cs typeface="B Mitra" panose="00000400000000000000" pitchFamily="2" charset="-78"/>
              </a:rPr>
              <a:t> </a:t>
            </a:r>
            <a:r>
              <a:rPr lang="fa-IR" sz="2000" b="1" dirty="0">
                <a:cs typeface="B Mitra" panose="00000400000000000000" pitchFamily="2" charset="-78"/>
              </a:rPr>
              <a:t>نفسانی</a:t>
            </a:r>
            <a:r>
              <a:rPr lang="fa-IR" sz="2000" dirty="0">
                <a:cs typeface="B Mitra" panose="00000400000000000000" pitchFamily="2" charset="-78"/>
              </a:rPr>
              <a:t> خود، از تبعیت او سر باز زده و به راه اشتباه خود اصرار ورزیدند.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اگر جامعه</a:t>
            </a:r>
            <a:r>
              <a:rPr lang="en-US" sz="2000" dirty="0">
                <a:cs typeface="B Mitra" panose="00000400000000000000" pitchFamily="2" charset="-78"/>
              </a:rPr>
              <a:t>‌</a:t>
            </a:r>
            <a:r>
              <a:rPr lang="fa-IR" sz="2000" dirty="0">
                <a:cs typeface="B Mitra" panose="00000400000000000000" pitchFamily="2" charset="-78"/>
              </a:rPr>
              <a:t>ای نتواند گرایش</a:t>
            </a:r>
            <a:r>
              <a:rPr lang="en-US" sz="2000" dirty="0">
                <a:cs typeface="B Mitra" panose="00000400000000000000" pitchFamily="2" charset="-78"/>
              </a:rPr>
              <a:t>‌</a:t>
            </a:r>
            <a:r>
              <a:rPr lang="fa-IR" sz="2000" dirty="0">
                <a:cs typeface="B Mitra" panose="00000400000000000000" pitchFamily="2" charset="-78"/>
              </a:rPr>
              <a:t>ها و </a:t>
            </a:r>
            <a:r>
              <a:rPr lang="fa-IR" sz="2000" b="1" dirty="0">
                <a:cs typeface="B Mitra" panose="00000400000000000000" pitchFamily="2" charset="-78"/>
              </a:rPr>
              <a:t>«حبّ» و «بغض»</a:t>
            </a:r>
            <a:r>
              <a:rPr lang="fa-IR" sz="2000" dirty="0">
                <a:cs typeface="B Mitra" panose="00000400000000000000" pitchFamily="2" charset="-78"/>
              </a:rPr>
              <a:t>هاي خود را با «حق» «میزان» کند، با وجود «علم» نیز دچار «فساد» و تباهی خواهد شد. از این حقیقت بزرگ بسیاری از سوره</a:t>
            </a:r>
            <a:r>
              <a:rPr lang="en-US" sz="2000" dirty="0">
                <a:cs typeface="B Mitra" panose="00000400000000000000" pitchFamily="2" charset="-78"/>
              </a:rPr>
              <a:t>‌</a:t>
            </a:r>
            <a:r>
              <a:rPr lang="fa-IR" sz="2000" dirty="0">
                <a:cs typeface="B Mitra" panose="00000400000000000000" pitchFamily="2" charset="-78"/>
              </a:rPr>
              <a:t>های قرآن از جمله سوره مبارکه جاثیه پرده برداشته است.</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کسی که نتواند در شئون مختلف زندگی </a:t>
            </a:r>
            <a:r>
              <a:rPr lang="fa-IR" sz="2000" b="1" dirty="0">
                <a:cs typeface="B Mitra" panose="00000400000000000000" pitchFamily="2" charset="-78"/>
              </a:rPr>
              <a:t>حق</a:t>
            </a:r>
            <a:r>
              <a:rPr lang="fa-IR" sz="2000" dirty="0">
                <a:cs typeface="B Mitra" panose="00000400000000000000" pitchFamily="2" charset="-78"/>
              </a:rPr>
              <a:t> را در </a:t>
            </a:r>
            <a:r>
              <a:rPr lang="fa-IR" sz="2000" b="1" dirty="0">
                <a:cs typeface="B Mitra" panose="00000400000000000000" pitchFamily="2" charset="-78"/>
              </a:rPr>
              <a:t>باورهای</a:t>
            </a:r>
            <a:r>
              <a:rPr lang="fa-IR" sz="2000" dirty="0">
                <a:cs typeface="B Mitra" panose="00000400000000000000" pitchFamily="2" charset="-78"/>
              </a:rPr>
              <a:t> خود قرار دهد چاره‌ای جز باور به باطل برای او نیست. لذا بر اساس منطق قرآن، انسان</a:t>
            </a:r>
            <a:r>
              <a:rPr lang="en-US" sz="2000" dirty="0">
                <a:cs typeface="B Mitra" panose="00000400000000000000" pitchFamily="2" charset="-78"/>
              </a:rPr>
              <a:t>‌</a:t>
            </a:r>
            <a:r>
              <a:rPr lang="fa-IR" sz="2000" dirty="0">
                <a:cs typeface="B Mitra" panose="00000400000000000000" pitchFamily="2" charset="-78"/>
              </a:rPr>
              <a:t>ها یا </a:t>
            </a:r>
            <a:r>
              <a:rPr lang="fa-IR" sz="2000" b="1" dirty="0">
                <a:cs typeface="B Mitra" panose="00000400000000000000" pitchFamily="2" charset="-78"/>
              </a:rPr>
              <a:t>مؤمن</a:t>
            </a:r>
            <a:r>
              <a:rPr lang="fa-IR" sz="2000" dirty="0">
                <a:cs typeface="B Mitra" panose="00000400000000000000" pitchFamily="2" charset="-78"/>
              </a:rPr>
              <a:t> به </a:t>
            </a:r>
            <a:r>
              <a:rPr lang="fa-IR" sz="2000" b="1" dirty="0">
                <a:cs typeface="B Mitra" panose="00000400000000000000" pitchFamily="2" charset="-78"/>
              </a:rPr>
              <a:t>حق</a:t>
            </a:r>
            <a:r>
              <a:rPr lang="en-US" sz="2000" dirty="0">
                <a:cs typeface="B Mitra" panose="00000400000000000000" pitchFamily="2" charset="-78"/>
              </a:rPr>
              <a:t>‌</a:t>
            </a:r>
            <a:r>
              <a:rPr lang="fa-IR" sz="2000" dirty="0">
                <a:cs typeface="B Mitra" panose="00000400000000000000" pitchFamily="2" charset="-78"/>
              </a:rPr>
              <a:t>اند و یا م</a:t>
            </a:r>
            <a:r>
              <a:rPr lang="fa-IR" sz="2000" b="1" dirty="0">
                <a:cs typeface="B Mitra" panose="00000400000000000000" pitchFamily="2" charset="-78"/>
              </a:rPr>
              <a:t>ؤ</a:t>
            </a:r>
            <a:r>
              <a:rPr lang="fa-IR" sz="2000" dirty="0">
                <a:cs typeface="B Mitra" panose="00000400000000000000" pitchFamily="2" charset="-78"/>
              </a:rPr>
              <a:t>من به </a:t>
            </a:r>
            <a:r>
              <a:rPr lang="fa-IR" sz="2000" b="1" dirty="0">
                <a:cs typeface="B Mitra" panose="00000400000000000000" pitchFamily="2" charset="-78"/>
              </a:rPr>
              <a:t>باطل</a:t>
            </a:r>
            <a:r>
              <a:rPr lang="fa-IR" sz="2000" dirty="0">
                <a:cs typeface="B Mitra" panose="00000400000000000000" pitchFamily="2" charset="-78"/>
              </a:rPr>
              <a:t> و این مهم باید ابتدا از طریق اصلاح گرایش‌ها و جهت‌گیری کلی فرد پیگیری 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آگاهی</a:t>
            </a:r>
            <a:r>
              <a:rPr lang="en-US" sz="2000" dirty="0">
                <a:cs typeface="B Mitra" panose="00000400000000000000" pitchFamily="2" charset="-78"/>
              </a:rPr>
              <a:t>‌</a:t>
            </a:r>
            <a:r>
              <a:rPr lang="fa-IR" sz="2000" dirty="0">
                <a:cs typeface="B Mitra" panose="00000400000000000000" pitchFamily="2" charset="-78"/>
              </a:rPr>
              <a:t>های انسان در صورتی که از مسیر </a:t>
            </a:r>
            <a:r>
              <a:rPr lang="fa-IR" sz="2000" b="1" dirty="0">
                <a:cs typeface="B Mitra" panose="00000400000000000000" pitchFamily="2" charset="-78"/>
              </a:rPr>
              <a:t>غیر تعقل</a:t>
            </a:r>
            <a:r>
              <a:rPr lang="fa-IR" sz="2000" dirty="0">
                <a:cs typeface="B Mitra" panose="00000400000000000000" pitchFamily="2" charset="-78"/>
              </a:rPr>
              <a:t> صورت گیرد </a:t>
            </a:r>
            <a:r>
              <a:rPr lang="fa-IR" sz="2000" b="1" dirty="0">
                <a:cs typeface="B Mitra" panose="00000400000000000000" pitchFamily="2" charset="-78"/>
              </a:rPr>
              <a:t>«آگاهی</a:t>
            </a:r>
            <a:r>
              <a:rPr lang="en-US" sz="2000" b="1" dirty="0">
                <a:cs typeface="B Mitra" panose="00000400000000000000" pitchFamily="2" charset="-78"/>
              </a:rPr>
              <a:t>‌</a:t>
            </a:r>
            <a:r>
              <a:rPr lang="fa-IR" sz="2000" b="1" dirty="0">
                <a:cs typeface="B Mitra" panose="00000400000000000000" pitchFamily="2" charset="-78"/>
              </a:rPr>
              <a:t>های ظنّی»</a:t>
            </a:r>
            <a:r>
              <a:rPr lang="fa-IR" sz="2000" dirty="0">
                <a:cs typeface="B Mitra" panose="00000400000000000000" pitchFamily="2" charset="-78"/>
              </a:rPr>
              <a:t> محسوب می</a:t>
            </a:r>
            <a:r>
              <a:rPr lang="en-US" sz="2000" dirty="0">
                <a:cs typeface="B Mitra" panose="00000400000000000000" pitchFamily="2" charset="-78"/>
              </a:rPr>
              <a:t>‌</a:t>
            </a:r>
            <a:r>
              <a:rPr lang="fa-IR" sz="2000" dirty="0">
                <a:cs typeface="B Mitra" panose="00000400000000000000" pitchFamily="2" charset="-78"/>
              </a:rPr>
              <a:t>شود. باور به چنین آگاهی</a:t>
            </a:r>
            <a:r>
              <a:rPr lang="en-US" sz="2000" dirty="0">
                <a:cs typeface="B Mitra" panose="00000400000000000000" pitchFamily="2" charset="-78"/>
              </a:rPr>
              <a:t>‌</a:t>
            </a:r>
            <a:r>
              <a:rPr lang="fa-IR" sz="2000" dirty="0">
                <a:cs typeface="B Mitra" panose="00000400000000000000" pitchFamily="2" charset="-78"/>
              </a:rPr>
              <a:t>هایی، امکان از بین رفتن و یا جمود یافتن آنها را هشدار می</a:t>
            </a:r>
            <a:r>
              <a:rPr lang="en-US" sz="2000" dirty="0">
                <a:cs typeface="B Mitra" panose="00000400000000000000" pitchFamily="2" charset="-78"/>
              </a:rPr>
              <a:t>‌</a:t>
            </a:r>
            <a:r>
              <a:rPr lang="fa-IR" sz="2000" dirty="0">
                <a:cs typeface="B Mitra" panose="00000400000000000000" pitchFamily="2" charset="-78"/>
              </a:rPr>
              <a:t>دهد. </a:t>
            </a:r>
            <a:endParaRPr lang="en-US" sz="2000" dirty="0">
              <a:cs typeface="B Mitra" panose="00000400000000000000" pitchFamily="2" charset="-78"/>
            </a:endParaRPr>
          </a:p>
        </p:txBody>
      </p:sp>
      <p:sp>
        <p:nvSpPr>
          <p:cNvPr id="3" name="Rectangle 2"/>
          <p:cNvSpPr/>
          <p:nvPr/>
        </p:nvSpPr>
        <p:spPr>
          <a:xfrm>
            <a:off x="303666" y="736592"/>
            <a:ext cx="1114408"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هشتم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21473376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4794" y="1147474"/>
            <a:ext cx="8492405" cy="4339650"/>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آگاهی</a:t>
            </a:r>
            <a:r>
              <a:rPr lang="en-US" sz="2000" dirty="0">
                <a:cs typeface="B Mitra" panose="00000400000000000000" pitchFamily="2" charset="-78"/>
              </a:rPr>
              <a:t>‌</a:t>
            </a:r>
            <a:r>
              <a:rPr lang="fa-IR" sz="2000" dirty="0">
                <a:cs typeface="B Mitra" panose="00000400000000000000" pitchFamily="2" charset="-78"/>
              </a:rPr>
              <a:t>های </a:t>
            </a:r>
            <a:r>
              <a:rPr lang="fa-IR" sz="2000" b="1" dirty="0">
                <a:cs typeface="B Mitra" panose="00000400000000000000" pitchFamily="2" charset="-78"/>
              </a:rPr>
              <a:t>قطعی</a:t>
            </a:r>
            <a:r>
              <a:rPr lang="fa-IR" sz="2000" dirty="0">
                <a:cs typeface="B Mitra" panose="00000400000000000000" pitchFamily="2" charset="-78"/>
              </a:rPr>
              <a:t> اگر در مسیر باورها به مرحله </a:t>
            </a:r>
            <a:r>
              <a:rPr lang="fa-IR" sz="2000" b="1" dirty="0">
                <a:cs typeface="B Mitra" panose="00000400000000000000" pitchFamily="2" charset="-78"/>
              </a:rPr>
              <a:t>پذیرش</a:t>
            </a:r>
            <a:r>
              <a:rPr lang="fa-IR" sz="2000" dirty="0">
                <a:cs typeface="B Mitra" panose="00000400000000000000" pitchFamily="2" charset="-78"/>
              </a:rPr>
              <a:t> و </a:t>
            </a:r>
            <a:r>
              <a:rPr lang="fa-IR" sz="2000" b="1" dirty="0">
                <a:cs typeface="B Mitra" panose="00000400000000000000" pitchFamily="2" charset="-78"/>
              </a:rPr>
              <a:t>تثبیت</a:t>
            </a:r>
            <a:r>
              <a:rPr lang="fa-IR" sz="2000" dirty="0">
                <a:cs typeface="B Mitra" panose="00000400000000000000" pitchFamily="2" charset="-78"/>
              </a:rPr>
              <a:t> برسند، موجب ظهور </a:t>
            </a:r>
            <a:r>
              <a:rPr lang="fa-IR" sz="2000" b="1" dirty="0">
                <a:cs typeface="B Mitra" panose="00000400000000000000" pitchFamily="2" charset="-78"/>
              </a:rPr>
              <a:t>قدرت</a:t>
            </a:r>
            <a:r>
              <a:rPr lang="fa-IR" sz="2000" dirty="0">
                <a:cs typeface="B Mitra" panose="00000400000000000000" pitchFamily="2" charset="-78"/>
              </a:rPr>
              <a:t> و </a:t>
            </a:r>
            <a:r>
              <a:rPr lang="fa-IR" sz="2000" b="1" dirty="0">
                <a:cs typeface="B Mitra" panose="00000400000000000000" pitchFamily="2" charset="-78"/>
              </a:rPr>
              <a:t>امنیت</a:t>
            </a:r>
            <a:r>
              <a:rPr lang="fa-IR" sz="2000" dirty="0">
                <a:cs typeface="B Mitra" panose="00000400000000000000" pitchFamily="2" charset="-78"/>
              </a:rPr>
              <a:t> در جامعه می‌شوند.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رسیدن به «</a:t>
            </a:r>
            <a:r>
              <a:rPr lang="fa-IR" sz="2000" b="1" dirty="0">
                <a:cs typeface="B Mitra" panose="00000400000000000000" pitchFamily="2" charset="-78"/>
              </a:rPr>
              <a:t>مکنت</a:t>
            </a:r>
            <a:r>
              <a:rPr lang="fa-IR" sz="2000" dirty="0">
                <a:cs typeface="B Mitra" panose="00000400000000000000" pitchFamily="2" charset="-78"/>
              </a:rPr>
              <a:t>» که به معنای </a:t>
            </a:r>
            <a:r>
              <a:rPr lang="fa-IR" sz="2000" b="1" dirty="0">
                <a:cs typeface="B Mitra" panose="00000400000000000000" pitchFamily="2" charset="-78"/>
              </a:rPr>
              <a:t>استقرار</a:t>
            </a:r>
            <a:r>
              <a:rPr lang="fa-IR" sz="2000" dirty="0">
                <a:cs typeface="B Mitra" panose="00000400000000000000" pitchFamily="2" charset="-78"/>
              </a:rPr>
              <a:t> یافتن </a:t>
            </a:r>
            <a:r>
              <a:rPr lang="fa-IR" sz="2000" b="1" dirty="0">
                <a:cs typeface="B Mitra" panose="00000400000000000000" pitchFamily="2" charset="-78"/>
              </a:rPr>
              <a:t>قدرت</a:t>
            </a:r>
            <a:r>
              <a:rPr lang="fa-IR" sz="2000" dirty="0">
                <a:cs typeface="B Mitra" panose="00000400000000000000" pitchFamily="2" charset="-78"/>
              </a:rPr>
              <a:t> برای فرد است از دیگر آثار باورهای تثبیت شده است.</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سوره مبارکه یوسف به نمایش چهار عنصر حاکمیت قدرت و علم با عناوین «</a:t>
            </a:r>
            <a:r>
              <a:rPr lang="fa-IR" sz="2000" b="1" dirty="0">
                <a:cs typeface="B Mitra" panose="00000400000000000000" pitchFamily="2" charset="-78"/>
              </a:rPr>
              <a:t>مکین</a:t>
            </a:r>
            <a:r>
              <a:rPr lang="fa-IR" sz="2000" dirty="0">
                <a:cs typeface="B Mitra" panose="00000400000000000000" pitchFamily="2" charset="-78"/>
              </a:rPr>
              <a:t>»، «</a:t>
            </a:r>
            <a:r>
              <a:rPr lang="fa-IR" sz="2000" b="1" dirty="0">
                <a:cs typeface="B Mitra" panose="00000400000000000000" pitchFamily="2" charset="-78"/>
              </a:rPr>
              <a:t>علیم</a:t>
            </a:r>
            <a:r>
              <a:rPr lang="fa-IR" sz="2000" dirty="0">
                <a:cs typeface="B Mitra" panose="00000400000000000000" pitchFamily="2" charset="-78"/>
              </a:rPr>
              <a:t>»، «</a:t>
            </a:r>
            <a:r>
              <a:rPr lang="fa-IR" sz="2000" b="1" dirty="0">
                <a:cs typeface="B Mitra" panose="00000400000000000000" pitchFamily="2" charset="-78"/>
              </a:rPr>
              <a:t>حفیظ</a:t>
            </a:r>
            <a:r>
              <a:rPr lang="fa-IR" sz="2000" dirty="0">
                <a:cs typeface="B Mitra" panose="00000400000000000000" pitchFamily="2" charset="-78"/>
              </a:rPr>
              <a:t>» و «</a:t>
            </a:r>
            <a:r>
              <a:rPr lang="fa-IR" sz="2000" b="1" dirty="0">
                <a:cs typeface="B Mitra" panose="00000400000000000000" pitchFamily="2" charset="-78"/>
              </a:rPr>
              <a:t>امین</a:t>
            </a:r>
            <a:r>
              <a:rPr lang="fa-IR" sz="2000" dirty="0">
                <a:cs typeface="B Mitra" panose="00000400000000000000" pitchFamily="2" charset="-78"/>
              </a:rPr>
              <a:t>» می‌پردازد.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آگاهی‌های </a:t>
            </a:r>
            <a:r>
              <a:rPr lang="fa-IR" sz="2000" b="1" dirty="0">
                <a:cs typeface="B Mitra" panose="00000400000000000000" pitchFamily="2" charset="-78"/>
              </a:rPr>
              <a:t>ظنی</a:t>
            </a:r>
            <a:r>
              <a:rPr lang="fa-IR" sz="2000" dirty="0">
                <a:cs typeface="B Mitra" panose="00000400000000000000" pitchFamily="2" charset="-78"/>
              </a:rPr>
              <a:t> و یا علم‌هایی که برای نوع انسان مضرّ است به پدیدار شدن قدرت‌های فاسد می‌انجامد و در این صورت امنیت جامعه به مخاطره می‌افتد. </a:t>
            </a:r>
            <a:r>
              <a:rPr lang="fa-IR" sz="2000" b="1" dirty="0" smtClean="0">
                <a:cs typeface="B Mitra" panose="00000400000000000000" pitchFamily="2" charset="-78"/>
              </a:rPr>
              <a:t>امنیت</a:t>
            </a:r>
            <a:r>
              <a:rPr lang="fa-IR" sz="2000" dirty="0" smtClean="0">
                <a:cs typeface="B Mitra" panose="00000400000000000000" pitchFamily="2" charset="-78"/>
              </a:rPr>
              <a:t> </a:t>
            </a:r>
            <a:r>
              <a:rPr lang="fa-IR" sz="2000" b="1" dirty="0">
                <a:cs typeface="B Mitra" panose="00000400000000000000" pitchFamily="2" charset="-78"/>
              </a:rPr>
              <a:t>اجتماعی</a:t>
            </a:r>
            <a:r>
              <a:rPr lang="fa-IR" sz="2000" dirty="0">
                <a:cs typeface="B Mitra" panose="00000400000000000000" pitchFamily="2" charset="-78"/>
              </a:rPr>
              <a:t> به واسطه تکذیب آیات الهی و گناهان از بین می‌رود.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از </a:t>
            </a:r>
            <a:r>
              <a:rPr lang="fa-IR" sz="2000" b="1" dirty="0">
                <a:cs typeface="B Mitra" panose="00000400000000000000" pitchFamily="2" charset="-78"/>
              </a:rPr>
              <a:t>آیات</a:t>
            </a:r>
            <a:r>
              <a:rPr lang="fa-IR" sz="2000" dirty="0">
                <a:cs typeface="B Mitra" panose="00000400000000000000" pitchFamily="2" charset="-78"/>
              </a:rPr>
              <a:t> بزرگ خدا، انبیا و اوصیاي الهی</a:t>
            </a:r>
            <a:r>
              <a:rPr lang="en-US" sz="2000" dirty="0">
                <a:cs typeface="B Mitra" panose="00000400000000000000" pitchFamily="2" charset="-78"/>
              </a:rPr>
              <a:t>‌</a:t>
            </a:r>
            <a:r>
              <a:rPr lang="fa-IR" sz="2000" dirty="0">
                <a:cs typeface="B Mitra" panose="00000400000000000000" pitchFamily="2" charset="-78"/>
              </a:rPr>
              <a:t>اند كه سبب </a:t>
            </a:r>
            <a:r>
              <a:rPr lang="fa-IR" sz="2000" b="1" dirty="0">
                <a:cs typeface="B Mitra" panose="00000400000000000000" pitchFamily="2" charset="-78"/>
              </a:rPr>
              <a:t>علم</a:t>
            </a:r>
            <a:r>
              <a:rPr lang="fa-IR" sz="2000" dirty="0">
                <a:cs typeface="B Mitra" panose="00000400000000000000" pitchFamily="2" charset="-78"/>
              </a:rPr>
              <a:t>، </a:t>
            </a:r>
            <a:r>
              <a:rPr lang="fa-IR" sz="2000" b="1" dirty="0">
                <a:cs typeface="B Mitra" panose="00000400000000000000" pitchFamily="2" charset="-78"/>
              </a:rPr>
              <a:t>قدرت</a:t>
            </a:r>
            <a:r>
              <a:rPr lang="fa-IR" sz="2000" dirty="0">
                <a:cs typeface="B Mitra" panose="00000400000000000000" pitchFamily="2" charset="-78"/>
              </a:rPr>
              <a:t> و </a:t>
            </a:r>
            <a:r>
              <a:rPr lang="fa-IR" sz="2000" b="1" dirty="0">
                <a:cs typeface="B Mitra" panose="00000400000000000000" pitchFamily="2" charset="-78"/>
              </a:rPr>
              <a:t>امنيت</a:t>
            </a:r>
            <a:r>
              <a:rPr lang="fa-IR" sz="2000" dirty="0">
                <a:cs typeface="B Mitra" panose="00000400000000000000" pitchFamily="2" charset="-78"/>
              </a:rPr>
              <a:t> هر جامعه‌اي هستند.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تکذیب</a:t>
            </a:r>
            <a:r>
              <a:rPr lang="fa-IR" sz="2000" dirty="0">
                <a:cs typeface="B Mitra" panose="00000400000000000000" pitchFamily="2" charset="-78"/>
              </a:rPr>
              <a:t> </a:t>
            </a:r>
            <a:r>
              <a:rPr lang="fa-IR" sz="2000" b="1" dirty="0">
                <a:cs typeface="B Mitra" panose="00000400000000000000" pitchFamily="2" charset="-78"/>
              </a:rPr>
              <a:t>آیات</a:t>
            </a:r>
            <a:r>
              <a:rPr lang="fa-IR" sz="2000" dirty="0">
                <a:cs typeface="B Mitra" panose="00000400000000000000" pitchFamily="2" charset="-78"/>
              </a:rPr>
              <a:t> </a:t>
            </a:r>
            <a:r>
              <a:rPr lang="fa-IR" sz="2000" b="1" dirty="0">
                <a:cs typeface="B Mitra" panose="00000400000000000000" pitchFamily="2" charset="-78"/>
              </a:rPr>
              <a:t>الهی</a:t>
            </a:r>
            <a:r>
              <a:rPr lang="fa-IR" sz="2000" dirty="0">
                <a:cs typeface="B Mitra" panose="00000400000000000000" pitchFamily="2" charset="-78"/>
              </a:rPr>
              <a:t> به شیوه‌های مختلفی در قریه‌ها اتفاق می‌افتد؛ گاهی افراد به پیامبران الهی نسبت ناروا می‌دهند (شاعر، سفیه، مجنون، ...) گاهی بدبختی‌های خود را به او نسبت می</a:t>
            </a:r>
            <a:r>
              <a:rPr lang="en-US" sz="2000" dirty="0">
                <a:cs typeface="B Mitra" panose="00000400000000000000" pitchFamily="2" charset="-78"/>
              </a:rPr>
              <a:t>‌</a:t>
            </a:r>
            <a:r>
              <a:rPr lang="fa-IR" sz="2000" dirty="0">
                <a:cs typeface="B Mitra" panose="00000400000000000000" pitchFamily="2" charset="-78"/>
              </a:rPr>
              <a:t>دهند (طیره) گاهی انتصاب آنها به خداوند را انکار می</a:t>
            </a:r>
            <a:r>
              <a:rPr lang="en-US" sz="2000" dirty="0">
                <a:cs typeface="B Mitra" panose="00000400000000000000" pitchFamily="2" charset="-78"/>
              </a:rPr>
              <a:t>‌</a:t>
            </a:r>
            <a:r>
              <a:rPr lang="fa-IR" sz="2000" dirty="0">
                <a:cs typeface="B Mitra" panose="00000400000000000000" pitchFamily="2" charset="-78"/>
              </a:rPr>
              <a:t>کردند (افترا) و ...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تکذیب رسل معمولاً با تهدید به اخراج و رجم همراه بوده و بسیاری از انبیا نيز به قتل رسیده</a:t>
            </a:r>
            <a:r>
              <a:rPr lang="en-US" sz="2000" dirty="0">
                <a:cs typeface="B Mitra" panose="00000400000000000000" pitchFamily="2" charset="-78"/>
              </a:rPr>
              <a:t>‌</a:t>
            </a:r>
            <a:r>
              <a:rPr lang="fa-IR" sz="2000" dirty="0">
                <a:cs typeface="B Mitra" panose="00000400000000000000" pitchFamily="2" charset="-78"/>
              </a:rPr>
              <a:t>اند. </a:t>
            </a:r>
            <a:endParaRPr lang="en-US" sz="2000" dirty="0">
              <a:cs typeface="B Mitra" panose="00000400000000000000" pitchFamily="2" charset="-78"/>
            </a:endParaRPr>
          </a:p>
        </p:txBody>
      </p:sp>
      <p:sp>
        <p:nvSpPr>
          <p:cNvPr id="3" name="Rectangle 2"/>
          <p:cNvSpPr/>
          <p:nvPr/>
        </p:nvSpPr>
        <p:spPr>
          <a:xfrm>
            <a:off x="303666" y="736592"/>
            <a:ext cx="1114408"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هشتم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28296643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8338" y="942033"/>
            <a:ext cx="9092861" cy="4693593"/>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با بی‌اعتنایی</a:t>
            </a:r>
            <a:r>
              <a:rPr lang="en-US" sz="2000" dirty="0">
                <a:cs typeface="B Mitra" panose="00000400000000000000" pitchFamily="2" charset="-78"/>
              </a:rPr>
              <a:t>‌</a:t>
            </a:r>
            <a:r>
              <a:rPr lang="fa-IR" sz="2000" dirty="0">
                <a:cs typeface="B Mitra" panose="00000400000000000000" pitchFamily="2" charset="-78"/>
              </a:rPr>
              <a:t>هایی که انسان</a:t>
            </a:r>
            <a:r>
              <a:rPr lang="en-US" sz="2000" dirty="0">
                <a:cs typeface="B Mitra" panose="00000400000000000000" pitchFamily="2" charset="-78"/>
              </a:rPr>
              <a:t>‌</a:t>
            </a:r>
            <a:r>
              <a:rPr lang="fa-IR" sz="2000" dirty="0">
                <a:cs typeface="B Mitra" panose="00000400000000000000" pitchFamily="2" charset="-78"/>
              </a:rPr>
              <a:t>ها به رسول می‌نمایند (</a:t>
            </a:r>
            <a:r>
              <a:rPr lang="fa-IR" sz="2000" b="1" dirty="0">
                <a:cs typeface="B Mitra" panose="00000400000000000000" pitchFamily="2" charset="-78"/>
              </a:rPr>
              <a:t>استهزاء</a:t>
            </a:r>
            <a:r>
              <a:rPr lang="fa-IR" sz="2000" dirty="0">
                <a:cs typeface="B Mitra" panose="00000400000000000000" pitchFamily="2" charset="-78"/>
              </a:rPr>
              <a:t>)، اولین گام</a:t>
            </a:r>
            <a:r>
              <a:rPr lang="en-US" sz="2000" dirty="0">
                <a:cs typeface="B Mitra" panose="00000400000000000000" pitchFamily="2" charset="-78"/>
              </a:rPr>
              <a:t>‌</a:t>
            </a:r>
            <a:r>
              <a:rPr lang="fa-IR" sz="2000" dirty="0">
                <a:cs typeface="B Mitra" panose="00000400000000000000" pitchFamily="2" charset="-78"/>
              </a:rPr>
              <a:t>ها برای از دست دادن </a:t>
            </a:r>
            <a:r>
              <a:rPr lang="fa-IR" sz="2000" b="1" dirty="0">
                <a:cs typeface="B Mitra" panose="00000400000000000000" pitchFamily="2" charset="-78"/>
              </a:rPr>
              <a:t>امنیت</a:t>
            </a:r>
            <a:r>
              <a:rPr lang="fa-IR" sz="2000" dirty="0">
                <a:cs typeface="B Mitra" panose="00000400000000000000" pitchFamily="2" charset="-78"/>
              </a:rPr>
              <a:t> برداشته می‌شود. در واقع امنیت اجتماعی به معنای پذیرش جمعی دستورات الهی است.</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جامعه بدون </a:t>
            </a:r>
            <a:r>
              <a:rPr lang="fa-IR" sz="2000" b="1" dirty="0">
                <a:cs typeface="B Mitra" panose="00000400000000000000" pitchFamily="2" charset="-78"/>
              </a:rPr>
              <a:t>پذیرش</a:t>
            </a:r>
            <a:r>
              <a:rPr lang="fa-IR" sz="2000" dirty="0">
                <a:cs typeface="B Mitra" panose="00000400000000000000" pitchFamily="2" charset="-78"/>
              </a:rPr>
              <a:t> </a:t>
            </a:r>
            <a:r>
              <a:rPr lang="fa-IR" sz="2000" b="1" dirty="0">
                <a:cs typeface="B Mitra" panose="00000400000000000000" pitchFamily="2" charset="-78"/>
              </a:rPr>
              <a:t>رسول</a:t>
            </a:r>
            <a:r>
              <a:rPr lang="fa-IR" sz="2000" dirty="0">
                <a:cs typeface="B Mitra" panose="00000400000000000000" pitchFamily="2" charset="-78"/>
              </a:rPr>
              <a:t>، جامعه‌ای دچار انواع </a:t>
            </a:r>
            <a:r>
              <a:rPr lang="fa-IR" sz="2000" b="1" dirty="0">
                <a:cs typeface="B Mitra" panose="00000400000000000000" pitchFamily="2" charset="-78"/>
              </a:rPr>
              <a:t>اضطراب‌ها</a:t>
            </a:r>
            <a:r>
              <a:rPr lang="fa-IR" sz="2000" dirty="0">
                <a:cs typeface="B Mitra" panose="00000400000000000000" pitchFamily="2" charset="-78"/>
              </a:rPr>
              <a:t> و </a:t>
            </a:r>
            <a:r>
              <a:rPr lang="fa-IR" sz="2000" b="1" dirty="0">
                <a:cs typeface="B Mitra" panose="00000400000000000000" pitchFamily="2" charset="-78"/>
              </a:rPr>
              <a:t>تنگناهای</a:t>
            </a:r>
            <a:r>
              <a:rPr lang="fa-IR" sz="2000" dirty="0">
                <a:cs typeface="B Mitra" panose="00000400000000000000" pitchFamily="2" charset="-78"/>
              </a:rPr>
              <a:t> </a:t>
            </a:r>
            <a:r>
              <a:rPr lang="fa-IR" sz="2000" b="1" dirty="0">
                <a:cs typeface="B Mitra" panose="00000400000000000000" pitchFamily="2" charset="-78"/>
              </a:rPr>
              <a:t>سخت</a:t>
            </a:r>
            <a:r>
              <a:rPr lang="fa-IR" sz="2000" dirty="0">
                <a:cs typeface="B Mitra" panose="00000400000000000000" pitchFamily="2" charset="-78"/>
              </a:rPr>
              <a:t> و </a:t>
            </a:r>
            <a:r>
              <a:rPr lang="fa-IR" sz="2000" b="1" dirty="0">
                <a:cs typeface="B Mitra" panose="00000400000000000000" pitchFamily="2" charset="-78"/>
              </a:rPr>
              <a:t>آلوده</a:t>
            </a:r>
            <a:r>
              <a:rPr lang="fa-IR" sz="2000" dirty="0">
                <a:cs typeface="B Mitra" panose="00000400000000000000" pitchFamily="2" charset="-78"/>
              </a:rPr>
              <a:t> است. به این تنگناها و اضطراب‌ها در فرهنگ قرآن «</a:t>
            </a:r>
            <a:r>
              <a:rPr lang="fa-IR" sz="2000" b="1" dirty="0">
                <a:cs typeface="B Mitra" panose="00000400000000000000" pitchFamily="2" charset="-78"/>
              </a:rPr>
              <a:t>رجز</a:t>
            </a:r>
            <a:r>
              <a:rPr lang="fa-IR" sz="2000" dirty="0">
                <a:cs typeface="B Mitra" panose="00000400000000000000" pitchFamily="2" charset="-78"/>
              </a:rPr>
              <a:t>» گفته می‌شود.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قدرت</a:t>
            </a:r>
            <a:r>
              <a:rPr lang="fa-IR" sz="2000" dirty="0">
                <a:cs typeface="B Mitra" panose="00000400000000000000" pitchFamily="2" charset="-78"/>
              </a:rPr>
              <a:t> و </a:t>
            </a:r>
            <a:r>
              <a:rPr lang="fa-IR" sz="2000" b="1" dirty="0">
                <a:cs typeface="B Mitra" panose="00000400000000000000" pitchFamily="2" charset="-78"/>
              </a:rPr>
              <a:t>امنیتی</a:t>
            </a:r>
            <a:r>
              <a:rPr lang="fa-IR" sz="2000" dirty="0">
                <a:cs typeface="B Mitra" panose="00000400000000000000" pitchFamily="2" charset="-78"/>
              </a:rPr>
              <a:t> که به واسطه هر علمی برای فرد و جامعه به دست می‌آید بسته به سعه وجودی آن علم، و میزان تحقق آن در خارج متفاوت است. طبیعی است برخی از علوم نسبت به برخی دیگر از نظر قدرت و توان دارای رتبه بالاتري هستند.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ظهور </a:t>
            </a:r>
            <a:r>
              <a:rPr lang="fa-IR" sz="2000" b="1" dirty="0">
                <a:cs typeface="B Mitra" panose="00000400000000000000" pitchFamily="2" charset="-78"/>
              </a:rPr>
              <a:t>قدرت</a:t>
            </a:r>
            <a:r>
              <a:rPr lang="fa-IR" sz="2000" dirty="0">
                <a:cs typeface="B Mitra" panose="00000400000000000000" pitchFamily="2" charset="-78"/>
              </a:rPr>
              <a:t> به واسطه </a:t>
            </a:r>
            <a:r>
              <a:rPr lang="fa-IR" sz="2000" b="1" dirty="0">
                <a:cs typeface="B Mitra" panose="00000400000000000000" pitchFamily="2" charset="-78"/>
              </a:rPr>
              <a:t>علم</a:t>
            </a:r>
            <a:r>
              <a:rPr lang="fa-IR" sz="2000" dirty="0">
                <a:cs typeface="B Mitra" panose="00000400000000000000" pitchFamily="2" charset="-78"/>
              </a:rPr>
              <a:t> و ارتباط این دو با هم و با امنیت از آیات 39 و 40 سوره مبارکه نمل فهمیده می‌شود.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وجود رسول برای جهت</a:t>
            </a:r>
            <a:r>
              <a:rPr lang="en-US" sz="2000" dirty="0">
                <a:cs typeface="B Mitra" panose="00000400000000000000" pitchFamily="2" charset="-78"/>
              </a:rPr>
              <a:t>‌</a:t>
            </a:r>
            <a:r>
              <a:rPr lang="fa-IR" sz="2000" dirty="0">
                <a:cs typeface="B Mitra" panose="00000400000000000000" pitchFamily="2" charset="-78"/>
              </a:rPr>
              <a:t>دار کردن و امن نمودن قدرت ضروری است. به </a:t>
            </a:r>
            <a:r>
              <a:rPr lang="fa-IR" sz="2000" b="1" dirty="0">
                <a:cs typeface="B Mitra" panose="00000400000000000000" pitchFamily="2" charset="-78"/>
              </a:rPr>
              <a:t>خضوع</a:t>
            </a:r>
            <a:r>
              <a:rPr lang="fa-IR" sz="2000" dirty="0">
                <a:cs typeface="B Mitra" panose="00000400000000000000" pitchFamily="2" charset="-78"/>
              </a:rPr>
              <a:t> فردِ عالمِ قدرتمند در برابر «</a:t>
            </a:r>
            <a:r>
              <a:rPr lang="fa-IR" sz="2000" b="1" dirty="0">
                <a:cs typeface="B Mitra" panose="00000400000000000000" pitchFamily="2" charset="-78"/>
              </a:rPr>
              <a:t>رسول</a:t>
            </a:r>
            <a:r>
              <a:rPr lang="fa-IR" sz="2000" dirty="0">
                <a:cs typeface="B Mitra" panose="00000400000000000000" pitchFamily="2" charset="-78"/>
              </a:rPr>
              <a:t>» و «</a:t>
            </a:r>
            <a:r>
              <a:rPr lang="fa-IR" sz="2000" b="1" dirty="0">
                <a:cs typeface="B Mitra" panose="00000400000000000000" pitchFamily="2" charset="-78"/>
              </a:rPr>
              <a:t>عقل</a:t>
            </a:r>
            <a:r>
              <a:rPr lang="fa-IR" sz="2000" dirty="0">
                <a:cs typeface="B Mitra" panose="00000400000000000000" pitchFamily="2" charset="-78"/>
              </a:rPr>
              <a:t>»، «</a:t>
            </a:r>
            <a:r>
              <a:rPr lang="fa-IR" sz="2000" b="1" dirty="0">
                <a:cs typeface="B Mitra" panose="00000400000000000000" pitchFamily="2" charset="-78"/>
              </a:rPr>
              <a:t>تسلیم</a:t>
            </a:r>
            <a:r>
              <a:rPr lang="fa-IR" sz="2000" dirty="0">
                <a:cs typeface="B Mitra" panose="00000400000000000000" pitchFamily="2" charset="-78"/>
              </a:rPr>
              <a:t>» گفته می‌شود.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مبنای «</a:t>
            </a:r>
            <a:r>
              <a:rPr lang="fa-IR" sz="2000" b="1" dirty="0">
                <a:cs typeface="B Mitra" panose="00000400000000000000" pitchFamily="2" charset="-78"/>
              </a:rPr>
              <a:t>اسلام</a:t>
            </a:r>
            <a:r>
              <a:rPr lang="fa-IR" sz="2000" dirty="0">
                <a:cs typeface="B Mitra" panose="00000400000000000000" pitchFamily="2" charset="-78"/>
              </a:rPr>
              <a:t>»، «</a:t>
            </a:r>
            <a:r>
              <a:rPr lang="fa-IR" sz="2000" b="1" dirty="0">
                <a:cs typeface="B Mitra" panose="00000400000000000000" pitchFamily="2" charset="-78"/>
              </a:rPr>
              <a:t>تسلیم</a:t>
            </a:r>
            <a:r>
              <a:rPr lang="fa-IR" sz="2000" dirty="0">
                <a:cs typeface="B Mitra" panose="00000400000000000000" pitchFamily="2" charset="-78"/>
              </a:rPr>
              <a:t>» در برابر خدا و رسول است که موجب امنیت افراد و جامعه می</a:t>
            </a:r>
            <a:r>
              <a:rPr lang="en-US" sz="2000" dirty="0">
                <a:cs typeface="B Mitra" panose="00000400000000000000" pitchFamily="2" charset="-78"/>
              </a:rPr>
              <a:t>‌</a:t>
            </a:r>
            <a:r>
              <a:rPr lang="fa-IR" sz="2000" dirty="0">
                <a:cs typeface="B Mitra" panose="00000400000000000000" pitchFamily="2" charset="-78"/>
              </a:rPr>
              <a:t>شود. به این امنیت در قرآن «</a:t>
            </a:r>
            <a:r>
              <a:rPr lang="fa-IR" sz="2000" b="1" dirty="0">
                <a:cs typeface="B Mitra" panose="00000400000000000000" pitchFamily="2" charset="-78"/>
              </a:rPr>
              <a:t>سلام</a:t>
            </a:r>
            <a:r>
              <a:rPr lang="fa-IR" sz="2000" dirty="0">
                <a:cs typeface="B Mitra" panose="00000400000000000000" pitchFamily="2" charset="-78"/>
              </a:rPr>
              <a:t>» گفته می‌شود. از بارزترین مصادیق سلام در قرآن وجود پاک و نورانی انبیاست.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یکی از مصادیق بارز تحقق امنیت در </a:t>
            </a:r>
            <a:r>
              <a:rPr lang="fa-IR" sz="2000" b="1" dirty="0">
                <a:cs typeface="B Mitra" panose="00000400000000000000" pitchFamily="2" charset="-78"/>
              </a:rPr>
              <a:t>پناه</a:t>
            </a:r>
            <a:r>
              <a:rPr lang="fa-IR" sz="2000" dirty="0">
                <a:cs typeface="B Mitra" panose="00000400000000000000" pitchFamily="2" charset="-78"/>
              </a:rPr>
              <a:t> </a:t>
            </a:r>
            <a:r>
              <a:rPr lang="fa-IR" sz="2000" b="1" dirty="0">
                <a:cs typeface="B Mitra" panose="00000400000000000000" pitchFamily="2" charset="-78"/>
              </a:rPr>
              <a:t>انبیای</a:t>
            </a:r>
            <a:r>
              <a:rPr lang="fa-IR" sz="2000" dirty="0">
                <a:cs typeface="B Mitra" panose="00000400000000000000" pitchFamily="2" charset="-78"/>
              </a:rPr>
              <a:t> </a:t>
            </a:r>
            <a:r>
              <a:rPr lang="fa-IR" sz="2000" b="1" dirty="0">
                <a:cs typeface="B Mitra" panose="00000400000000000000" pitchFamily="2" charset="-78"/>
              </a:rPr>
              <a:t>الهی</a:t>
            </a:r>
            <a:r>
              <a:rPr lang="fa-IR" sz="2000" dirty="0">
                <a:cs typeface="B Mitra" panose="00000400000000000000" pitchFamily="2" charset="-78"/>
              </a:rPr>
              <a:t> در داستان حضرت سلیمان علیه السلام مشاهده می‌شود. علم و قدرت به واسطه حضرت سلیمان علیه السلام به نهایت خود در آن زمان رسیده و به درستی، جهت داده شده است.</a:t>
            </a:r>
            <a:endParaRPr lang="en-US" sz="2000" dirty="0">
              <a:cs typeface="B Mitra" panose="00000400000000000000" pitchFamily="2" charset="-78"/>
            </a:endParaRPr>
          </a:p>
        </p:txBody>
      </p:sp>
      <p:sp>
        <p:nvSpPr>
          <p:cNvPr id="3" name="Rectangle 2"/>
          <p:cNvSpPr/>
          <p:nvPr/>
        </p:nvSpPr>
        <p:spPr>
          <a:xfrm>
            <a:off x="303666" y="736592"/>
            <a:ext cx="1114408"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هشتم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22016495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9344" y="1056278"/>
            <a:ext cx="9400032" cy="4693593"/>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داستان حضرت سلیمان علیه السلام به انواع </a:t>
            </a:r>
            <a:r>
              <a:rPr lang="fa-IR" sz="2000" b="1" dirty="0">
                <a:cs typeface="B Mitra" panose="00000400000000000000" pitchFamily="2" charset="-78"/>
              </a:rPr>
              <a:t>علم</a:t>
            </a:r>
            <a:r>
              <a:rPr lang="fa-IR" sz="2000" dirty="0">
                <a:cs typeface="B Mitra" panose="00000400000000000000" pitchFamily="2" charset="-78"/>
              </a:rPr>
              <a:t>، </a:t>
            </a:r>
            <a:r>
              <a:rPr lang="fa-IR" sz="2000" b="1" dirty="0">
                <a:cs typeface="B Mitra" panose="00000400000000000000" pitchFamily="2" charset="-78"/>
              </a:rPr>
              <a:t>قدرت</a:t>
            </a:r>
            <a:r>
              <a:rPr lang="fa-IR" sz="2000" dirty="0">
                <a:cs typeface="B Mitra" panose="00000400000000000000" pitchFamily="2" charset="-78"/>
              </a:rPr>
              <a:t> و </a:t>
            </a:r>
            <a:r>
              <a:rPr lang="fa-IR" sz="2000" b="1" dirty="0">
                <a:cs typeface="B Mitra" panose="00000400000000000000" pitchFamily="2" charset="-78"/>
              </a:rPr>
              <a:t>امنیت</a:t>
            </a:r>
            <a:r>
              <a:rPr lang="fa-IR" sz="2000" dirty="0">
                <a:cs typeface="B Mitra" panose="00000400000000000000" pitchFamily="2" charset="-78"/>
              </a:rPr>
              <a:t> اشاره شده است. از جمله موارد اشاره شده در این داستان حکایت نمل است که بیانگر دقت در بروز موارد یاد شده است. نیز این داستان به چیره شدن بر نیروهاي جن اشاره دارد. همچنین نحوه غلبه برحکومت سبأ و همراه کردن آنان با نظام توحید نشان از نحوه غلبه قدرت اسلام بر قدرت‌های دیگر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تأمین</a:t>
            </a:r>
            <a:r>
              <a:rPr lang="fa-IR" sz="2000" dirty="0">
                <a:cs typeface="B Mitra" panose="00000400000000000000" pitchFamily="2" charset="-78"/>
              </a:rPr>
              <a:t> </a:t>
            </a:r>
            <a:r>
              <a:rPr lang="fa-IR" sz="2000" b="1" dirty="0">
                <a:cs typeface="B Mitra" panose="00000400000000000000" pitchFamily="2" charset="-78"/>
              </a:rPr>
              <a:t>امنیت</a:t>
            </a:r>
            <a:r>
              <a:rPr lang="fa-IR" sz="2000" dirty="0">
                <a:cs typeface="B Mitra" panose="00000400000000000000" pitchFamily="2" charset="-78"/>
              </a:rPr>
              <a:t> همه موجودات از مورچه تا ملکه سبأ در نظام توحیدی مورد نظر است و کمترین امنیتی در نظام‌های غیر توحیدی وجود ندارد.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امنیت</a:t>
            </a:r>
            <a:r>
              <a:rPr lang="fa-IR" sz="2000" dirty="0">
                <a:cs typeface="B Mitra" panose="00000400000000000000" pitchFamily="2" charset="-78"/>
              </a:rPr>
              <a:t> </a:t>
            </a:r>
            <a:r>
              <a:rPr lang="fa-IR" sz="2000" b="1" dirty="0">
                <a:cs typeface="B Mitra" panose="00000400000000000000" pitchFamily="2" charset="-78"/>
              </a:rPr>
              <a:t>اجتماعی</a:t>
            </a:r>
            <a:r>
              <a:rPr lang="fa-IR" sz="2000" dirty="0">
                <a:cs typeface="B Mitra" panose="00000400000000000000" pitchFamily="2" charset="-78"/>
              </a:rPr>
              <a:t> برای جوامع در سایه وحی و حکومت بر اساس وحی، حاصل می‌شود. در غیر این صورت </a:t>
            </a:r>
            <a:r>
              <a:rPr lang="fa-IR" sz="2000" b="1" dirty="0">
                <a:cs typeface="B Mitra" panose="00000400000000000000" pitchFamily="2" charset="-78"/>
              </a:rPr>
              <a:t>امنیت</a:t>
            </a:r>
            <a:r>
              <a:rPr lang="fa-IR" sz="2000" dirty="0">
                <a:cs typeface="B Mitra" panose="00000400000000000000" pitchFamily="2" charset="-78"/>
              </a:rPr>
              <a:t> بشر کاذب و هر زمان در حال فروپاشی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شاخصه امنیت اجتماعی در هر جامعه‌ای به میزان </a:t>
            </a:r>
            <a:r>
              <a:rPr lang="fa-IR" sz="2000" b="1" dirty="0">
                <a:cs typeface="B Mitra" panose="00000400000000000000" pitchFamily="2" charset="-78"/>
              </a:rPr>
              <a:t>اعتنا</a:t>
            </a:r>
            <a:r>
              <a:rPr lang="fa-IR" sz="2000" dirty="0">
                <a:cs typeface="B Mitra" panose="00000400000000000000" pitchFamily="2" charset="-78"/>
              </a:rPr>
              <a:t> و توجه آنها به </a:t>
            </a:r>
            <a:r>
              <a:rPr lang="fa-IR" sz="2000" b="1" dirty="0">
                <a:cs typeface="B Mitra" panose="00000400000000000000" pitchFamily="2" charset="-78"/>
              </a:rPr>
              <a:t>دستورات</a:t>
            </a:r>
            <a:r>
              <a:rPr lang="fa-IR" sz="2000" dirty="0">
                <a:cs typeface="B Mitra" panose="00000400000000000000" pitchFamily="2" charset="-78"/>
              </a:rPr>
              <a:t> </a:t>
            </a:r>
            <a:r>
              <a:rPr lang="fa-IR" sz="2000" b="1" dirty="0">
                <a:cs typeface="B Mitra" panose="00000400000000000000" pitchFamily="2" charset="-78"/>
              </a:rPr>
              <a:t>الهی</a:t>
            </a:r>
            <a:r>
              <a:rPr lang="fa-IR" sz="2000" dirty="0">
                <a:cs typeface="B Mitra" panose="00000400000000000000" pitchFamily="2" charset="-78"/>
              </a:rPr>
              <a:t> است.</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a:t>
            </a:r>
            <a:r>
              <a:rPr lang="fa-IR" sz="2000" b="1" dirty="0">
                <a:cs typeface="B Mitra" panose="00000400000000000000" pitchFamily="2" charset="-78"/>
              </a:rPr>
              <a:t>سکینه</a:t>
            </a:r>
            <a:r>
              <a:rPr lang="fa-IR" sz="2000" dirty="0">
                <a:cs typeface="B Mitra" panose="00000400000000000000" pitchFamily="2" charset="-78"/>
              </a:rPr>
              <a:t>» که به معنای </a:t>
            </a:r>
            <a:r>
              <a:rPr lang="fa-IR" sz="2000" b="1" dirty="0">
                <a:cs typeface="B Mitra" panose="00000400000000000000" pitchFamily="2" charset="-78"/>
              </a:rPr>
              <a:t>آرامش</a:t>
            </a:r>
            <a:r>
              <a:rPr lang="fa-IR" sz="2000" dirty="0">
                <a:cs typeface="B Mitra" panose="00000400000000000000" pitchFamily="2" charset="-78"/>
              </a:rPr>
              <a:t> است امری است که از جانب خدا برای جامعه نازل می‌شود و این تنها در پناه وساطت رسول برای اجتماع صورت می‌گیرد.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a:t>
            </a:r>
            <a:r>
              <a:rPr lang="fa-IR" sz="2000" b="1" dirty="0">
                <a:cs typeface="B Mitra" panose="00000400000000000000" pitchFamily="2" charset="-78"/>
              </a:rPr>
              <a:t>صبر</a:t>
            </a:r>
            <a:r>
              <a:rPr lang="fa-IR" sz="2000" dirty="0">
                <a:cs typeface="B Mitra" panose="00000400000000000000" pitchFamily="2" charset="-78"/>
              </a:rPr>
              <a:t>» به معنای </a:t>
            </a:r>
            <a:r>
              <a:rPr lang="fa-IR" sz="2000" b="1" dirty="0">
                <a:cs typeface="B Mitra" panose="00000400000000000000" pitchFamily="2" charset="-78"/>
              </a:rPr>
              <a:t>پایداری</a:t>
            </a:r>
            <a:r>
              <a:rPr lang="fa-IR" sz="2000" dirty="0">
                <a:cs typeface="B Mitra" panose="00000400000000000000" pitchFamily="2" charset="-78"/>
              </a:rPr>
              <a:t> در </a:t>
            </a:r>
            <a:r>
              <a:rPr lang="fa-IR" sz="2000" b="1" dirty="0">
                <a:cs typeface="B Mitra" panose="00000400000000000000" pitchFamily="2" charset="-78"/>
              </a:rPr>
              <a:t>مسیر</a:t>
            </a:r>
            <a:r>
              <a:rPr lang="fa-IR" sz="2000" dirty="0">
                <a:cs typeface="B Mitra" panose="00000400000000000000" pitchFamily="2" charset="-78"/>
              </a:rPr>
              <a:t> حق از لوازم </a:t>
            </a:r>
            <a:r>
              <a:rPr lang="fa-IR" sz="2000" b="1" dirty="0">
                <a:cs typeface="B Mitra" panose="00000400000000000000" pitchFamily="2" charset="-78"/>
              </a:rPr>
              <a:t>تحقق</a:t>
            </a:r>
            <a:r>
              <a:rPr lang="fa-IR" sz="2000" dirty="0">
                <a:cs typeface="B Mitra" panose="00000400000000000000" pitchFamily="2" charset="-78"/>
              </a:rPr>
              <a:t> و بروز </a:t>
            </a:r>
            <a:r>
              <a:rPr lang="fa-IR" sz="2000" b="1" dirty="0">
                <a:cs typeface="B Mitra" panose="00000400000000000000" pitchFamily="2" charset="-78"/>
              </a:rPr>
              <a:t>علم</a:t>
            </a:r>
            <a:r>
              <a:rPr lang="fa-IR" sz="2000" dirty="0">
                <a:cs typeface="B Mitra" panose="00000400000000000000" pitchFamily="2" charset="-78"/>
              </a:rPr>
              <a:t>، </a:t>
            </a:r>
            <a:r>
              <a:rPr lang="fa-IR" sz="2000" b="1" dirty="0">
                <a:cs typeface="B Mitra" panose="00000400000000000000" pitchFamily="2" charset="-78"/>
              </a:rPr>
              <a:t>قدرت</a:t>
            </a:r>
            <a:r>
              <a:rPr lang="fa-IR" sz="2000" dirty="0">
                <a:cs typeface="B Mitra" panose="00000400000000000000" pitchFamily="2" charset="-78"/>
              </a:rPr>
              <a:t> و </a:t>
            </a:r>
            <a:r>
              <a:rPr lang="fa-IR" sz="2000" b="1" dirty="0">
                <a:cs typeface="B Mitra" panose="00000400000000000000" pitchFamily="2" charset="-78"/>
              </a:rPr>
              <a:t>امنیت</a:t>
            </a:r>
            <a:r>
              <a:rPr lang="fa-IR" sz="2000" dirty="0">
                <a:cs typeface="B Mitra" panose="00000400000000000000" pitchFamily="2" charset="-78"/>
              </a:rPr>
              <a:t> است. لذا توصیه‌ای اکید در فعالیت‌های اجتماعی است که افراد باید جنبه‌های مختلف این پایداری را شناخته، به دیگران بشناسانند. قرآن کریم این اقدام اجتماعی را با تعبیر «</a:t>
            </a:r>
            <a:r>
              <a:rPr lang="fa-IR" sz="2000" b="1" dirty="0">
                <a:cs typeface="B Mitra" panose="00000400000000000000" pitchFamily="2" charset="-78"/>
              </a:rPr>
              <a:t>تواصي</a:t>
            </a:r>
            <a:r>
              <a:rPr lang="fa-IR" sz="2000" dirty="0">
                <a:cs typeface="B Mitra" panose="00000400000000000000" pitchFamily="2" charset="-78"/>
              </a:rPr>
              <a:t>» بیان می‌کند.     </a:t>
            </a:r>
            <a:endParaRPr lang="en-US" sz="2000" dirty="0">
              <a:cs typeface="B Mitra" panose="00000400000000000000" pitchFamily="2" charset="-78"/>
            </a:endParaRPr>
          </a:p>
        </p:txBody>
      </p:sp>
      <p:sp>
        <p:nvSpPr>
          <p:cNvPr id="3" name="Rectangle 2"/>
          <p:cNvSpPr/>
          <p:nvPr/>
        </p:nvSpPr>
        <p:spPr>
          <a:xfrm>
            <a:off x="303666" y="736592"/>
            <a:ext cx="1114408"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هشتم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42915990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5867" y="1147474"/>
            <a:ext cx="8747421" cy="3985706"/>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اصطلاح قرآني «</a:t>
            </a:r>
            <a:r>
              <a:rPr lang="fa-IR" sz="2000" b="1" dirty="0">
                <a:cs typeface="B Mitra" panose="00000400000000000000" pitchFamily="2" charset="-78"/>
              </a:rPr>
              <a:t>ذات</a:t>
            </a:r>
            <a:r>
              <a:rPr lang="fa-IR" sz="2000" dirty="0">
                <a:cs typeface="B Mitra" panose="00000400000000000000" pitchFamily="2" charset="-78"/>
              </a:rPr>
              <a:t> </a:t>
            </a:r>
            <a:r>
              <a:rPr lang="fa-IR" sz="2000" b="1" dirty="0">
                <a:cs typeface="B Mitra" panose="00000400000000000000" pitchFamily="2" charset="-78"/>
              </a:rPr>
              <a:t>بین</a:t>
            </a:r>
            <a:r>
              <a:rPr lang="fa-IR" sz="2000" dirty="0">
                <a:cs typeface="B Mitra" panose="00000400000000000000" pitchFamily="2" charset="-78"/>
              </a:rPr>
              <a:t>» که به معناى «حالت و رابطه بدى است كه در ميان دو فرقه پديد مى‏آيد» موجب اختلال در روابط اجتماعی و ارتباطات سازنده شده، زمینه‌ساز انواع بدبینی</a:t>
            </a:r>
            <a:r>
              <a:rPr lang="en-US" sz="2000" dirty="0">
                <a:cs typeface="B Mitra" panose="00000400000000000000" pitchFamily="2" charset="-78"/>
              </a:rPr>
              <a:t>‌</a:t>
            </a:r>
            <a:r>
              <a:rPr lang="fa-IR" sz="2000" dirty="0">
                <a:cs typeface="B Mitra" panose="00000400000000000000" pitchFamily="2" charset="-78"/>
              </a:rPr>
              <a:t>ها و گناهان است. لذا در ابتدای سوره مبارکه انفال پس از امر به تقوا، دستور به «اصلاح ذات بین» داده شده است.</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آثار نعمت‌های الهی که در اثر علم به ظهور و قدرت می‌رسد فرد و جامعه را در مقام «</a:t>
            </a:r>
            <a:r>
              <a:rPr lang="fa-IR" sz="2000" b="1" dirty="0">
                <a:cs typeface="B Mitra" panose="00000400000000000000" pitchFamily="2" charset="-78"/>
              </a:rPr>
              <a:t>شکر</a:t>
            </a:r>
            <a:r>
              <a:rPr lang="fa-IR" sz="2000" dirty="0">
                <a:cs typeface="B Mitra" panose="00000400000000000000" pitchFamily="2" charset="-78"/>
              </a:rPr>
              <a:t>» آن نعمت‌ها قرار می‌دهد.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هر جامعه در راه پیشرفت خود حرکت می</a:t>
            </a:r>
            <a:r>
              <a:rPr lang="en-US" sz="2000" dirty="0">
                <a:cs typeface="B Mitra" panose="00000400000000000000" pitchFamily="2" charset="-78"/>
              </a:rPr>
              <a:t>‌</a:t>
            </a:r>
            <a:r>
              <a:rPr lang="fa-IR" sz="2000" dirty="0">
                <a:cs typeface="B Mitra" panose="00000400000000000000" pitchFamily="2" charset="-78"/>
              </a:rPr>
              <a:t>کند. ارتقای مادی و معنوی جامعه در گرو این حرکت است که در صورت مثبت بودن، برکات آسمان</a:t>
            </a:r>
            <a:r>
              <a:rPr lang="en-US" sz="2000" dirty="0">
                <a:cs typeface="B Mitra" panose="00000400000000000000" pitchFamily="2" charset="-78"/>
              </a:rPr>
              <a:t>‌</a:t>
            </a:r>
            <a:r>
              <a:rPr lang="fa-IR" sz="2000" dirty="0">
                <a:cs typeface="B Mitra" panose="00000400000000000000" pitchFamily="2" charset="-78"/>
              </a:rPr>
              <a:t>ها و زمین برای آن جامعه سرازیر شده، و در صورت منفی بودنِ حرکت اجتماعی، جامعه در گرفتاری به «</a:t>
            </a:r>
            <a:r>
              <a:rPr lang="fa-IR" sz="2000" b="1" dirty="0">
                <a:cs typeface="B Mitra" panose="00000400000000000000" pitchFamily="2" charset="-78"/>
              </a:rPr>
              <a:t>مکر</a:t>
            </a:r>
            <a:r>
              <a:rPr lang="fa-IR" sz="2000" dirty="0">
                <a:cs typeface="B Mitra" panose="00000400000000000000" pitchFamily="2" charset="-78"/>
              </a:rPr>
              <a:t> </a:t>
            </a:r>
            <a:r>
              <a:rPr lang="fa-IR" sz="2000" b="1" dirty="0">
                <a:cs typeface="B Mitra" panose="00000400000000000000" pitchFamily="2" charset="-78"/>
              </a:rPr>
              <a:t>الهی</a:t>
            </a:r>
            <a:r>
              <a:rPr lang="fa-IR" sz="2000" dirty="0">
                <a:cs typeface="B Mitra" panose="00000400000000000000" pitchFamily="2" charset="-78"/>
              </a:rPr>
              <a:t>» به حرکت خود ادامه می‌دهد.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ایمنی از مکر خدا به معنای استفاده از قوانین هدایت و دور</a:t>
            </a:r>
            <a:r>
              <a:rPr lang="en-US" sz="2000" dirty="0">
                <a:cs typeface="B Mitra" panose="00000400000000000000" pitchFamily="2" charset="-78"/>
              </a:rPr>
              <a:t>‌</a:t>
            </a:r>
            <a:r>
              <a:rPr lang="fa-IR" sz="2000" dirty="0">
                <a:cs typeface="B Mitra" panose="00000400000000000000" pitchFamily="2" charset="-78"/>
              </a:rPr>
              <a:t>ی از گمراهی است، زیرا طبق آیات قرآن با گناه و معصیت است که امنیت انسان</a:t>
            </a:r>
            <a:r>
              <a:rPr lang="en-US" sz="2000" dirty="0">
                <a:cs typeface="B Mitra" panose="00000400000000000000" pitchFamily="2" charset="-78"/>
              </a:rPr>
              <a:t>‌</a:t>
            </a:r>
            <a:r>
              <a:rPr lang="fa-IR" sz="2000" dirty="0">
                <a:cs typeface="B Mitra" panose="00000400000000000000" pitchFamily="2" charset="-78"/>
              </a:rPr>
              <a:t>ها به مخاطره می‌افتد.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اطمينان براي يك جامعه با قرار گرفتن در راستاي تدبير الهي محقق مي‌شود و چنين چيزي با سپردن امور به انبياي الهي امكان‌پذير مي‌گردد. در غير اين صورت جوامع در برابر اوامر و نواهي الهي دچار كيد و مكر مي‌شوند</a:t>
            </a:r>
            <a:r>
              <a:rPr lang="fa-IR" sz="2000" dirty="0" smtClean="0">
                <a:cs typeface="B Mitra" panose="00000400000000000000" pitchFamily="2" charset="-78"/>
              </a:rPr>
              <a:t>.</a:t>
            </a:r>
            <a:endParaRPr lang="fa-IR" dirty="0"/>
          </a:p>
        </p:txBody>
      </p:sp>
      <p:sp>
        <p:nvSpPr>
          <p:cNvPr id="3" name="Rectangle 2"/>
          <p:cNvSpPr/>
          <p:nvPr/>
        </p:nvSpPr>
        <p:spPr>
          <a:xfrm>
            <a:off x="303666" y="736592"/>
            <a:ext cx="1114408"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هشتم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2847667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5376" y="1287728"/>
            <a:ext cx="8961120" cy="4339650"/>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تنوع نیازها </a:t>
            </a:r>
            <a:r>
              <a:rPr lang="fa-IR" sz="2000" dirty="0">
                <a:cs typeface="B Mitra" panose="00000400000000000000" pitchFamily="2" charset="-78"/>
              </a:rPr>
              <a:t>در انسان باعث </a:t>
            </a:r>
            <a:r>
              <a:rPr lang="fa-IR" sz="2000" dirty="0">
                <a:solidFill>
                  <a:srgbClr val="FF0000"/>
                </a:solidFill>
                <a:cs typeface="B Mitra" panose="00000400000000000000" pitchFamily="2" charset="-78"/>
              </a:rPr>
              <a:t>تنوع روابط </a:t>
            </a:r>
            <a:r>
              <a:rPr lang="fa-IR" sz="2000" dirty="0">
                <a:cs typeface="B Mitra" panose="00000400000000000000" pitchFamily="2" charset="-78"/>
              </a:rPr>
              <a:t>شده که برای برطرف کردن آنها از هر یک از اشیاء و انسان</a:t>
            </a:r>
            <a:r>
              <a:rPr lang="en-US" sz="2000" dirty="0">
                <a:cs typeface="B Mitra" panose="00000400000000000000" pitchFamily="2" charset="-78"/>
              </a:rPr>
              <a:t>‌</a:t>
            </a:r>
            <a:r>
              <a:rPr lang="fa-IR" sz="2000" dirty="0">
                <a:cs typeface="B Mitra" panose="00000400000000000000" pitchFamily="2" charset="-78"/>
              </a:rPr>
              <a:t>های دیگر بهره‌مند </a:t>
            </a:r>
            <a:r>
              <a:rPr lang="fa-IR" sz="2000" dirty="0" smtClean="0">
                <a:cs typeface="B Mitra" panose="00000400000000000000" pitchFamily="2" charset="-78"/>
              </a:rPr>
              <a:t>می‌شود. </a:t>
            </a:r>
            <a:r>
              <a:rPr lang="fa-IR" sz="2000" dirty="0">
                <a:cs typeface="B Mitra" panose="00000400000000000000" pitchFamily="2" charset="-78"/>
              </a:rPr>
              <a:t>تنوع نیازها و بهره‌مندی انسان از سایرین باعث </a:t>
            </a:r>
            <a:r>
              <a:rPr lang="fa-IR" sz="2000" b="1" dirty="0">
                <a:cs typeface="B Mitra" panose="00000400000000000000" pitchFamily="2" charset="-78"/>
              </a:rPr>
              <a:t>تداخل</a:t>
            </a:r>
            <a:r>
              <a:rPr lang="fa-IR" sz="2000" dirty="0">
                <a:cs typeface="B Mitra" panose="00000400000000000000" pitchFamily="2" charset="-78"/>
              </a:rPr>
              <a:t> و </a:t>
            </a:r>
            <a:r>
              <a:rPr lang="fa-IR" sz="2000" b="1" dirty="0">
                <a:cs typeface="B Mitra" panose="00000400000000000000" pitchFamily="2" charset="-78"/>
              </a:rPr>
              <a:t>تزاحم</a:t>
            </a:r>
            <a:r>
              <a:rPr lang="fa-IR" sz="2000" dirty="0">
                <a:cs typeface="B Mitra" panose="00000400000000000000" pitchFamily="2" charset="-78"/>
              </a:rPr>
              <a:t> روابط شده، </a:t>
            </a:r>
            <a:r>
              <a:rPr lang="fa-IR" sz="2000" b="1" dirty="0">
                <a:cs typeface="B Mitra" panose="00000400000000000000" pitchFamily="2" charset="-78"/>
              </a:rPr>
              <a:t>شئون</a:t>
            </a:r>
            <a:r>
              <a:rPr lang="fa-IR" sz="2000" dirty="0">
                <a:cs typeface="B Mitra" panose="00000400000000000000" pitchFamily="2" charset="-78"/>
              </a:rPr>
              <a:t> متفاوتی را برای هر فرد ایجاد می‌کند. اين نيازها مي‌تواند مادي يا معنوي باشد.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منبع اعتبار این </a:t>
            </a:r>
            <a:r>
              <a:rPr lang="fa-IR" sz="2000" b="1" dirty="0">
                <a:cs typeface="B Mitra" panose="00000400000000000000" pitchFamily="2" charset="-78"/>
              </a:rPr>
              <a:t>شئون</a:t>
            </a:r>
            <a:r>
              <a:rPr lang="fa-IR" sz="2000" dirty="0">
                <a:cs typeface="B Mitra" panose="00000400000000000000" pitchFamily="2" charset="-78"/>
              </a:rPr>
              <a:t> می</a:t>
            </a:r>
            <a:r>
              <a:rPr lang="en-US" sz="2000" dirty="0">
                <a:cs typeface="B Mitra" panose="00000400000000000000" pitchFamily="2" charset="-78"/>
              </a:rPr>
              <a:t>‌</a:t>
            </a:r>
            <a:r>
              <a:rPr lang="fa-IR" sz="2000" dirty="0">
                <a:cs typeface="B Mitra" panose="00000400000000000000" pitchFamily="2" charset="-78"/>
              </a:rPr>
              <a:t>تواند </a:t>
            </a:r>
            <a:r>
              <a:rPr lang="fa-IR" sz="2000" b="1" dirty="0">
                <a:cs typeface="B Mitra" panose="00000400000000000000" pitchFamily="2" charset="-78"/>
              </a:rPr>
              <a:t>قرارداد</a:t>
            </a:r>
            <a:r>
              <a:rPr lang="fa-IR" sz="2000" dirty="0">
                <a:cs typeface="B Mitra" panose="00000400000000000000" pitchFamily="2" charset="-78"/>
              </a:rPr>
              <a:t> انسان</a:t>
            </a:r>
            <a:r>
              <a:rPr lang="en-US" sz="2000" dirty="0">
                <a:cs typeface="B Mitra" panose="00000400000000000000" pitchFamily="2" charset="-78"/>
              </a:rPr>
              <a:t>‌</a:t>
            </a:r>
            <a:r>
              <a:rPr lang="fa-IR" sz="2000" dirty="0">
                <a:cs typeface="B Mitra" panose="00000400000000000000" pitchFamily="2" charset="-78"/>
              </a:rPr>
              <a:t>ها و یا </a:t>
            </a:r>
            <a:r>
              <a:rPr lang="fa-IR" sz="2000" b="1" dirty="0">
                <a:cs typeface="B Mitra" panose="00000400000000000000" pitchFamily="2" charset="-78"/>
              </a:rPr>
              <a:t>جعل</a:t>
            </a:r>
            <a:r>
              <a:rPr lang="fa-IR" sz="2000" dirty="0">
                <a:cs typeface="B Mitra" panose="00000400000000000000" pitchFamily="2" charset="-78"/>
              </a:rPr>
              <a:t> خداوند باشد، و دلیل آن نیز دریافت سود و برطرف کردن ضرر است. </a:t>
            </a:r>
            <a:endParaRPr lang="en-US" sz="2000" dirty="0"/>
          </a:p>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در منطق قرآن و روایات، اعتبار هر چیزی به میزان بهره آن از حق است و در این منطق، تنها «</a:t>
            </a:r>
            <a:r>
              <a:rPr lang="fa-IR" sz="2000" b="1" dirty="0" smtClean="0">
                <a:cs typeface="B Mitra" panose="00000400000000000000" pitchFamily="2" charset="-78"/>
              </a:rPr>
              <a:t>ربّ</a:t>
            </a:r>
            <a:r>
              <a:rPr lang="fa-IR" sz="2000" dirty="0" smtClean="0">
                <a:cs typeface="B Mitra" panose="00000400000000000000" pitchFamily="2" charset="-78"/>
              </a:rPr>
              <a:t>»، «</a:t>
            </a:r>
            <a:r>
              <a:rPr lang="fa-IR" sz="2000" b="1" dirty="0" smtClean="0">
                <a:cs typeface="B Mitra" panose="00000400000000000000" pitchFamily="2" charset="-78"/>
              </a:rPr>
              <a:t>ملک</a:t>
            </a:r>
            <a:r>
              <a:rPr lang="fa-IR" sz="2000" dirty="0" smtClean="0">
                <a:cs typeface="B Mitra" panose="00000400000000000000" pitchFamily="2" charset="-78"/>
              </a:rPr>
              <a:t>»، «</a:t>
            </a:r>
            <a:r>
              <a:rPr lang="fa-IR" sz="2000" b="1" dirty="0" smtClean="0">
                <a:cs typeface="B Mitra" panose="00000400000000000000" pitchFamily="2" charset="-78"/>
              </a:rPr>
              <a:t>اله</a:t>
            </a:r>
            <a:r>
              <a:rPr lang="fa-IR" sz="2000" dirty="0" smtClean="0">
                <a:cs typeface="B Mitra" panose="00000400000000000000" pitchFamily="2" charset="-78"/>
              </a:rPr>
              <a:t>» ناس است که می‌تواند منشا هر </a:t>
            </a:r>
            <a:r>
              <a:rPr lang="fa-IR" sz="2000" b="1" dirty="0" smtClean="0">
                <a:cs typeface="B Mitra" panose="00000400000000000000" pitchFamily="2" charset="-78"/>
              </a:rPr>
              <a:t>جعل</a:t>
            </a:r>
            <a:r>
              <a:rPr lang="fa-IR" sz="2000" dirty="0" smtClean="0">
                <a:cs typeface="B Mitra" panose="00000400000000000000" pitchFamily="2" charset="-78"/>
              </a:rPr>
              <a:t> و </a:t>
            </a:r>
            <a:r>
              <a:rPr lang="fa-IR" sz="2000" b="1" dirty="0" smtClean="0">
                <a:cs typeface="B Mitra" panose="00000400000000000000" pitchFamily="2" charset="-78"/>
              </a:rPr>
              <a:t>اعتباری</a:t>
            </a:r>
            <a:r>
              <a:rPr lang="fa-IR" sz="2000" dirty="0" smtClean="0">
                <a:cs typeface="B Mitra" panose="00000400000000000000" pitchFamily="2" charset="-78"/>
              </a:rPr>
              <a:t> باشد. </a:t>
            </a:r>
            <a:endParaRPr lang="en-US" sz="2000" dirty="0" smtClean="0"/>
          </a:p>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دخالت انسان بدون در نظر گرفتن جعل الهی در وضع قوانین، بیشترین آسیب را به او زده، منجر به خروج او از </a:t>
            </a:r>
            <a:r>
              <a:rPr lang="fa-IR" sz="2000" b="1" dirty="0" smtClean="0">
                <a:solidFill>
                  <a:srgbClr val="FF0000"/>
                </a:solidFill>
                <a:cs typeface="B Mitra" panose="00000400000000000000" pitchFamily="2" charset="-78"/>
              </a:rPr>
              <a:t>ادب</a:t>
            </a:r>
            <a:r>
              <a:rPr lang="fa-IR" sz="2000" dirty="0" smtClean="0">
                <a:cs typeface="B Mitra" panose="00000400000000000000" pitchFamily="2" charset="-78"/>
              </a:rPr>
              <a:t> عبودیت می</a:t>
            </a:r>
            <a:r>
              <a:rPr lang="en-US" sz="2000" dirty="0" smtClean="0">
                <a:cs typeface="B Mitra" panose="00000400000000000000" pitchFamily="2" charset="-78"/>
              </a:rPr>
              <a:t>‌</a:t>
            </a:r>
            <a:r>
              <a:rPr lang="fa-IR" sz="2000" dirty="0" smtClean="0">
                <a:cs typeface="B Mitra" panose="00000400000000000000" pitchFamily="2" charset="-78"/>
              </a:rPr>
              <a:t>شود.</a:t>
            </a:r>
            <a:endParaRPr lang="en-US" sz="2000" dirty="0" smtClean="0"/>
          </a:p>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یکی </a:t>
            </a:r>
            <a:r>
              <a:rPr lang="fa-IR" sz="2000" dirty="0">
                <a:cs typeface="B Mitra" panose="00000400000000000000" pitchFamily="2" charset="-78"/>
              </a:rPr>
              <a:t>از محورهای بسیار مهم وسوسه‌های شیاطین جن و انس در طول تاریخ بشریت، دخالت انسان در </a:t>
            </a:r>
            <a:r>
              <a:rPr lang="fa-IR" sz="2000" b="1" dirty="0">
                <a:cs typeface="B Mitra" panose="00000400000000000000" pitchFamily="2" charset="-78"/>
              </a:rPr>
              <a:t>جعل قوانین </a:t>
            </a:r>
            <a:r>
              <a:rPr lang="fa-IR" sz="2000" dirty="0">
                <a:cs typeface="B Mitra" panose="00000400000000000000" pitchFamily="2" charset="-78"/>
              </a:rPr>
              <a:t>بوده و خواهد بود.</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فرهنگ قرآن، </a:t>
            </a:r>
            <a:r>
              <a:rPr lang="fa-IR" sz="2000" b="1" dirty="0">
                <a:solidFill>
                  <a:srgbClr val="FF0000"/>
                </a:solidFill>
                <a:cs typeface="B Mitra" panose="00000400000000000000" pitchFamily="2" charset="-78"/>
              </a:rPr>
              <a:t>نظام اعتبار و جعل قوانین با واژه «ولایت»</a:t>
            </a:r>
            <a:r>
              <a:rPr lang="fa-IR" sz="2000" dirty="0">
                <a:cs typeface="B Mitra" panose="00000400000000000000" pitchFamily="2" charset="-78"/>
              </a:rPr>
              <a:t> بیان می‌شود</a:t>
            </a:r>
            <a:r>
              <a:rPr lang="fa-IR" sz="2000" dirty="0" smtClean="0">
                <a:cs typeface="B Mitra" panose="00000400000000000000" pitchFamily="2" charset="-78"/>
              </a:rPr>
              <a:t>.</a:t>
            </a:r>
            <a:endParaRPr lang="en-US" sz="2000" dirty="0"/>
          </a:p>
        </p:txBody>
      </p:sp>
      <p:sp>
        <p:nvSpPr>
          <p:cNvPr id="3" name="Rectangle 2"/>
          <p:cNvSpPr/>
          <p:nvPr/>
        </p:nvSpPr>
        <p:spPr>
          <a:xfrm>
            <a:off x="403738" y="781755"/>
            <a:ext cx="918841" cy="369332"/>
          </a:xfrm>
          <a:prstGeom prst="rect">
            <a:avLst/>
          </a:prstGeom>
        </p:spPr>
        <p:txBody>
          <a:bodyPr wrap="none">
            <a:spAutoFit/>
          </a:bodyPr>
          <a:lstStyle/>
          <a:p>
            <a:pPr algn="r" rtl="1">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اول</a:t>
            </a:r>
            <a:endParaRPr lang="fa-IR" b="1"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8051689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9072" y="1104280"/>
            <a:ext cx="9043416" cy="4693593"/>
          </a:xfrm>
          <a:prstGeom prst="rect">
            <a:avLst/>
          </a:prstGeom>
        </p:spPr>
        <p:txBody>
          <a:bodyPr wrap="square">
            <a:spAutoFit/>
          </a:bodyPr>
          <a:lstStyle/>
          <a:p>
            <a:pPr algn="just" rtl="1">
              <a:lnSpc>
                <a:spcPct val="115000"/>
              </a:lnSpc>
              <a:spcAft>
                <a:spcPts val="0"/>
              </a:spcAft>
            </a:pPr>
            <a:r>
              <a:rPr lang="fa-IR" sz="2000" b="1" dirty="0">
                <a:latin typeface="Times New Roman" panose="02020603050405020304" pitchFamily="18" charset="0"/>
                <a:ea typeface="Times New Roman" panose="02020603050405020304" pitchFamily="18" charset="0"/>
                <a:cs typeface="B Mitra" panose="00000400000000000000" pitchFamily="2" charset="-78"/>
              </a:rPr>
              <a:t>مبانی نظری</a:t>
            </a:r>
            <a:endParaRPr lang="en-US" sz="2000" dirty="0">
              <a:latin typeface="Times New Roman" panose="02020603050405020304" pitchFamily="18" charset="0"/>
              <a:ea typeface="Times New Roman" panose="02020603050405020304" pitchFamily="18" charset="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با شکل‌گیری حرکت‌های اجتماعی، جامعه به شکل‌های مختلف شاهد بروز آثار یا تبعات این حرکات خواهد شد.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بروز رفتارهای اجتماعی که برخواسته از حرکت‌های جمعی است، ممکن است بر اثر عادات و تقلیدها باشد.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عادات و فرهنگ‌های تثبیت شده در جامعه از سویی باعث ایجاد حرکات جمعی و از سوی دیگر منجر به بروز پیامدهای آنها می‌شود. به عادات و فرهنگ‌های تثبیت شده‌ای که منجر به پیامدهای اجتماعی است «خوی و خصلت</a:t>
            </a:r>
            <a:r>
              <a:rPr lang="en-US" sz="2000" dirty="0">
                <a:cs typeface="B Mitra" panose="00000400000000000000" pitchFamily="2" charset="-78"/>
              </a:rPr>
              <a:t>‌</a:t>
            </a:r>
            <a:r>
              <a:rPr lang="fa-IR" sz="2000" dirty="0">
                <a:cs typeface="B Mitra" panose="00000400000000000000" pitchFamily="2" charset="-78"/>
              </a:rPr>
              <a:t>های اجتماعی» گفته می‌شود.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منشأ بسیاری از خصلت‌های اجتماعی همان </a:t>
            </a:r>
            <a:r>
              <a:rPr lang="fa-IR" sz="2000" b="1" dirty="0">
                <a:cs typeface="B Mitra" panose="00000400000000000000" pitchFamily="2" charset="-78"/>
              </a:rPr>
              <a:t>شاکله</a:t>
            </a:r>
            <a:r>
              <a:rPr lang="fa-IR" sz="2000" dirty="0">
                <a:cs typeface="B Mitra" panose="00000400000000000000" pitchFamily="2" charset="-78"/>
              </a:rPr>
              <a:t> و </a:t>
            </a:r>
            <a:r>
              <a:rPr lang="fa-IR" sz="2000" b="1" dirty="0">
                <a:cs typeface="B Mitra" panose="00000400000000000000" pitchFamily="2" charset="-78"/>
              </a:rPr>
              <a:t>صفات فردی</a:t>
            </a:r>
            <a:r>
              <a:rPr lang="fa-IR" sz="2000" dirty="0">
                <a:cs typeface="B Mitra" panose="00000400000000000000" pitchFamily="2" charset="-78"/>
              </a:rPr>
              <a:t>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از آنجا که گروهی از بروزات انسان در برخورد با انسان</a:t>
            </a:r>
            <a:r>
              <a:rPr lang="en-US" sz="2000" dirty="0">
                <a:cs typeface="B Mitra" panose="00000400000000000000" pitchFamily="2" charset="-78"/>
              </a:rPr>
              <a:t>‌</a:t>
            </a:r>
            <a:r>
              <a:rPr lang="fa-IR" sz="2000" dirty="0">
                <a:cs typeface="B Mitra" panose="00000400000000000000" pitchFamily="2" charset="-78"/>
              </a:rPr>
              <a:t>های دیگر است گروهی از صفات او، صفاتی اجتماعی به شمار می‌رود. مانند خوش رفتاری، همّازی (عيب‌جويي)،...</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اتکاي برخی از صفاتِ انسان تنها به وجود جمع و جمعیت‌هاست و بدون داشتن جمع آن صفت پدیدار نمی‌شود.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اخلاق اجتماعی</a:t>
            </a:r>
            <a:r>
              <a:rPr lang="fa-IR" sz="2000" dirty="0">
                <a:cs typeface="B Mitra" panose="00000400000000000000" pitchFamily="2" charset="-78"/>
              </a:rPr>
              <a:t> تعبیر دیگری برای خصلت‌های اجتماعی است. از آن جهت که آن خصلت‌ها، در ذائقه و خلقیات افراد رسوخ کرده است و به واسطه این رسوخ، حرکت‌های اجتماعی پدیدار می</a:t>
            </a:r>
            <a:r>
              <a:rPr lang="en-US" sz="2000" dirty="0">
                <a:cs typeface="B Mitra" panose="00000400000000000000" pitchFamily="2" charset="-78"/>
              </a:rPr>
              <a:t>‌</a:t>
            </a:r>
            <a:r>
              <a:rPr lang="fa-IR" sz="2000" dirty="0">
                <a:cs typeface="B Mitra" panose="00000400000000000000" pitchFamily="2" charset="-78"/>
              </a:rPr>
              <a:t>شوند.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همان</a:t>
            </a:r>
            <a:r>
              <a:rPr lang="en-US" sz="2000" dirty="0">
                <a:cs typeface="B Mitra" panose="00000400000000000000" pitchFamily="2" charset="-78"/>
              </a:rPr>
              <a:t>‌</a:t>
            </a:r>
            <a:r>
              <a:rPr lang="fa-IR" sz="2000" dirty="0">
                <a:cs typeface="B Mitra" panose="00000400000000000000" pitchFamily="2" charset="-78"/>
              </a:rPr>
              <a:t>طور که قبلاً نیز گفته شد عنصر خانواده اساسی‌ترین نقش را در شكل‌گيري خصلت‌های اجتماعی ایفا می‌کند</a:t>
            </a:r>
            <a:r>
              <a:rPr lang="fa-IR" sz="2000" dirty="0" smtClean="0">
                <a:cs typeface="B Mitra" panose="00000400000000000000" pitchFamily="2" charset="-78"/>
              </a:rPr>
              <a:t>.</a:t>
            </a:r>
            <a:endParaRPr lang="en-US" sz="2000" dirty="0">
              <a:cs typeface="B Mitra" panose="00000400000000000000" pitchFamily="2" charset="-78"/>
            </a:endParaRPr>
          </a:p>
        </p:txBody>
      </p:sp>
      <p:sp>
        <p:nvSpPr>
          <p:cNvPr id="3" name="Rectangle 2"/>
          <p:cNvSpPr/>
          <p:nvPr/>
        </p:nvSpPr>
        <p:spPr>
          <a:xfrm>
            <a:off x="396595" y="725148"/>
            <a:ext cx="950901"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نهم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3374340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1368" y="1196574"/>
            <a:ext cx="9015984" cy="4693593"/>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روایات اهل بیت علیهم السلام </a:t>
            </a:r>
            <a:r>
              <a:rPr lang="fa-IR" sz="2000" b="1" dirty="0">
                <a:cs typeface="B Mitra" panose="00000400000000000000" pitchFamily="2" charset="-78"/>
              </a:rPr>
              <a:t>«ادب»</a:t>
            </a:r>
            <a:r>
              <a:rPr lang="fa-IR" sz="2000" dirty="0">
                <a:cs typeface="B Mitra" panose="00000400000000000000" pitchFamily="2" charset="-78"/>
              </a:rPr>
              <a:t> به معنای نیکویی خلق، آموزش دادنی و انتقال یافتنی است. لازم است این صفت در خانواده به فرزندان آموخته 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آداب اجتماعی که از خانواده به فرد آموزش داده می‌شود عنصری سازنده برای جامعه خواهد بود و فقدان آن برای جامعه بسیار مخرب است. این آداب لازم است متناسب با جمعیت‌هاي مختلف و شئون متفاوت ارتقاء یابد</a:t>
            </a:r>
            <a:r>
              <a:rPr lang="fa-IR" sz="2000" dirty="0" smtClean="0">
                <a:cs typeface="B Mitra" panose="00000400000000000000" pitchFamily="2" charset="-78"/>
              </a:rPr>
              <a:t>.</a:t>
            </a: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بر اساس آیات و روایات، در رأس آداب اجتماعی، رعایت ادب در برابر رسول و فرستادگان الهی قرار دارد. این ادب در صورتی به جامعه منتقل می</a:t>
            </a:r>
            <a:r>
              <a:rPr lang="en-US" sz="2000" dirty="0">
                <a:cs typeface="B Mitra" panose="00000400000000000000" pitchFamily="2" charset="-78"/>
              </a:rPr>
              <a:t>‌</a:t>
            </a:r>
            <a:r>
              <a:rPr lang="fa-IR" sz="2000" dirty="0">
                <a:cs typeface="B Mitra" panose="00000400000000000000" pitchFamily="2" charset="-78"/>
              </a:rPr>
              <a:t>شود که فرزندان، ادب در برابر والدین را به درستی آموزش دیده و رعایت کرده باشند.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با توجه به آنچه گذشت انواعی از خصلت</a:t>
            </a:r>
            <a:r>
              <a:rPr lang="en-US" sz="2000" dirty="0">
                <a:cs typeface="B Mitra" panose="00000400000000000000" pitchFamily="2" charset="-78"/>
              </a:rPr>
              <a:t>‌</a:t>
            </a:r>
            <a:r>
              <a:rPr lang="fa-IR" sz="2000" dirty="0">
                <a:cs typeface="B Mitra" panose="00000400000000000000" pitchFamily="2" charset="-78"/>
              </a:rPr>
              <a:t>ها و اخلاق اجتماعی برای جامعه وجود دارد که بر اساس آن رفتارهای خوب یا بد به سهولت انجام می‌گیرد.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جامعه دارای روحی است که به تک</a:t>
            </a:r>
            <a:r>
              <a:rPr lang="en-US" sz="2000" dirty="0">
                <a:cs typeface="B Mitra" panose="00000400000000000000" pitchFamily="2" charset="-78"/>
              </a:rPr>
              <a:t>‌</a:t>
            </a:r>
            <a:r>
              <a:rPr lang="fa-IR" sz="2000" dirty="0">
                <a:cs typeface="B Mitra" panose="00000400000000000000" pitchFamily="2" charset="-78"/>
              </a:rPr>
              <a:t>تک افراد اجازه بروز یا کتمان برخی از صفات را می‌دهد.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خصلت‌های جامعه که از مجموعه صفات افراد آن تشکیل شده، به خاطر جمع شدن صفات، قدرتی بیشتر یافته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آیات و روایات «اشاعه فحشاء» موجب هتک حرمت جامعه شده و زمینه را برای بروز و گسترش سایر معاصی ایجاد می‌کند. لذا شرع مقدس اسلام با گناهانی که بروز آنها در جامعه موجب گسترش سایر گناهان است به شدت برخورد نموده و رأفتی در قبال آنها قائل نیست. </a:t>
            </a:r>
            <a:endParaRPr lang="en-US" sz="2000" dirty="0">
              <a:cs typeface="B Mitra" panose="00000400000000000000" pitchFamily="2" charset="-78"/>
            </a:endParaRPr>
          </a:p>
        </p:txBody>
      </p:sp>
      <p:sp>
        <p:nvSpPr>
          <p:cNvPr id="3" name="Rectangle 2"/>
          <p:cNvSpPr/>
          <p:nvPr/>
        </p:nvSpPr>
        <p:spPr>
          <a:xfrm>
            <a:off x="396595" y="725148"/>
            <a:ext cx="950901"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نهم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9831492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4520" y="1230618"/>
            <a:ext cx="8988552" cy="4339650"/>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علت </a:t>
            </a:r>
            <a:r>
              <a:rPr lang="fa-IR" sz="2000" dirty="0">
                <a:cs typeface="B Mitra" panose="00000400000000000000" pitchFamily="2" charset="-78"/>
              </a:rPr>
              <a:t>برخورد شدید با برخی از معاصی و تعیین حدود برای آنها، حفظ حرمت اجتماع و پاکی و صیانت عمومی از جامعه است. اگر این پاکی از بین برود جامعه به سراشیبی هلاکت می‌افتد.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قرآن صفت‌های پاک و زیبای فردی و اجتماعی را </a:t>
            </a:r>
            <a:r>
              <a:rPr lang="fa-IR" sz="2000" b="1" dirty="0">
                <a:cs typeface="B Mitra" panose="00000400000000000000" pitchFamily="2" charset="-78"/>
              </a:rPr>
              <a:t>«</a:t>
            </a:r>
            <a:r>
              <a:rPr lang="fa-IR" sz="2000" b="1" dirty="0">
                <a:solidFill>
                  <a:srgbClr val="FF0000"/>
                </a:solidFill>
                <a:cs typeface="B Mitra" panose="00000400000000000000" pitchFamily="2" charset="-78"/>
              </a:rPr>
              <a:t>طیّب</a:t>
            </a:r>
            <a:r>
              <a:rPr lang="fa-IR" sz="2000" b="1" dirty="0">
                <a:cs typeface="B Mitra" panose="00000400000000000000" pitchFamily="2" charset="-78"/>
              </a:rPr>
              <a:t>»</a:t>
            </a:r>
            <a:r>
              <a:rPr lang="fa-IR" sz="2000" dirty="0">
                <a:cs typeface="B Mitra" panose="00000400000000000000" pitchFamily="2" charset="-78"/>
              </a:rPr>
              <a:t> و صفات آلوده و ناشایست فردی و اجتماعی را </a:t>
            </a:r>
            <a:r>
              <a:rPr lang="fa-IR" sz="2000" b="1" dirty="0">
                <a:cs typeface="B Mitra" panose="00000400000000000000" pitchFamily="2" charset="-78"/>
              </a:rPr>
              <a:t>«</a:t>
            </a:r>
            <a:r>
              <a:rPr lang="fa-IR" sz="2000" b="1" dirty="0">
                <a:solidFill>
                  <a:srgbClr val="FF0000"/>
                </a:solidFill>
                <a:cs typeface="B Mitra" panose="00000400000000000000" pitchFamily="2" charset="-78"/>
              </a:rPr>
              <a:t>خبیث</a:t>
            </a:r>
            <a:r>
              <a:rPr lang="fa-IR" sz="2000" b="1" dirty="0">
                <a:cs typeface="B Mitra" panose="00000400000000000000" pitchFamily="2" charset="-78"/>
              </a:rPr>
              <a:t>»</a:t>
            </a:r>
            <a:r>
              <a:rPr lang="fa-IR" sz="2000" dirty="0">
                <a:cs typeface="B Mitra" panose="00000400000000000000" pitchFamily="2" charset="-78"/>
              </a:rPr>
              <a:t> معرفی می‌کند. وجود حریم پاک در جامعه زمینه‌ساز و لازمه بروز صفات طیّب است. در این حالت به بلدی که چنین خصوصیتی را دارد </a:t>
            </a:r>
            <a:r>
              <a:rPr lang="fa-IR" sz="2000" b="1" dirty="0">
                <a:cs typeface="B Mitra" panose="00000400000000000000" pitchFamily="2" charset="-78"/>
              </a:rPr>
              <a:t>«</a:t>
            </a:r>
            <a:r>
              <a:rPr lang="fa-IR" sz="2000" b="1" dirty="0">
                <a:solidFill>
                  <a:srgbClr val="FF0000"/>
                </a:solidFill>
                <a:cs typeface="B Mitra" panose="00000400000000000000" pitchFamily="2" charset="-78"/>
              </a:rPr>
              <a:t>بلد</a:t>
            </a:r>
            <a:r>
              <a:rPr lang="fa-IR" sz="2000" b="1" dirty="0">
                <a:cs typeface="B Mitra" panose="00000400000000000000" pitchFamily="2" charset="-78"/>
              </a:rPr>
              <a:t> </a:t>
            </a:r>
            <a:r>
              <a:rPr lang="fa-IR" sz="2000" b="1" dirty="0">
                <a:solidFill>
                  <a:srgbClr val="FF0000"/>
                </a:solidFill>
                <a:cs typeface="B Mitra" panose="00000400000000000000" pitchFamily="2" charset="-78"/>
              </a:rPr>
              <a:t>طیّب</a:t>
            </a:r>
            <a:r>
              <a:rPr lang="fa-IR" sz="2000" b="1" dirty="0">
                <a:cs typeface="B Mitra" panose="00000400000000000000" pitchFamily="2" charset="-78"/>
              </a:rPr>
              <a:t>»</a:t>
            </a:r>
            <a:r>
              <a:rPr lang="fa-IR" sz="2000" dirty="0">
                <a:cs typeface="B Mitra" panose="00000400000000000000" pitchFamily="2" charset="-78"/>
              </a:rPr>
              <a:t> گفته می‌شود.  </a:t>
            </a:r>
            <a:endParaRPr lang="fa-IR" sz="2000" dirty="0" smtClean="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طیف وسیعی از صفات طیّب و خبیث را می‌توان در مورد صفات انسان</a:t>
            </a:r>
            <a:r>
              <a:rPr lang="en-US" sz="2000" dirty="0">
                <a:cs typeface="B Mitra" panose="00000400000000000000" pitchFamily="2" charset="-78"/>
              </a:rPr>
              <a:t>‌</a:t>
            </a:r>
            <a:r>
              <a:rPr lang="fa-IR" sz="2000" dirty="0">
                <a:cs typeface="B Mitra" panose="00000400000000000000" pitchFamily="2" charset="-78"/>
              </a:rPr>
              <a:t>های حاضر در جبهه حق و جبهه باطل در قرآن مشاهده کرد.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بین صفات اجتماعی مثبت از </a:t>
            </a:r>
            <a:r>
              <a:rPr lang="fa-IR" sz="2000" b="1" dirty="0">
                <a:solidFill>
                  <a:srgbClr val="FF0000"/>
                </a:solidFill>
                <a:cs typeface="B Mitra" panose="00000400000000000000" pitchFamily="2" charset="-78"/>
              </a:rPr>
              <a:t>شاخص‌ترین</a:t>
            </a:r>
            <a:r>
              <a:rPr lang="fa-IR" sz="2000" dirty="0">
                <a:cs typeface="B Mitra" panose="00000400000000000000" pitchFamily="2" charset="-78"/>
              </a:rPr>
              <a:t> </a:t>
            </a:r>
            <a:r>
              <a:rPr lang="fa-IR" sz="2000" b="1" dirty="0">
                <a:solidFill>
                  <a:srgbClr val="FF0000"/>
                </a:solidFill>
                <a:cs typeface="B Mitra" panose="00000400000000000000" pitchFamily="2" charset="-78"/>
              </a:rPr>
              <a:t>صفاتی</a:t>
            </a:r>
            <a:r>
              <a:rPr lang="fa-IR" sz="2000" dirty="0">
                <a:cs typeface="B Mitra" panose="00000400000000000000" pitchFamily="2" charset="-78"/>
              </a:rPr>
              <a:t> که در قرآن و روایات به آن اشاره کرده‌اند صفت </a:t>
            </a:r>
            <a:r>
              <a:rPr lang="fa-IR" sz="2000" b="1" dirty="0">
                <a:cs typeface="B Mitra" panose="00000400000000000000" pitchFamily="2" charset="-78"/>
              </a:rPr>
              <a:t>«</a:t>
            </a:r>
            <a:r>
              <a:rPr lang="fa-IR" sz="2000" b="1" dirty="0">
                <a:solidFill>
                  <a:srgbClr val="FF0000"/>
                </a:solidFill>
                <a:cs typeface="B Mitra" panose="00000400000000000000" pitchFamily="2" charset="-78"/>
              </a:rPr>
              <a:t>برّ</a:t>
            </a:r>
            <a:r>
              <a:rPr lang="fa-IR" sz="2000" b="1" dirty="0">
                <a:cs typeface="B Mitra" panose="00000400000000000000" pitchFamily="2" charset="-78"/>
              </a:rPr>
              <a:t>»</a:t>
            </a:r>
            <a:r>
              <a:rPr lang="fa-IR" sz="2000" dirty="0">
                <a:cs typeface="B Mitra" panose="00000400000000000000" pitchFamily="2" charset="-78"/>
              </a:rPr>
              <a:t> است. از شاخص‌ترین صفات منفی در مقابل </a:t>
            </a:r>
            <a:r>
              <a:rPr lang="fa-IR" sz="2000" b="1" dirty="0">
                <a:cs typeface="B Mitra" panose="00000400000000000000" pitchFamily="2" charset="-78"/>
              </a:rPr>
              <a:t>«</a:t>
            </a:r>
            <a:r>
              <a:rPr lang="fa-IR" sz="2000" b="1" dirty="0">
                <a:solidFill>
                  <a:srgbClr val="FF0000"/>
                </a:solidFill>
                <a:cs typeface="B Mitra" panose="00000400000000000000" pitchFamily="2" charset="-78"/>
              </a:rPr>
              <a:t>برّ</a:t>
            </a:r>
            <a:r>
              <a:rPr lang="fa-IR" sz="2000" b="1" dirty="0">
                <a:cs typeface="B Mitra" panose="00000400000000000000" pitchFamily="2" charset="-78"/>
              </a:rPr>
              <a:t>»، «</a:t>
            </a:r>
            <a:r>
              <a:rPr lang="fa-IR" sz="2000" b="1" dirty="0">
                <a:solidFill>
                  <a:srgbClr val="FF0000"/>
                </a:solidFill>
                <a:cs typeface="B Mitra" panose="00000400000000000000" pitchFamily="2" charset="-78"/>
              </a:rPr>
              <a:t>فجور</a:t>
            </a:r>
            <a:r>
              <a:rPr lang="fa-IR" sz="2000" b="1" dirty="0">
                <a:cs typeface="B Mitra" panose="00000400000000000000" pitchFamily="2" charset="-78"/>
              </a:rPr>
              <a:t>»</a:t>
            </a:r>
            <a:r>
              <a:rPr lang="fa-IR" sz="2000" dirty="0">
                <a:cs typeface="B Mitra" panose="00000400000000000000" pitchFamily="2" charset="-78"/>
              </a:rPr>
              <a:t> است، زیرا با این صفت، پاکی جامعه به سرعت با خباثت گناه و زشتی آلوده می‌شود.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با همه تأثیری که زمین خبیث و طیّب در بروز صفات از افراد دارد، اما طیّب بودن انسان</a:t>
            </a:r>
            <a:r>
              <a:rPr lang="en-US" sz="2000" dirty="0">
                <a:cs typeface="B Mitra" panose="00000400000000000000" pitchFamily="2" charset="-78"/>
              </a:rPr>
              <a:t>‌</a:t>
            </a:r>
            <a:r>
              <a:rPr lang="fa-IR" sz="2000" dirty="0">
                <a:cs typeface="B Mitra" panose="00000400000000000000" pitchFamily="2" charset="-78"/>
              </a:rPr>
              <a:t>ها در اجتماع خبیث امری ممکن و رخ دادنی است. </a:t>
            </a:r>
            <a:endParaRPr lang="en-US" sz="2000" dirty="0">
              <a:cs typeface="B Mitra" panose="00000400000000000000" pitchFamily="2" charset="-78"/>
            </a:endParaRPr>
          </a:p>
        </p:txBody>
      </p:sp>
      <p:sp>
        <p:nvSpPr>
          <p:cNvPr id="3" name="Rectangle 2"/>
          <p:cNvSpPr/>
          <p:nvPr/>
        </p:nvSpPr>
        <p:spPr>
          <a:xfrm>
            <a:off x="396595" y="725148"/>
            <a:ext cx="950901"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نهم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13713342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8216" y="1130131"/>
            <a:ext cx="9189720" cy="4693593"/>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جامعه‌ای </a:t>
            </a:r>
            <a:r>
              <a:rPr lang="fa-IR" sz="2000" dirty="0">
                <a:cs typeface="B Mitra" panose="00000400000000000000" pitchFamily="2" charset="-78"/>
              </a:rPr>
              <a:t>که از حدود طبیعی خود خارج شده، </a:t>
            </a:r>
            <a:r>
              <a:rPr lang="fa-IR" sz="2000" b="1" dirty="0">
                <a:cs typeface="B Mitra" panose="00000400000000000000" pitchFamily="2" charset="-78"/>
              </a:rPr>
              <a:t>جامعه‌ای «</a:t>
            </a:r>
            <a:r>
              <a:rPr lang="fa-IR" sz="2000" b="1" dirty="0">
                <a:solidFill>
                  <a:srgbClr val="FF0000"/>
                </a:solidFill>
                <a:cs typeface="B Mitra" panose="00000400000000000000" pitchFamily="2" charset="-78"/>
              </a:rPr>
              <a:t>فاسق</a:t>
            </a:r>
            <a:r>
              <a:rPr lang="fa-IR" sz="2000" b="1" dirty="0">
                <a:cs typeface="B Mitra" panose="00000400000000000000" pitchFamily="2" charset="-78"/>
              </a:rPr>
              <a:t>»</a:t>
            </a:r>
            <a:r>
              <a:rPr lang="fa-IR" sz="2000" dirty="0">
                <a:cs typeface="B Mitra" panose="00000400000000000000" pitchFamily="2" charset="-78"/>
              </a:rPr>
              <a:t> است. از این جامعه هیچ‌گونه حرکت اصلاح گرایانه مشاهده نخواهد شد، زیرا هیچ نهادی در آن بر مدار تعادل قرار ندارد.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جامعه‌ای را که از حق دور است و میلی به آن ندارد، </a:t>
            </a:r>
            <a:r>
              <a:rPr lang="fa-IR" sz="2000" b="1" dirty="0">
                <a:cs typeface="B Mitra" panose="00000400000000000000" pitchFamily="2" charset="-78"/>
              </a:rPr>
              <a:t>جامعه «</a:t>
            </a:r>
            <a:r>
              <a:rPr lang="fa-IR" sz="2000" b="1" dirty="0">
                <a:solidFill>
                  <a:srgbClr val="FF0000"/>
                </a:solidFill>
                <a:cs typeface="B Mitra" panose="00000400000000000000" pitchFamily="2" charset="-78"/>
              </a:rPr>
              <a:t>مجرم</a:t>
            </a:r>
            <a:r>
              <a:rPr lang="fa-IR" sz="2000" b="1" dirty="0">
                <a:cs typeface="B Mitra" panose="00000400000000000000" pitchFamily="2" charset="-78"/>
              </a:rPr>
              <a:t>»</a:t>
            </a:r>
            <a:r>
              <a:rPr lang="fa-IR" sz="2000" dirty="0">
                <a:cs typeface="B Mitra" panose="00000400000000000000" pitchFamily="2" charset="-78"/>
              </a:rPr>
              <a:t> گويند. در این حالت، جرم در این جامعه پدیده‌ای عادی تلقی می‌شود.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جامعه‌ای که از نعمت‌های خود به شکل نامطلوب بهره می‌گیرد، </a:t>
            </a:r>
            <a:r>
              <a:rPr lang="fa-IR" sz="2000" b="1" dirty="0">
                <a:cs typeface="B Mitra" panose="00000400000000000000" pitchFamily="2" charset="-78"/>
              </a:rPr>
              <a:t>جامعه‌ای «</a:t>
            </a:r>
            <a:r>
              <a:rPr lang="fa-IR" sz="2000" b="1" dirty="0">
                <a:solidFill>
                  <a:srgbClr val="FF0000"/>
                </a:solidFill>
                <a:cs typeface="B Mitra" panose="00000400000000000000" pitchFamily="2" charset="-78"/>
              </a:rPr>
              <a:t>مسرف</a:t>
            </a:r>
            <a:r>
              <a:rPr lang="fa-IR" sz="2000" b="1" dirty="0">
                <a:cs typeface="B Mitra" panose="00000400000000000000" pitchFamily="2" charset="-78"/>
              </a:rPr>
              <a:t>»</a:t>
            </a:r>
            <a:r>
              <a:rPr lang="fa-IR" sz="2000" dirty="0">
                <a:cs typeface="B Mitra" panose="00000400000000000000" pitchFamily="2" charset="-78"/>
              </a:rPr>
              <a:t> است. در این جامعه کفران نعمت‌های الهی امری پسندیده است.</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جامعه‌ای که در آن به حق سایرین تعدّی می‌شود، </a:t>
            </a:r>
            <a:r>
              <a:rPr lang="fa-IR" sz="2000" b="1" dirty="0">
                <a:cs typeface="B Mitra" panose="00000400000000000000" pitchFamily="2" charset="-78"/>
              </a:rPr>
              <a:t>جامعه‌ای «</a:t>
            </a:r>
            <a:r>
              <a:rPr lang="fa-IR" sz="2000" b="1" dirty="0">
                <a:solidFill>
                  <a:srgbClr val="FF0000"/>
                </a:solidFill>
                <a:cs typeface="B Mitra" panose="00000400000000000000" pitchFamily="2" charset="-78"/>
              </a:rPr>
              <a:t>ظالم</a:t>
            </a:r>
            <a:r>
              <a:rPr lang="fa-IR" sz="2000" b="1" dirty="0">
                <a:cs typeface="B Mitra" panose="00000400000000000000" pitchFamily="2" charset="-78"/>
              </a:rPr>
              <a:t>»</a:t>
            </a:r>
            <a:r>
              <a:rPr lang="fa-IR" sz="2000" dirty="0">
                <a:cs typeface="B Mitra" panose="00000400000000000000" pitchFamily="2" charset="-78"/>
              </a:rPr>
              <a:t> است. در این جامعه، زورگویان و متملقان، حکمران هستند و مظلومان در انزوا و گوشه‌گیری و اذیت به سر می‌برند. </a:t>
            </a:r>
            <a:endParaRPr lang="fa-IR" sz="2000" dirty="0" smtClean="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جوامعی که دچار آلودگی و گناهند در خسر و زیان و هلاکتند. </a:t>
            </a:r>
            <a:r>
              <a:rPr lang="fa-IR" sz="2000" dirty="0" smtClean="0">
                <a:cs typeface="B Mitra" panose="00000400000000000000" pitchFamily="2" charset="-78"/>
              </a:rPr>
              <a:t>جوامعی </a:t>
            </a:r>
            <a:r>
              <a:rPr lang="fa-IR" sz="2000" dirty="0">
                <a:cs typeface="B Mitra" panose="00000400000000000000" pitchFamily="2" charset="-78"/>
              </a:rPr>
              <a:t>که دچار سرکشی و طغیان می‌شوند </a:t>
            </a:r>
            <a:r>
              <a:rPr lang="fa-IR" sz="2000" b="1" dirty="0">
                <a:cs typeface="B Mitra" panose="00000400000000000000" pitchFamily="2" charset="-78"/>
              </a:rPr>
              <a:t>جامعه</a:t>
            </a:r>
            <a:r>
              <a:rPr lang="en-US" sz="2000" b="1" dirty="0">
                <a:cs typeface="B Mitra" panose="00000400000000000000" pitchFamily="2" charset="-78"/>
              </a:rPr>
              <a:t>‌</a:t>
            </a:r>
            <a:r>
              <a:rPr lang="fa-IR" sz="2000" b="1" dirty="0">
                <a:cs typeface="B Mitra" panose="00000400000000000000" pitchFamily="2" charset="-78"/>
              </a:rPr>
              <a:t>ای «</a:t>
            </a:r>
            <a:r>
              <a:rPr lang="fa-IR" sz="2000" b="1" dirty="0">
                <a:solidFill>
                  <a:srgbClr val="FF0000"/>
                </a:solidFill>
                <a:cs typeface="B Mitra" panose="00000400000000000000" pitchFamily="2" charset="-78"/>
              </a:rPr>
              <a:t>طغیانگر</a:t>
            </a:r>
            <a:r>
              <a:rPr lang="fa-IR" sz="2000" b="1" dirty="0">
                <a:cs typeface="B Mitra" panose="00000400000000000000" pitchFamily="2" charset="-78"/>
              </a:rPr>
              <a:t>»</a:t>
            </a:r>
            <a:r>
              <a:rPr lang="fa-IR" sz="2000" dirty="0">
                <a:cs typeface="B Mitra" panose="00000400000000000000" pitchFamily="2" charset="-78"/>
              </a:rPr>
              <a:t> هستند.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جوامع کافر و از رحمت الهی محروم، برای برقراری نظم و گذران زندگی خود مجبور به وضع قانون هستند ولی این قوانین به اصلاح جامعه و انسان نمی‌انجامد و این، صفت جوامع </a:t>
            </a:r>
            <a:r>
              <a:rPr lang="fa-IR" sz="2000" b="1" dirty="0">
                <a:cs typeface="B Mitra" panose="00000400000000000000" pitchFamily="2" charset="-78"/>
              </a:rPr>
              <a:t>«</a:t>
            </a:r>
            <a:r>
              <a:rPr lang="fa-IR" sz="2000" b="1" dirty="0">
                <a:solidFill>
                  <a:srgbClr val="FF0000"/>
                </a:solidFill>
                <a:cs typeface="B Mitra" panose="00000400000000000000" pitchFamily="2" charset="-78"/>
              </a:rPr>
              <a:t>مفسد</a:t>
            </a:r>
            <a:r>
              <a:rPr lang="fa-IR" sz="2000" b="1" dirty="0">
                <a:cs typeface="B Mitra" panose="00000400000000000000" pitchFamily="2" charset="-78"/>
              </a:rPr>
              <a:t>»</a:t>
            </a:r>
            <a:r>
              <a:rPr lang="fa-IR" sz="2000" dirty="0">
                <a:cs typeface="B Mitra" panose="00000400000000000000" pitchFamily="2" charset="-78"/>
              </a:rPr>
              <a:t> است. در این جوامع مصالح گروهی یا شخصی در اولویت خواهد بود. </a:t>
            </a:r>
            <a:endParaRPr lang="en-US" sz="2000" dirty="0">
              <a:cs typeface="B Mitra" panose="00000400000000000000" pitchFamily="2" charset="-78"/>
            </a:endParaRPr>
          </a:p>
        </p:txBody>
      </p:sp>
      <p:sp>
        <p:nvSpPr>
          <p:cNvPr id="3" name="Rectangle 2"/>
          <p:cNvSpPr/>
          <p:nvPr/>
        </p:nvSpPr>
        <p:spPr>
          <a:xfrm>
            <a:off x="396595" y="725148"/>
            <a:ext cx="950901"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نهم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14364120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4792" y="1313944"/>
            <a:ext cx="9052560" cy="3985706"/>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در </a:t>
            </a:r>
            <a:r>
              <a:rPr lang="fa-IR" sz="2000" dirty="0">
                <a:cs typeface="B Mitra" panose="00000400000000000000" pitchFamily="2" charset="-78"/>
              </a:rPr>
              <a:t>سوره مبارکه قلم فهرستی از اخلاق اجتماعی را می</a:t>
            </a:r>
            <a:r>
              <a:rPr lang="en-US" sz="2000" dirty="0">
                <a:cs typeface="B Mitra" panose="00000400000000000000" pitchFamily="2" charset="-78"/>
              </a:rPr>
              <a:t>‌</a:t>
            </a:r>
            <a:r>
              <a:rPr lang="fa-IR" sz="2000" dirty="0">
                <a:cs typeface="B Mitra" panose="00000400000000000000" pitchFamily="2" charset="-78"/>
              </a:rPr>
              <a:t>توان مشاهده کرد. ضمن آنکه سوره، پیامبر اکرم صلي الله علیه و اله را به عنوان معیاری برای اخلاق معرفی نموده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مقابل صفات جوامع کافر، جوامع مؤمن و موحد دارای صفات نیکو بوده، وجوه مختلف خیر و برکت در این جوامع که برگرفته از انسان</a:t>
            </a:r>
            <a:r>
              <a:rPr lang="en-US" sz="2000" dirty="0">
                <a:cs typeface="B Mitra" panose="00000400000000000000" pitchFamily="2" charset="-78"/>
              </a:rPr>
              <a:t>‌</a:t>
            </a:r>
            <a:r>
              <a:rPr lang="fa-IR" sz="2000" dirty="0">
                <a:cs typeface="B Mitra" panose="00000400000000000000" pitchFamily="2" charset="-78"/>
              </a:rPr>
              <a:t>های شایسته است با صفات «محسنین»، «مؤمنین»، «صالحین» و ... قابل بررسی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بر اساس آیات و روایات می‌توان </a:t>
            </a:r>
            <a:r>
              <a:rPr lang="fa-IR" sz="2000" b="1" dirty="0">
                <a:cs typeface="B Mitra" panose="00000400000000000000" pitchFamily="2" charset="-78"/>
              </a:rPr>
              <a:t>ویژگی‌های مثبت یا منفی مردم را که منجر به حرکات اجتماعی </a:t>
            </a:r>
            <a:r>
              <a:rPr lang="fa-IR" sz="2000" dirty="0">
                <a:cs typeface="B Mitra" panose="00000400000000000000" pitchFamily="2" charset="-78"/>
              </a:rPr>
              <a:t>می‌شوند برشمرد. </a:t>
            </a:r>
            <a:r>
              <a:rPr lang="fa-IR" sz="2000" b="1" dirty="0">
                <a:cs typeface="B Mitra" panose="00000400000000000000" pitchFamily="2" charset="-78"/>
              </a:rPr>
              <a:t>به این نوع بررسی که ما را به شناختی از صفات اجتماعی مردم می‌رساند «مردم</a:t>
            </a:r>
            <a:r>
              <a:rPr lang="en-US" sz="2000" b="1" dirty="0">
                <a:cs typeface="B Mitra" panose="00000400000000000000" pitchFamily="2" charset="-78"/>
              </a:rPr>
              <a:t>‌</a:t>
            </a:r>
            <a:r>
              <a:rPr lang="fa-IR" sz="2000" b="1" dirty="0">
                <a:cs typeface="B Mitra" panose="00000400000000000000" pitchFamily="2" charset="-78"/>
              </a:rPr>
              <a:t>شناسی</a:t>
            </a:r>
            <a:r>
              <a:rPr lang="fa-IR" sz="2000" dirty="0">
                <a:cs typeface="B Mitra" panose="00000400000000000000" pitchFamily="2" charset="-78"/>
              </a:rPr>
              <a:t>» گفته شده و مطالعه </a:t>
            </a:r>
            <a:r>
              <a:rPr lang="fa-IR" sz="2000" b="1" dirty="0">
                <a:solidFill>
                  <a:srgbClr val="FF0000"/>
                </a:solidFill>
                <a:cs typeface="B Mitra" panose="00000400000000000000" pitchFamily="2" charset="-78"/>
              </a:rPr>
              <a:t>حرکات اجتماعی</a:t>
            </a:r>
            <a:r>
              <a:rPr lang="fa-IR" sz="2000" dirty="0">
                <a:cs typeface="B Mitra" panose="00000400000000000000" pitchFamily="2" charset="-78"/>
              </a:rPr>
              <a:t> حاصل از بروزات آنها را </a:t>
            </a:r>
            <a:r>
              <a:rPr lang="fa-IR" sz="2000" b="1" dirty="0">
                <a:cs typeface="B Mitra" panose="00000400000000000000" pitchFamily="2" charset="-78"/>
              </a:rPr>
              <a:t>«جریان شناسی»</a:t>
            </a:r>
            <a:r>
              <a:rPr lang="fa-IR" sz="2000" dirty="0">
                <a:cs typeface="B Mitra" panose="00000400000000000000" pitchFamily="2" charset="-78"/>
              </a:rPr>
              <a:t> می‌نامیم.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قرآن جریان</a:t>
            </a:r>
            <a:r>
              <a:rPr lang="en-US" sz="2000" dirty="0">
                <a:cs typeface="B Mitra" panose="00000400000000000000" pitchFamily="2" charset="-78"/>
              </a:rPr>
              <a:t>‌</a:t>
            </a:r>
            <a:r>
              <a:rPr lang="fa-IR" sz="2000" dirty="0">
                <a:cs typeface="B Mitra" panose="00000400000000000000" pitchFamily="2" charset="-78"/>
              </a:rPr>
              <a:t>های اجتماعی در قالب دو جریان حق و باطل قابل تفکیک و بررسی‌اند و نیز صفات مردم در این دو جریان را می‌توان از هم تفکیک نمود. </a:t>
            </a:r>
            <a:endParaRPr lang="fa-IR" sz="2000" dirty="0" smtClean="0">
              <a:cs typeface="B Mitra" panose="00000400000000000000" pitchFamily="2" charset="-78"/>
            </a:endParaRPr>
          </a:p>
          <a:p>
            <a:pPr marL="342900" indent="-342900" algn="just" rtl="1">
              <a:lnSpc>
                <a:spcPct val="115000"/>
              </a:lnSpc>
              <a:buFont typeface="Wingdings" panose="05000000000000000000" pitchFamily="2" charset="2"/>
              <a:buChar char="v"/>
            </a:pPr>
            <a:r>
              <a:rPr lang="fa-IR" sz="2000" dirty="0">
                <a:cs typeface="B Mitra" panose="00000400000000000000" pitchFamily="2" charset="-78"/>
              </a:rPr>
              <a:t>در هر یک از سوره‌های قرآن می‌توان از </a:t>
            </a:r>
            <a:r>
              <a:rPr lang="fa-IR" sz="2000" b="1" dirty="0">
                <a:cs typeface="B Mitra" panose="00000400000000000000" pitchFamily="2" charset="-78"/>
              </a:rPr>
              <a:t>جریان‌شناسی و مردم‌شناسی</a:t>
            </a:r>
            <a:r>
              <a:rPr lang="fa-IR" sz="2000" dirty="0">
                <a:cs typeface="B Mitra" panose="00000400000000000000" pitchFamily="2" charset="-78"/>
              </a:rPr>
              <a:t> آن سوره بهره‌مند شد. بنابراین این دو موضوع طیف وسیعی از علم و آگاهی را در اختیار ما قرار می‌دهد</a:t>
            </a:r>
            <a:r>
              <a:rPr lang="fa-IR" sz="2000" dirty="0" smtClean="0">
                <a:cs typeface="B Mitra" panose="00000400000000000000" pitchFamily="2" charset="-78"/>
              </a:rPr>
              <a:t>.</a:t>
            </a:r>
            <a:endParaRPr lang="en-US" sz="2000" dirty="0"/>
          </a:p>
        </p:txBody>
      </p:sp>
      <p:sp>
        <p:nvSpPr>
          <p:cNvPr id="3" name="Rectangle 2"/>
          <p:cNvSpPr/>
          <p:nvPr/>
        </p:nvSpPr>
        <p:spPr>
          <a:xfrm>
            <a:off x="396595" y="725148"/>
            <a:ext cx="950901"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نهم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18875604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9928" y="1178270"/>
            <a:ext cx="9217152" cy="4693593"/>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مهم‌ترین </a:t>
            </a:r>
            <a:r>
              <a:rPr lang="fa-IR" sz="2000" dirty="0">
                <a:cs typeface="B Mitra" panose="00000400000000000000" pitchFamily="2" charset="-78"/>
              </a:rPr>
              <a:t>صفت در بین </a:t>
            </a:r>
            <a:r>
              <a:rPr lang="fa-IR" sz="2000" b="1" dirty="0">
                <a:cs typeface="B Mitra" panose="00000400000000000000" pitchFamily="2" charset="-78"/>
              </a:rPr>
              <a:t>صفات </a:t>
            </a:r>
            <a:r>
              <a:rPr lang="fa-IR" sz="2000" b="1" dirty="0">
                <a:solidFill>
                  <a:srgbClr val="FF0000"/>
                </a:solidFill>
                <a:cs typeface="B Mitra" panose="00000400000000000000" pitchFamily="2" charset="-78"/>
              </a:rPr>
              <a:t>جریان</a:t>
            </a:r>
            <a:r>
              <a:rPr lang="fa-IR" sz="2000" b="1" dirty="0">
                <a:cs typeface="B Mitra" panose="00000400000000000000" pitchFamily="2" charset="-78"/>
              </a:rPr>
              <a:t> </a:t>
            </a:r>
            <a:r>
              <a:rPr lang="fa-IR" sz="2000" b="1" dirty="0">
                <a:solidFill>
                  <a:srgbClr val="FF0000"/>
                </a:solidFill>
                <a:cs typeface="B Mitra" panose="00000400000000000000" pitchFamily="2" charset="-78"/>
              </a:rPr>
              <a:t>حق</a:t>
            </a:r>
            <a:r>
              <a:rPr lang="fa-IR" sz="2000" b="1" dirty="0">
                <a:cs typeface="B Mitra" panose="00000400000000000000" pitchFamily="2" charset="-78"/>
              </a:rPr>
              <a:t>، «</a:t>
            </a:r>
            <a:r>
              <a:rPr lang="fa-IR" sz="2000" b="1" dirty="0">
                <a:solidFill>
                  <a:srgbClr val="FF0000"/>
                </a:solidFill>
                <a:cs typeface="B Mitra" panose="00000400000000000000" pitchFamily="2" charset="-78"/>
              </a:rPr>
              <a:t>عدالت</a:t>
            </a:r>
            <a:r>
              <a:rPr lang="fa-IR" sz="2000" b="1" dirty="0">
                <a:cs typeface="B Mitra" panose="00000400000000000000" pitchFamily="2" charset="-78"/>
              </a:rPr>
              <a:t>» و «</a:t>
            </a:r>
            <a:r>
              <a:rPr lang="fa-IR" sz="2000" b="1" dirty="0">
                <a:solidFill>
                  <a:srgbClr val="FF0000"/>
                </a:solidFill>
                <a:cs typeface="B Mitra" panose="00000400000000000000" pitchFamily="2" charset="-78"/>
              </a:rPr>
              <a:t>صدق</a:t>
            </a:r>
            <a:r>
              <a:rPr lang="fa-IR" sz="2000" b="1" dirty="0">
                <a:cs typeface="B Mitra" panose="00000400000000000000" pitchFamily="2" charset="-78"/>
              </a:rPr>
              <a:t>»</a:t>
            </a:r>
            <a:r>
              <a:rPr lang="fa-IR" sz="2000" dirty="0">
                <a:cs typeface="B Mitra" panose="00000400000000000000" pitchFamily="2" charset="-78"/>
              </a:rPr>
              <a:t> است. عدالت به وضعيتي از فرد و جريان گويند كه خالي از افراط و تفريط، تندروي و كندي است. لازمه چنين صفتي رجوع به علم حقيقي و انطباق يافتن با حق است. به اين انطباق با حق، صدق گفته مي‌شود.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a:t>
            </a:r>
            <a:r>
              <a:rPr lang="fa-IR" sz="2000" b="1" dirty="0">
                <a:solidFill>
                  <a:srgbClr val="FF0000"/>
                </a:solidFill>
                <a:cs typeface="B Mitra" panose="00000400000000000000" pitchFamily="2" charset="-78"/>
              </a:rPr>
              <a:t>عدالت</a:t>
            </a:r>
            <a:r>
              <a:rPr lang="fa-IR" sz="2000" dirty="0">
                <a:cs typeface="B Mitra" panose="00000400000000000000" pitchFamily="2" charset="-78"/>
              </a:rPr>
              <a:t>»، صفتي است كه تنها از جريان</a:t>
            </a:r>
            <a:r>
              <a:rPr lang="en-US" sz="2000" dirty="0">
                <a:cs typeface="B Mitra" panose="00000400000000000000" pitchFamily="2" charset="-78"/>
              </a:rPr>
              <a:t>‌</a:t>
            </a:r>
            <a:r>
              <a:rPr lang="fa-IR" sz="2000" dirty="0">
                <a:cs typeface="B Mitra" panose="00000400000000000000" pitchFamily="2" charset="-78"/>
              </a:rPr>
              <a:t>هاي «</a:t>
            </a:r>
            <a:r>
              <a:rPr lang="fa-IR" sz="2000" b="1" dirty="0">
                <a:cs typeface="B Mitra" panose="00000400000000000000" pitchFamily="2" charset="-78"/>
              </a:rPr>
              <a:t>حق</a:t>
            </a:r>
            <a:r>
              <a:rPr lang="fa-IR" sz="2000" dirty="0">
                <a:cs typeface="B Mitra" panose="00000400000000000000" pitchFamily="2" charset="-78"/>
              </a:rPr>
              <a:t>» و «</a:t>
            </a:r>
            <a:r>
              <a:rPr lang="fa-IR" sz="2000" b="1" dirty="0">
                <a:cs typeface="B Mitra" panose="00000400000000000000" pitchFamily="2" charset="-78"/>
              </a:rPr>
              <a:t>صدق</a:t>
            </a:r>
            <a:r>
              <a:rPr lang="fa-IR" sz="2000" dirty="0">
                <a:cs typeface="B Mitra" panose="00000400000000000000" pitchFamily="2" charset="-78"/>
              </a:rPr>
              <a:t>» بروز مي‌يابد. لذا در قرآن به مردم امر شده است در شئونات مختلف فردي و اجتماعي ضمن رعايت تقواي الهي، با صادقين همراه شوند.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عدالت</a:t>
            </a:r>
            <a:r>
              <a:rPr lang="fa-IR" sz="2000" dirty="0">
                <a:cs typeface="B Mitra" panose="00000400000000000000" pitchFamily="2" charset="-78"/>
              </a:rPr>
              <a:t> </a:t>
            </a:r>
            <a:r>
              <a:rPr lang="fa-IR" sz="2000" b="1" dirty="0">
                <a:cs typeface="B Mitra" panose="00000400000000000000" pitchFamily="2" charset="-78"/>
              </a:rPr>
              <a:t>بارزترین</a:t>
            </a:r>
            <a:r>
              <a:rPr lang="fa-IR" sz="2000" dirty="0">
                <a:cs typeface="B Mitra" panose="00000400000000000000" pitchFamily="2" charset="-78"/>
              </a:rPr>
              <a:t> </a:t>
            </a:r>
            <a:r>
              <a:rPr lang="fa-IR" sz="2000" b="1" dirty="0">
                <a:cs typeface="B Mitra" panose="00000400000000000000" pitchFamily="2" charset="-78"/>
              </a:rPr>
              <a:t>صفتی</a:t>
            </a:r>
            <a:r>
              <a:rPr lang="fa-IR" sz="2000" dirty="0">
                <a:cs typeface="B Mitra" panose="00000400000000000000" pitchFamily="2" charset="-78"/>
              </a:rPr>
              <a:t> است که منجر به </a:t>
            </a:r>
            <a:r>
              <a:rPr lang="fa-IR" sz="2000" b="1" dirty="0">
                <a:cs typeface="B Mitra" panose="00000400000000000000" pitchFamily="2" charset="-78"/>
              </a:rPr>
              <a:t>تمایز</a:t>
            </a:r>
            <a:r>
              <a:rPr lang="fa-IR" sz="2000" dirty="0">
                <a:cs typeface="B Mitra" panose="00000400000000000000" pitchFamily="2" charset="-78"/>
              </a:rPr>
              <a:t> </a:t>
            </a:r>
            <a:r>
              <a:rPr lang="fa-IR" sz="2000" b="1" dirty="0">
                <a:cs typeface="B Mitra" panose="00000400000000000000" pitchFamily="2" charset="-78"/>
              </a:rPr>
              <a:t>لیاقت</a:t>
            </a:r>
            <a:r>
              <a:rPr lang="fa-IR" sz="2000" dirty="0">
                <a:cs typeface="B Mitra" panose="00000400000000000000" pitchFamily="2" charset="-78"/>
              </a:rPr>
              <a:t> افراد در داشتن </a:t>
            </a:r>
            <a:r>
              <a:rPr lang="fa-IR" sz="2000" b="1" dirty="0">
                <a:cs typeface="B Mitra" panose="00000400000000000000" pitchFamily="2" charset="-78"/>
              </a:rPr>
              <a:t>سمت‌ها</a:t>
            </a:r>
            <a:r>
              <a:rPr lang="fa-IR" sz="2000" dirty="0">
                <a:cs typeface="B Mitra" panose="00000400000000000000" pitchFamily="2" charset="-78"/>
              </a:rPr>
              <a:t> و </a:t>
            </a:r>
            <a:r>
              <a:rPr lang="fa-IR" sz="2000" b="1" dirty="0">
                <a:cs typeface="B Mitra" panose="00000400000000000000" pitchFamily="2" charset="-78"/>
              </a:rPr>
              <a:t>پست‌های</a:t>
            </a:r>
            <a:r>
              <a:rPr lang="fa-IR" sz="2000" dirty="0">
                <a:cs typeface="B Mitra" panose="00000400000000000000" pitchFamily="2" charset="-78"/>
              </a:rPr>
              <a:t> </a:t>
            </a:r>
            <a:r>
              <a:rPr lang="fa-IR" sz="2000" b="1" dirty="0">
                <a:cs typeface="B Mitra" panose="00000400000000000000" pitchFamily="2" charset="-78"/>
              </a:rPr>
              <a:t>اجتماعی</a:t>
            </a:r>
            <a:r>
              <a:rPr lang="fa-IR" sz="2000" dirty="0">
                <a:cs typeface="B Mitra" panose="00000400000000000000" pitchFamily="2" charset="-78"/>
              </a:rPr>
              <a:t> در جامعه می‌شود. هر نقشی در جامعه نیازمند عدالتی ویژه و متناسب با آن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مهم‌ترین صفت در بین صفات جریان باطل </a:t>
            </a:r>
            <a:r>
              <a:rPr lang="fa-IR" sz="2000" b="1" dirty="0">
                <a:cs typeface="B Mitra" panose="00000400000000000000" pitchFamily="2" charset="-78"/>
              </a:rPr>
              <a:t>«</a:t>
            </a:r>
            <a:r>
              <a:rPr lang="fa-IR" sz="2000" b="1" dirty="0">
                <a:solidFill>
                  <a:srgbClr val="FF0000"/>
                </a:solidFill>
                <a:cs typeface="B Mitra" panose="00000400000000000000" pitchFamily="2" charset="-78"/>
              </a:rPr>
              <a:t>ظلم</a:t>
            </a:r>
            <a:r>
              <a:rPr lang="fa-IR" sz="2000" b="1" dirty="0">
                <a:cs typeface="B Mitra" panose="00000400000000000000" pitchFamily="2" charset="-78"/>
              </a:rPr>
              <a:t>» و «كذب»</a:t>
            </a:r>
            <a:r>
              <a:rPr lang="fa-IR" sz="2000" dirty="0">
                <a:cs typeface="B Mitra" panose="00000400000000000000" pitchFamily="2" charset="-78"/>
              </a:rPr>
              <a:t> است. ظلم به معناي تضييع حق و ادا نكردن چيزي است كه سزاوار است، ادا شود. به اين عدم انطباق با حق، كذب گفته مي‌شود.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طبق فرمايش صريح قرآن انجام </a:t>
            </a:r>
            <a:r>
              <a:rPr lang="fa-IR" sz="2000" b="1" dirty="0">
                <a:cs typeface="B Mitra" panose="00000400000000000000" pitchFamily="2" charset="-78"/>
              </a:rPr>
              <a:t>سيئات</a:t>
            </a:r>
            <a:r>
              <a:rPr lang="fa-IR" sz="2000" dirty="0">
                <a:cs typeface="B Mitra" panose="00000400000000000000" pitchFamily="2" charset="-78"/>
              </a:rPr>
              <a:t> و </a:t>
            </a:r>
            <a:r>
              <a:rPr lang="fa-IR" sz="2000" b="1" dirty="0">
                <a:cs typeface="B Mitra" panose="00000400000000000000" pitchFamily="2" charset="-78"/>
              </a:rPr>
              <a:t>بدي‌ها</a:t>
            </a:r>
            <a:r>
              <a:rPr lang="fa-IR" sz="2000" dirty="0">
                <a:cs typeface="B Mitra" panose="00000400000000000000" pitchFamily="2" charset="-78"/>
              </a:rPr>
              <a:t>، انسان را به تكذيب حق و به تبع آن ظلم و تعدّي و طغيان مي‌كشاند. بنابراين افرادي كه دچار سیئه و گناه هستند خواسته يا ناخواسته در جريان</a:t>
            </a:r>
            <a:r>
              <a:rPr lang="en-US" sz="2000" dirty="0">
                <a:cs typeface="B Mitra" panose="00000400000000000000" pitchFamily="2" charset="-78"/>
              </a:rPr>
              <a:t>‌</a:t>
            </a:r>
            <a:r>
              <a:rPr lang="fa-IR" sz="2000" dirty="0">
                <a:cs typeface="B Mitra" panose="00000400000000000000" pitchFamily="2" charset="-78"/>
              </a:rPr>
              <a:t>هاي </a:t>
            </a:r>
            <a:r>
              <a:rPr lang="fa-IR" sz="2000" b="1" dirty="0">
                <a:solidFill>
                  <a:srgbClr val="FF0000"/>
                </a:solidFill>
                <a:cs typeface="B Mitra" panose="00000400000000000000" pitchFamily="2" charset="-78"/>
              </a:rPr>
              <a:t>ظلم‌پرور</a:t>
            </a:r>
            <a:r>
              <a:rPr lang="fa-IR" sz="2000" dirty="0">
                <a:cs typeface="B Mitra" panose="00000400000000000000" pitchFamily="2" charset="-78"/>
              </a:rPr>
              <a:t> جامعه مشاركت </a:t>
            </a:r>
            <a:r>
              <a:rPr lang="fa-IR" sz="2000" dirty="0" smtClean="0">
                <a:cs typeface="B Mitra" panose="00000400000000000000" pitchFamily="2" charset="-78"/>
              </a:rPr>
              <a:t>دارند.</a:t>
            </a:r>
          </a:p>
          <a:p>
            <a:pPr marL="342900" lvl="0" indent="-342900" algn="just" rtl="1">
              <a:lnSpc>
                <a:spcPct val="115000"/>
              </a:lnSpc>
              <a:buFont typeface="Wingdings" panose="05000000000000000000" pitchFamily="2" charset="2"/>
              <a:buChar char="v"/>
            </a:pPr>
            <a:r>
              <a:rPr lang="fa-IR" sz="2000" b="1" dirty="0" smtClean="0">
                <a:solidFill>
                  <a:srgbClr val="FF0000"/>
                </a:solidFill>
                <a:latin typeface="Times New Roman" panose="02020603050405020304" pitchFamily="18" charset="0"/>
                <a:ea typeface="Times New Roman" panose="02020603050405020304" pitchFamily="18" charset="0"/>
                <a:cs typeface="B Mitra" panose="00000400000000000000" pitchFamily="2" charset="-78"/>
              </a:rPr>
              <a:t>ظلم</a:t>
            </a:r>
            <a:r>
              <a:rPr lang="fa-IR" sz="2000" dirty="0" smtClean="0">
                <a:latin typeface="Times New Roman" panose="02020603050405020304" pitchFamily="18" charset="0"/>
                <a:ea typeface="Times New Roman" panose="02020603050405020304" pitchFamily="18" charset="0"/>
                <a:cs typeface="B Mitra" panose="00000400000000000000" pitchFamily="2" charset="-78"/>
              </a:rPr>
              <a:t> </a:t>
            </a:r>
            <a:r>
              <a:rPr lang="fa-IR" sz="2000" dirty="0">
                <a:latin typeface="Times New Roman" panose="02020603050405020304" pitchFamily="18" charset="0"/>
                <a:ea typeface="Times New Roman" panose="02020603050405020304" pitchFamily="18" charset="0"/>
                <a:cs typeface="B Mitra" panose="00000400000000000000" pitchFamily="2" charset="-78"/>
              </a:rPr>
              <a:t>بارزترین صفتی است که منجر به تمایز بی‌لیاقتی افراد در داشتن سمت‌ها و پست‌های اجتماعی در جامعه می‌شود. هر نقشی در جامعه نیازمند دوری و پاکی از ظلمی خاص و متناسب با آن </a:t>
            </a:r>
            <a:r>
              <a:rPr lang="fa-IR" sz="2000" dirty="0" smtClean="0">
                <a:latin typeface="Times New Roman" panose="02020603050405020304" pitchFamily="18" charset="0"/>
                <a:ea typeface="Times New Roman" panose="02020603050405020304" pitchFamily="18" charset="0"/>
                <a:cs typeface="B Mitra" panose="00000400000000000000" pitchFamily="2" charset="-78"/>
              </a:rPr>
              <a:t>است</a:t>
            </a:r>
            <a:endParaRPr lang="en-US" sz="2000" dirty="0">
              <a:effectLst/>
              <a:latin typeface="Times New Roman" panose="02020603050405020304" pitchFamily="18" charset="0"/>
              <a:ea typeface="SimSun" panose="02010600030101010101" pitchFamily="2" charset="-122"/>
              <a:cs typeface="B Mitra" panose="00000400000000000000" pitchFamily="2" charset="-78"/>
            </a:endParaRPr>
          </a:p>
        </p:txBody>
      </p:sp>
      <p:sp>
        <p:nvSpPr>
          <p:cNvPr id="3" name="Rectangle 2"/>
          <p:cNvSpPr/>
          <p:nvPr/>
        </p:nvSpPr>
        <p:spPr>
          <a:xfrm>
            <a:off x="396595" y="725148"/>
            <a:ext cx="950901"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نهم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39894902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1368" y="885481"/>
            <a:ext cx="9061704" cy="5401479"/>
          </a:xfrm>
          <a:prstGeom prst="rect">
            <a:avLst/>
          </a:prstGeom>
        </p:spPr>
        <p:txBody>
          <a:bodyPr wrap="square">
            <a:spAutoFit/>
          </a:bodyPr>
          <a:lstStyle/>
          <a:p>
            <a:pPr algn="just" rtl="1">
              <a:lnSpc>
                <a:spcPct val="115000"/>
              </a:lnSpc>
              <a:spcAft>
                <a:spcPts val="0"/>
              </a:spcAft>
            </a:pPr>
            <a:r>
              <a:rPr lang="fa-IR" sz="2000" b="1" dirty="0">
                <a:latin typeface="Times New Roman" panose="02020603050405020304" pitchFamily="18" charset="0"/>
                <a:ea typeface="Times New Roman" panose="02020603050405020304" pitchFamily="18" charset="0"/>
                <a:cs typeface="B Mitra" panose="00000400000000000000" pitchFamily="2" charset="-78"/>
              </a:rPr>
              <a:t>مبانی نظری</a:t>
            </a:r>
            <a:endParaRPr lang="en-US" sz="2000" dirty="0">
              <a:latin typeface="Times New Roman" panose="02020603050405020304" pitchFamily="18" charset="0"/>
              <a:ea typeface="Times New Roman" panose="02020603050405020304" pitchFamily="18" charset="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a:t>
            </a:r>
            <a:r>
              <a:rPr lang="fa-IR" sz="2000" b="1" dirty="0">
                <a:solidFill>
                  <a:srgbClr val="C00000"/>
                </a:solidFill>
                <a:cs typeface="B Mitra" panose="00000400000000000000" pitchFamily="2" charset="-78"/>
              </a:rPr>
              <a:t>توجه</a:t>
            </a:r>
            <a:r>
              <a:rPr lang="fa-IR" sz="2000" dirty="0">
                <a:cs typeface="B Mitra" panose="00000400000000000000" pitchFamily="2" charset="-78"/>
              </a:rPr>
              <a:t> </a:t>
            </a:r>
            <a:r>
              <a:rPr lang="fa-IR" sz="2000" dirty="0">
                <a:solidFill>
                  <a:srgbClr val="C00000"/>
                </a:solidFill>
                <a:cs typeface="B Mitra" panose="00000400000000000000" pitchFamily="2" charset="-78"/>
              </a:rPr>
              <a:t>به</a:t>
            </a:r>
            <a:r>
              <a:rPr lang="fa-IR" sz="2000" dirty="0">
                <a:cs typeface="B Mitra" panose="00000400000000000000" pitchFamily="2" charset="-78"/>
              </a:rPr>
              <a:t> </a:t>
            </a:r>
            <a:r>
              <a:rPr lang="fa-IR" sz="2000" b="1" dirty="0">
                <a:solidFill>
                  <a:srgbClr val="C00000"/>
                </a:solidFill>
                <a:cs typeface="B Mitra" panose="00000400000000000000" pitchFamily="2" charset="-78"/>
              </a:rPr>
              <a:t>نیازها</a:t>
            </a:r>
            <a:r>
              <a:rPr lang="fa-IR" sz="2000" dirty="0">
                <a:cs typeface="B Mitra" panose="00000400000000000000" pitchFamily="2" charset="-78"/>
              </a:rPr>
              <a:t>»، موجب «</a:t>
            </a:r>
            <a:r>
              <a:rPr lang="fa-IR" sz="2000" b="1" dirty="0">
                <a:solidFill>
                  <a:srgbClr val="C00000"/>
                </a:solidFill>
                <a:cs typeface="B Mitra" panose="00000400000000000000" pitchFamily="2" charset="-78"/>
              </a:rPr>
              <a:t>توجه</a:t>
            </a:r>
            <a:r>
              <a:rPr lang="fa-IR" sz="2000" dirty="0">
                <a:cs typeface="B Mitra" panose="00000400000000000000" pitchFamily="2" charset="-78"/>
              </a:rPr>
              <a:t> به </a:t>
            </a:r>
            <a:r>
              <a:rPr lang="fa-IR" sz="2000" b="1" dirty="0">
                <a:solidFill>
                  <a:srgbClr val="C00000"/>
                </a:solidFill>
                <a:cs typeface="B Mitra" panose="00000400000000000000" pitchFamily="2" charset="-78"/>
              </a:rPr>
              <a:t>توانمندی‌ها</a:t>
            </a:r>
            <a:r>
              <a:rPr lang="fa-IR" sz="2000" dirty="0">
                <a:cs typeface="B Mitra" panose="00000400000000000000" pitchFamily="2" charset="-78"/>
              </a:rPr>
              <a:t>» و «</a:t>
            </a:r>
            <a:r>
              <a:rPr lang="fa-IR" sz="2000" b="1" dirty="0">
                <a:solidFill>
                  <a:srgbClr val="C00000"/>
                </a:solidFill>
                <a:cs typeface="B Mitra" panose="00000400000000000000" pitchFamily="2" charset="-78"/>
              </a:rPr>
              <a:t>گرایش</a:t>
            </a:r>
            <a:r>
              <a:rPr lang="fa-IR" sz="2000" dirty="0">
                <a:cs typeface="B Mitra" panose="00000400000000000000" pitchFamily="2" charset="-78"/>
              </a:rPr>
              <a:t> به </a:t>
            </a:r>
            <a:r>
              <a:rPr lang="fa-IR" sz="2000" b="1" dirty="0">
                <a:solidFill>
                  <a:srgbClr val="C00000"/>
                </a:solidFill>
                <a:cs typeface="B Mitra" panose="00000400000000000000" pitchFamily="2" charset="-78"/>
              </a:rPr>
              <a:t>مقاصد</a:t>
            </a:r>
            <a:r>
              <a:rPr lang="fa-IR" sz="2000" dirty="0">
                <a:cs typeface="B Mitra" panose="00000400000000000000" pitchFamily="2" charset="-78"/>
              </a:rPr>
              <a:t>» می‌شود.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توجه به نیازهای اجتماعی، موجب توجه به توانمندی‌ها و مقاصد اجتماعی و در نهایت باعث </a:t>
            </a:r>
            <a:r>
              <a:rPr lang="fa-IR" sz="2000" b="1" dirty="0">
                <a:solidFill>
                  <a:srgbClr val="C00000"/>
                </a:solidFill>
                <a:cs typeface="B Mitra" panose="00000400000000000000" pitchFamily="2" charset="-78"/>
              </a:rPr>
              <a:t>گرایش</a:t>
            </a:r>
            <a:r>
              <a:rPr lang="fa-IR" sz="2000" dirty="0">
                <a:cs typeface="B Mitra" panose="00000400000000000000" pitchFamily="2" charset="-78"/>
              </a:rPr>
              <a:t> به آن </a:t>
            </a:r>
            <a:r>
              <a:rPr lang="fa-IR" sz="2000" b="1" dirty="0">
                <a:solidFill>
                  <a:srgbClr val="C00000"/>
                </a:solidFill>
                <a:cs typeface="B Mitra" panose="00000400000000000000" pitchFamily="2" charset="-78"/>
              </a:rPr>
              <a:t>مقاصد</a:t>
            </a:r>
            <a:r>
              <a:rPr lang="fa-IR" sz="2000" dirty="0">
                <a:cs typeface="B Mitra" panose="00000400000000000000" pitchFamily="2" charset="-78"/>
              </a:rPr>
              <a:t> می‌شود.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solidFill>
                  <a:srgbClr val="C00000"/>
                </a:solidFill>
                <a:cs typeface="B Mitra" panose="00000400000000000000" pitchFamily="2" charset="-78"/>
              </a:rPr>
              <a:t>توجه</a:t>
            </a:r>
            <a:r>
              <a:rPr lang="fa-IR" sz="2000" b="1" dirty="0">
                <a:cs typeface="B Mitra" panose="00000400000000000000" pitchFamily="2" charset="-78"/>
              </a:rPr>
              <a:t> به بقاي </a:t>
            </a:r>
            <a:r>
              <a:rPr lang="fa-IR" sz="2000" b="1" dirty="0">
                <a:solidFill>
                  <a:srgbClr val="C00000"/>
                </a:solidFill>
                <a:cs typeface="B Mitra" panose="00000400000000000000" pitchFamily="2" charset="-78"/>
              </a:rPr>
              <a:t>نسل</a:t>
            </a:r>
            <a:r>
              <a:rPr lang="fa-IR" sz="2000" b="1" dirty="0">
                <a:cs typeface="B Mitra" panose="00000400000000000000" pitchFamily="2" charset="-78"/>
              </a:rPr>
              <a:t>، نیازی </a:t>
            </a:r>
            <a:r>
              <a:rPr lang="fa-IR" sz="2000" b="1" dirty="0">
                <a:solidFill>
                  <a:srgbClr val="C00000"/>
                </a:solidFill>
                <a:cs typeface="B Mitra" panose="00000400000000000000" pitchFamily="2" charset="-78"/>
              </a:rPr>
              <a:t>اجتماعی</a:t>
            </a:r>
            <a:r>
              <a:rPr lang="fa-IR" sz="2000" dirty="0">
                <a:cs typeface="B Mitra" panose="00000400000000000000" pitchFamily="2" charset="-78"/>
              </a:rPr>
              <a:t> است و </a:t>
            </a:r>
            <a:r>
              <a:rPr lang="fa-IR" sz="2000" b="1" dirty="0">
                <a:solidFill>
                  <a:srgbClr val="C00000"/>
                </a:solidFill>
                <a:cs typeface="B Mitra" panose="00000400000000000000" pitchFamily="2" charset="-78"/>
              </a:rPr>
              <a:t>گرایش</a:t>
            </a:r>
            <a:r>
              <a:rPr lang="fa-IR" sz="2000" dirty="0">
                <a:cs typeface="B Mitra" panose="00000400000000000000" pitchFamily="2" charset="-78"/>
              </a:rPr>
              <a:t> به </a:t>
            </a:r>
            <a:r>
              <a:rPr lang="fa-IR" sz="2000" b="1" dirty="0">
                <a:solidFill>
                  <a:srgbClr val="C00000"/>
                </a:solidFill>
                <a:cs typeface="B Mitra" panose="00000400000000000000" pitchFamily="2" charset="-78"/>
              </a:rPr>
              <a:t>تشکیل</a:t>
            </a:r>
            <a:r>
              <a:rPr lang="fa-IR" sz="2000" dirty="0">
                <a:cs typeface="B Mitra" panose="00000400000000000000" pitchFamily="2" charset="-78"/>
              </a:rPr>
              <a:t> </a:t>
            </a:r>
            <a:r>
              <a:rPr lang="fa-IR" sz="2000" b="1" dirty="0">
                <a:solidFill>
                  <a:srgbClr val="C00000"/>
                </a:solidFill>
                <a:cs typeface="B Mitra" panose="00000400000000000000" pitchFamily="2" charset="-78"/>
              </a:rPr>
              <a:t>خانواده</a:t>
            </a:r>
            <a:r>
              <a:rPr lang="fa-IR" sz="2000" dirty="0">
                <a:cs typeface="B Mitra" panose="00000400000000000000" pitchFamily="2" charset="-78"/>
              </a:rPr>
              <a:t> را در پی دارد. توجه به انواع تعاملات، نیازی اجتماعی است و گرایش به روابط فامیلی و در نهایت گرد آمدن در محلی به نام بلد یا  قریه و داشتن امنیت اقتصادی و ... را پدید می‌آورد.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مقاصدی که برای حرکت‌های اجتماعی تعریف می‌شود، از نظام خانواده آغاز می‌گردد و به تدریج در سایر روابط اجتماعی توسعه می‌یابد. </a:t>
            </a:r>
            <a:r>
              <a:rPr lang="fa-IR" sz="2000" b="1" dirty="0">
                <a:cs typeface="B Mitra" panose="00000400000000000000" pitchFamily="2" charset="-78"/>
              </a:rPr>
              <a:t>محور این مقاصد </a:t>
            </a:r>
            <a:r>
              <a:rPr lang="fa-IR" sz="2000" b="1" dirty="0">
                <a:solidFill>
                  <a:srgbClr val="C00000"/>
                </a:solidFill>
                <a:cs typeface="B Mitra" panose="00000400000000000000" pitchFamily="2" charset="-78"/>
              </a:rPr>
              <a:t>نیازها</a:t>
            </a:r>
            <a:r>
              <a:rPr lang="fa-IR" sz="2000" b="1" dirty="0">
                <a:cs typeface="B Mitra" panose="00000400000000000000" pitchFamily="2" charset="-78"/>
              </a:rPr>
              <a:t> و </a:t>
            </a:r>
            <a:r>
              <a:rPr lang="fa-IR" sz="2000" b="1" dirty="0">
                <a:solidFill>
                  <a:srgbClr val="C00000"/>
                </a:solidFill>
                <a:cs typeface="B Mitra" panose="00000400000000000000" pitchFamily="2" charset="-78"/>
              </a:rPr>
              <a:t>گرایش‌های</a:t>
            </a:r>
            <a:r>
              <a:rPr lang="fa-IR" sz="2000" b="1" dirty="0">
                <a:cs typeface="B Mitra" panose="00000400000000000000" pitchFamily="2" charset="-78"/>
              </a:rPr>
              <a:t> </a:t>
            </a:r>
            <a:r>
              <a:rPr lang="fa-IR" sz="2000" b="1" dirty="0">
                <a:solidFill>
                  <a:srgbClr val="C00000"/>
                </a:solidFill>
                <a:cs typeface="B Mitra" panose="00000400000000000000" pitchFamily="2" charset="-78"/>
              </a:rPr>
              <a:t>مشترک</a:t>
            </a:r>
            <a:r>
              <a:rPr lang="fa-IR" sz="2000" dirty="0">
                <a:cs typeface="B Mitra" panose="00000400000000000000" pitchFamily="2" charset="-78"/>
              </a:rPr>
              <a:t>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انسان چاره‌ای جز داشتن </a:t>
            </a:r>
            <a:r>
              <a:rPr lang="fa-IR" sz="2000" b="1" dirty="0">
                <a:solidFill>
                  <a:srgbClr val="C00000"/>
                </a:solidFill>
                <a:cs typeface="B Mitra" panose="00000400000000000000" pitchFamily="2" charset="-78"/>
              </a:rPr>
              <a:t>مقاصد</a:t>
            </a:r>
            <a:r>
              <a:rPr lang="fa-IR" sz="2000" dirty="0">
                <a:cs typeface="B Mitra" panose="00000400000000000000" pitchFamily="2" charset="-78"/>
              </a:rPr>
              <a:t> </a:t>
            </a:r>
            <a:r>
              <a:rPr lang="fa-IR" sz="2000" b="1" dirty="0">
                <a:solidFill>
                  <a:srgbClr val="C00000"/>
                </a:solidFill>
                <a:cs typeface="B Mitra" panose="00000400000000000000" pitchFamily="2" charset="-78"/>
              </a:rPr>
              <a:t>مشترک</a:t>
            </a:r>
            <a:r>
              <a:rPr lang="fa-IR" sz="2000" dirty="0">
                <a:cs typeface="B Mitra" panose="00000400000000000000" pitchFamily="2" charset="-78"/>
              </a:rPr>
              <a:t> با اجتماع ندارد. گاهی این عمل را با تدبیر خود پیش می‌برد و گاهی مقاصد به او تحمیل می‌شود.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مقاصد، رهبر و جلودار اعمال انسان در حرکت‌های فردی و گروهی‌اند</a:t>
            </a:r>
            <a:r>
              <a:rPr lang="fa-IR" sz="2000" dirty="0" smtClean="0">
                <a:cs typeface="B Mitra" panose="00000400000000000000" pitchFamily="2" charset="-78"/>
              </a:rPr>
              <a:t>.</a:t>
            </a:r>
            <a:r>
              <a:rPr lang="fa-IR" sz="2000" b="1" dirty="0" smtClean="0">
                <a:cs typeface="B Mitra" panose="00000400000000000000" pitchFamily="2" charset="-78"/>
              </a:rPr>
              <a:t>«</a:t>
            </a:r>
            <a:r>
              <a:rPr lang="fa-IR" sz="2000" b="1" dirty="0">
                <a:solidFill>
                  <a:srgbClr val="C00000"/>
                </a:solidFill>
                <a:cs typeface="B Mitra" panose="00000400000000000000" pitchFamily="2" charset="-78"/>
              </a:rPr>
              <a:t>توجه</a:t>
            </a:r>
            <a:r>
              <a:rPr lang="fa-IR" sz="2000" b="1" dirty="0">
                <a:cs typeface="B Mitra" panose="00000400000000000000" pitchFamily="2" charset="-78"/>
              </a:rPr>
              <a:t> به </a:t>
            </a:r>
            <a:r>
              <a:rPr lang="fa-IR" sz="2000" b="1" dirty="0">
                <a:solidFill>
                  <a:srgbClr val="C00000"/>
                </a:solidFill>
                <a:cs typeface="B Mitra" panose="00000400000000000000" pitchFamily="2" charset="-78"/>
              </a:rPr>
              <a:t>نیاز</a:t>
            </a:r>
            <a:r>
              <a:rPr lang="fa-IR" sz="2000" b="1" dirty="0">
                <a:cs typeface="B Mitra" panose="00000400000000000000" pitchFamily="2" charset="-78"/>
              </a:rPr>
              <a:t>» و «</a:t>
            </a:r>
            <a:r>
              <a:rPr lang="fa-IR" sz="2000" b="1" dirty="0">
                <a:solidFill>
                  <a:srgbClr val="C00000"/>
                </a:solidFill>
                <a:cs typeface="B Mitra" panose="00000400000000000000" pitchFamily="2" charset="-78"/>
              </a:rPr>
              <a:t>گرایش</a:t>
            </a:r>
            <a:r>
              <a:rPr lang="fa-IR" sz="2000" b="1" dirty="0">
                <a:cs typeface="B Mitra" panose="00000400000000000000" pitchFamily="2" charset="-78"/>
              </a:rPr>
              <a:t> به </a:t>
            </a:r>
            <a:r>
              <a:rPr lang="fa-IR" sz="2000" b="1" dirty="0">
                <a:solidFill>
                  <a:srgbClr val="C00000"/>
                </a:solidFill>
                <a:cs typeface="B Mitra" panose="00000400000000000000" pitchFamily="2" charset="-78"/>
              </a:rPr>
              <a:t>مقاصد</a:t>
            </a:r>
            <a:r>
              <a:rPr lang="fa-IR" sz="2000" b="1" dirty="0">
                <a:cs typeface="B Mitra" panose="00000400000000000000" pitchFamily="2" charset="-78"/>
              </a:rPr>
              <a:t>»</a:t>
            </a:r>
            <a:r>
              <a:rPr lang="fa-IR" sz="2000" dirty="0">
                <a:cs typeface="B Mitra" panose="00000400000000000000" pitchFamily="2" charset="-78"/>
              </a:rPr>
              <a:t> در انسان باعث می‌شود تا فقط همان مقاصد برای او مهم و اساسی جلوه کند و برای به دست آوردن آن، دست به عمل زند.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اگر انسان در حرکت گروهی و اجتماعی نتواند م</a:t>
            </a:r>
            <a:r>
              <a:rPr lang="fa-IR" sz="2000" b="1" dirty="0">
                <a:solidFill>
                  <a:srgbClr val="C00000"/>
                </a:solidFill>
                <a:cs typeface="B Mitra" panose="00000400000000000000" pitchFamily="2" charset="-78"/>
              </a:rPr>
              <a:t>ق</a:t>
            </a:r>
            <a:r>
              <a:rPr lang="fa-IR" sz="2000" dirty="0">
                <a:cs typeface="B Mitra" panose="00000400000000000000" pitchFamily="2" charset="-78"/>
              </a:rPr>
              <a:t>صد </a:t>
            </a:r>
            <a:r>
              <a:rPr lang="fa-IR" sz="2000" b="1" dirty="0">
                <a:solidFill>
                  <a:srgbClr val="C00000"/>
                </a:solidFill>
                <a:cs typeface="B Mitra" panose="00000400000000000000" pitchFamily="2" charset="-78"/>
              </a:rPr>
              <a:t>مشترکی</a:t>
            </a:r>
            <a:r>
              <a:rPr lang="fa-IR" sz="2000" dirty="0">
                <a:cs typeface="B Mitra" panose="00000400000000000000" pitchFamily="2" charset="-78"/>
              </a:rPr>
              <a:t> بیابد، نمی‌تواند در بستر حرکت‌های اجتماعی به اعمال هدفمند دست یابد. </a:t>
            </a:r>
            <a:endParaRPr lang="en-US" sz="2000" dirty="0">
              <a:effectLst/>
              <a:cs typeface="B Mitra" panose="00000400000000000000" pitchFamily="2" charset="-78"/>
            </a:endParaRPr>
          </a:p>
        </p:txBody>
      </p:sp>
      <p:sp>
        <p:nvSpPr>
          <p:cNvPr id="3" name="Rectangle 2"/>
          <p:cNvSpPr/>
          <p:nvPr/>
        </p:nvSpPr>
        <p:spPr>
          <a:xfrm>
            <a:off x="336336" y="724072"/>
            <a:ext cx="976549"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دهم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16874301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9344" y="1107971"/>
            <a:ext cx="9336024" cy="4693593"/>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توجه به </a:t>
            </a:r>
            <a:r>
              <a:rPr lang="fa-IR" sz="2000" b="1" dirty="0">
                <a:cs typeface="B Mitra" panose="00000400000000000000" pitchFamily="2" charset="-78"/>
              </a:rPr>
              <a:t>توانمندی‌ها</a:t>
            </a:r>
            <a:r>
              <a:rPr lang="fa-IR" sz="2000" dirty="0">
                <a:cs typeface="B Mitra" panose="00000400000000000000" pitchFamily="2" charset="-78"/>
              </a:rPr>
              <a:t> و </a:t>
            </a:r>
            <a:r>
              <a:rPr lang="fa-IR" sz="2000" b="1" dirty="0">
                <a:cs typeface="B Mitra" panose="00000400000000000000" pitchFamily="2" charset="-78"/>
              </a:rPr>
              <a:t>امکانات</a:t>
            </a:r>
            <a:r>
              <a:rPr lang="fa-IR" sz="2000" dirty="0">
                <a:cs typeface="B Mitra" panose="00000400000000000000" pitchFamily="2" charset="-78"/>
              </a:rPr>
              <a:t> پس از توجه به نیازها، تعیین کننده </a:t>
            </a:r>
            <a:r>
              <a:rPr lang="fa-IR" sz="2000" b="1" dirty="0">
                <a:cs typeface="B Mitra" panose="00000400000000000000" pitchFamily="2" charset="-78"/>
              </a:rPr>
              <a:t>میزان</a:t>
            </a:r>
            <a:r>
              <a:rPr lang="fa-IR" sz="2000" dirty="0">
                <a:cs typeface="B Mitra" panose="00000400000000000000" pitchFamily="2" charset="-78"/>
              </a:rPr>
              <a:t> </a:t>
            </a:r>
            <a:r>
              <a:rPr lang="fa-IR" sz="2000" b="1" dirty="0">
                <a:cs typeface="B Mitra" panose="00000400000000000000" pitchFamily="2" charset="-78"/>
              </a:rPr>
              <a:t>گرایش</a:t>
            </a:r>
            <a:r>
              <a:rPr lang="fa-IR" sz="2000" dirty="0">
                <a:cs typeface="B Mitra" panose="00000400000000000000" pitchFamily="2" charset="-78"/>
              </a:rPr>
              <a:t> به </a:t>
            </a:r>
            <a:r>
              <a:rPr lang="fa-IR" sz="2000" b="1" dirty="0">
                <a:cs typeface="B Mitra" panose="00000400000000000000" pitchFamily="2" charset="-78"/>
              </a:rPr>
              <a:t>مقاصد</a:t>
            </a:r>
            <a:r>
              <a:rPr lang="fa-IR" sz="2000" dirty="0">
                <a:cs typeface="B Mitra" panose="00000400000000000000" pitchFamily="2" charset="-78"/>
              </a:rPr>
              <a:t> است. از این توانمندی‌ها در قرآن و روایات به دو صورت بالفعل و بالقوه با واژه‌هایی مانند «</a:t>
            </a:r>
            <a:r>
              <a:rPr lang="fa-IR" sz="2000" b="1" dirty="0">
                <a:cs typeface="B Mitra" panose="00000400000000000000" pitchFamily="2" charset="-78"/>
              </a:rPr>
              <a:t>تمکین</a:t>
            </a:r>
            <a:r>
              <a:rPr lang="fa-IR" sz="2000" dirty="0">
                <a:cs typeface="B Mitra" panose="00000400000000000000" pitchFamily="2" charset="-78"/>
              </a:rPr>
              <a:t>»، «</a:t>
            </a:r>
            <a:r>
              <a:rPr lang="fa-IR" sz="2000" b="1" dirty="0">
                <a:cs typeface="B Mitra" panose="00000400000000000000" pitchFamily="2" charset="-78"/>
              </a:rPr>
              <a:t>استطاعت</a:t>
            </a:r>
            <a:r>
              <a:rPr lang="fa-IR" sz="2000" dirty="0">
                <a:cs typeface="B Mitra" panose="00000400000000000000" pitchFamily="2" charset="-78"/>
              </a:rPr>
              <a:t>»، «</a:t>
            </a:r>
            <a:r>
              <a:rPr lang="fa-IR" sz="2000" b="1" dirty="0">
                <a:cs typeface="B Mitra" panose="00000400000000000000" pitchFamily="2" charset="-78"/>
              </a:rPr>
              <a:t>نعمت</a:t>
            </a:r>
            <a:r>
              <a:rPr lang="fa-IR" sz="2000" dirty="0">
                <a:cs typeface="B Mitra" panose="00000400000000000000" pitchFamily="2" charset="-78"/>
              </a:rPr>
              <a:t>» و ... یاد شده است.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افرادی که در حرکت‌های اجتماعی هم</a:t>
            </a:r>
            <a:r>
              <a:rPr lang="en-US" sz="2000" dirty="0">
                <a:cs typeface="B Mitra" panose="00000400000000000000" pitchFamily="2" charset="-78"/>
              </a:rPr>
              <a:t>‌</a:t>
            </a:r>
            <a:r>
              <a:rPr lang="fa-IR" sz="2000" dirty="0">
                <a:cs typeface="B Mitra" panose="00000400000000000000" pitchFamily="2" charset="-78"/>
              </a:rPr>
              <a:t>قصد می</a:t>
            </a:r>
            <a:r>
              <a:rPr lang="en-US" sz="2000" dirty="0">
                <a:cs typeface="B Mitra" panose="00000400000000000000" pitchFamily="2" charset="-78"/>
              </a:rPr>
              <a:t>‌</a:t>
            </a:r>
            <a:r>
              <a:rPr lang="fa-IR" sz="2000" dirty="0">
                <a:cs typeface="B Mitra" panose="00000400000000000000" pitchFamily="2" charset="-78"/>
              </a:rPr>
              <a:t>شوند بر اساس مقاصدشان شناخته شده و بر همان اساس جزا یا پاداش می‌بینند. حتی ممکن است در تحقق عملی این مقاصد نیز تمکین نیافته باشند.  </a:t>
            </a:r>
            <a:endParaRPr lang="en-US" sz="2000" dirty="0"/>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«عهد» به معنای التزامی است که جمعی بر مقصد مشترک مشخصی،</a:t>
            </a:r>
            <a:r>
              <a:rPr lang="fa-IR" sz="2000" dirty="0">
                <a:cs typeface="B Mitra" panose="00000400000000000000" pitchFamily="2" charset="-78"/>
              </a:rPr>
              <a:t> بر خود می‌نمایند. به واسطه </a:t>
            </a:r>
            <a:r>
              <a:rPr lang="fa-IR" sz="2000" b="1" dirty="0">
                <a:cs typeface="B Mitra" panose="00000400000000000000" pitchFamily="2" charset="-78"/>
              </a:rPr>
              <a:t>عهد</a:t>
            </a:r>
            <a:r>
              <a:rPr lang="fa-IR" sz="2000" dirty="0">
                <a:cs typeface="B Mitra" panose="00000400000000000000" pitchFamily="2" charset="-78"/>
              </a:rPr>
              <a:t>، افراد </a:t>
            </a:r>
            <a:r>
              <a:rPr lang="fa-IR" sz="2000" b="1" dirty="0">
                <a:cs typeface="B Mitra" panose="00000400000000000000" pitchFamily="2" charset="-78"/>
              </a:rPr>
              <a:t>هم</a:t>
            </a:r>
            <a:r>
              <a:rPr lang="en-US" sz="2000" dirty="0">
                <a:cs typeface="B Mitra" panose="00000400000000000000" pitchFamily="2" charset="-78"/>
              </a:rPr>
              <a:t>‌</a:t>
            </a:r>
            <a:r>
              <a:rPr lang="fa-IR" sz="2000" b="1" dirty="0">
                <a:cs typeface="B Mitra" panose="00000400000000000000" pitchFamily="2" charset="-78"/>
              </a:rPr>
              <a:t>قصد</a:t>
            </a:r>
            <a:r>
              <a:rPr lang="fa-IR" sz="2000" dirty="0">
                <a:cs typeface="B Mitra" panose="00000400000000000000" pitchFamily="2" charset="-78"/>
              </a:rPr>
              <a:t> بر خود لازم و واجب می‌دانند (متعهد می</a:t>
            </a:r>
            <a:r>
              <a:rPr lang="en-US" sz="2000" dirty="0">
                <a:cs typeface="B Mitra" panose="00000400000000000000" pitchFamily="2" charset="-78"/>
              </a:rPr>
              <a:t>‌</a:t>
            </a:r>
            <a:r>
              <a:rPr lang="fa-IR" sz="2000" dirty="0">
                <a:cs typeface="B Mitra" panose="00000400000000000000" pitchFamily="2" charset="-78"/>
              </a:rPr>
              <a:t>شوند) تا زمان رسیدن به مقصد با هم باشند. گاهی برای محکم شدن </a:t>
            </a:r>
            <a:r>
              <a:rPr lang="fa-IR" sz="2000" b="1" dirty="0">
                <a:cs typeface="B Mitra" panose="00000400000000000000" pitchFamily="2" charset="-78"/>
              </a:rPr>
              <a:t>عهد</a:t>
            </a:r>
            <a:r>
              <a:rPr lang="fa-IR" sz="2000" dirty="0">
                <a:cs typeface="B Mitra" panose="00000400000000000000" pitchFamily="2" charset="-78"/>
              </a:rPr>
              <a:t> از «</a:t>
            </a:r>
            <a:r>
              <a:rPr lang="fa-IR" sz="2000" b="1" dirty="0">
                <a:cs typeface="B Mitra" panose="00000400000000000000" pitchFamily="2" charset="-78"/>
              </a:rPr>
              <a:t>قَسَم</a:t>
            </a:r>
            <a:r>
              <a:rPr lang="fa-IR" sz="2000" dirty="0">
                <a:cs typeface="B Mitra" panose="00000400000000000000" pitchFamily="2" charset="-78"/>
              </a:rPr>
              <a:t>» نیز استفاده می‌شود. </a:t>
            </a:r>
            <a:r>
              <a:rPr lang="fa-IR" sz="2000" dirty="0" smtClean="0">
                <a:cs typeface="B Mitra" panose="00000400000000000000" pitchFamily="2" charset="-78"/>
              </a:rPr>
              <a:t>انسان </a:t>
            </a:r>
            <a:r>
              <a:rPr lang="fa-IR" sz="2000" dirty="0">
                <a:cs typeface="B Mitra" panose="00000400000000000000" pitchFamily="2" charset="-78"/>
              </a:rPr>
              <a:t>به واسطه عهدی که می‌بندد سعی می</a:t>
            </a:r>
            <a:r>
              <a:rPr lang="en-US" sz="2000" dirty="0">
                <a:cs typeface="B Mitra" panose="00000400000000000000" pitchFamily="2" charset="-78"/>
              </a:rPr>
              <a:t>‌</a:t>
            </a:r>
            <a:r>
              <a:rPr lang="fa-IR" sz="2000" dirty="0">
                <a:cs typeface="B Mitra" panose="00000400000000000000" pitchFamily="2" charset="-78"/>
              </a:rPr>
              <a:t>کند به نوعی خود را برای رسیدن به نیازی که حس کرده است در </a:t>
            </a:r>
            <a:r>
              <a:rPr lang="fa-IR" sz="2000" b="1" dirty="0">
                <a:solidFill>
                  <a:srgbClr val="FF0000"/>
                </a:solidFill>
                <a:cs typeface="B Mitra" panose="00000400000000000000" pitchFamily="2" charset="-78"/>
              </a:rPr>
              <a:t>امنیت</a:t>
            </a:r>
            <a:r>
              <a:rPr lang="fa-IR" sz="2000" dirty="0">
                <a:cs typeface="B Mitra" panose="00000400000000000000" pitchFamily="2" charset="-78"/>
              </a:rPr>
              <a:t> قرار دهد. </a:t>
            </a:r>
            <a:endParaRPr lang="en-US" sz="2000" dirty="0"/>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«عقد» </a:t>
            </a:r>
            <a:r>
              <a:rPr lang="fa-IR" sz="2000" dirty="0">
                <a:cs typeface="B Mitra" panose="00000400000000000000" pitchFamily="2" charset="-78"/>
              </a:rPr>
              <a:t>به معنای ضمیمه کردن دو جزء یا اجزا، هنگامی صورت می‌گیرد که بر اساس </a:t>
            </a:r>
            <a:r>
              <a:rPr lang="fa-IR" sz="2000" b="1" dirty="0">
                <a:cs typeface="B Mitra" panose="00000400000000000000" pitchFamily="2" charset="-78"/>
              </a:rPr>
              <a:t>مقصد مشترک جمعی </a:t>
            </a:r>
            <a:r>
              <a:rPr lang="fa-IR" sz="2000" dirty="0">
                <a:cs typeface="B Mitra" panose="00000400000000000000" pitchFamily="2" charset="-78"/>
              </a:rPr>
              <a:t>دو جزء یا اجزای بیشتر با هم بسته شده، گره بخورند. بر اساس انواع اجزایی که می‌توانند با هم پیوند بخورند </a:t>
            </a:r>
            <a:r>
              <a:rPr lang="fa-IR" sz="2000" b="1" dirty="0">
                <a:cs typeface="B Mitra" panose="00000400000000000000" pitchFamily="2" charset="-78"/>
              </a:rPr>
              <a:t>انواع</a:t>
            </a:r>
            <a:r>
              <a:rPr lang="fa-IR" sz="2000" dirty="0">
                <a:cs typeface="B Mitra" panose="00000400000000000000" pitchFamily="2" charset="-78"/>
              </a:rPr>
              <a:t> </a:t>
            </a:r>
            <a:r>
              <a:rPr lang="fa-IR" sz="2000" b="1" dirty="0">
                <a:cs typeface="B Mitra" panose="00000400000000000000" pitchFamily="2" charset="-78"/>
              </a:rPr>
              <a:t>عقود</a:t>
            </a:r>
            <a:r>
              <a:rPr lang="fa-IR" sz="2000" dirty="0">
                <a:cs typeface="B Mitra" panose="00000400000000000000" pitchFamily="2" charset="-78"/>
              </a:rPr>
              <a:t> مادی و معنوی پدید می</a:t>
            </a:r>
            <a:r>
              <a:rPr lang="en-US" sz="2000" dirty="0">
                <a:cs typeface="B Mitra" panose="00000400000000000000" pitchFamily="2" charset="-78"/>
              </a:rPr>
              <a:t>‌</a:t>
            </a:r>
            <a:r>
              <a:rPr lang="fa-IR" sz="2000" dirty="0">
                <a:cs typeface="B Mitra" panose="00000400000000000000" pitchFamily="2" charset="-78"/>
              </a:rPr>
              <a:t>آید. طبیعی است هر عقدی موجب تعهدی خواهد شد.</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a:t>
            </a:r>
            <a:r>
              <a:rPr lang="fa-IR" sz="2000" b="1" dirty="0">
                <a:cs typeface="B Mitra" panose="00000400000000000000" pitchFamily="2" charset="-78"/>
              </a:rPr>
              <a:t>میثاق</a:t>
            </a:r>
            <a:r>
              <a:rPr lang="fa-IR" sz="2000" dirty="0">
                <a:cs typeface="B Mitra" panose="00000400000000000000" pitchFamily="2" charset="-78"/>
              </a:rPr>
              <a:t>» به معنای چیزی که موجب آسوده شدن خاطر افراد </a:t>
            </a:r>
            <a:r>
              <a:rPr lang="fa-IR" sz="2000" b="1" dirty="0">
                <a:cs typeface="B Mitra" panose="00000400000000000000" pitchFamily="2" charset="-78"/>
              </a:rPr>
              <a:t>هم‌قصد</a:t>
            </a:r>
            <a:r>
              <a:rPr lang="fa-IR" sz="2000" dirty="0">
                <a:cs typeface="B Mitra" panose="00000400000000000000" pitchFamily="2" charset="-78"/>
              </a:rPr>
              <a:t> و </a:t>
            </a:r>
            <a:r>
              <a:rPr lang="fa-IR" sz="2000" b="1" dirty="0">
                <a:cs typeface="B Mitra" panose="00000400000000000000" pitchFamily="2" charset="-78"/>
              </a:rPr>
              <a:t>هم‌عهد</a:t>
            </a:r>
            <a:r>
              <a:rPr lang="fa-IR" sz="2000" dirty="0">
                <a:cs typeface="B Mitra" panose="00000400000000000000" pitchFamily="2" charset="-78"/>
              </a:rPr>
              <a:t> می‌شود، نشان دهنده اهمیت آن مقصد مشترک است. بدين ترتيب </a:t>
            </a:r>
            <a:r>
              <a:rPr lang="fa-IR" sz="2000" b="1" dirty="0">
                <a:cs typeface="B Mitra" panose="00000400000000000000" pitchFamily="2" charset="-78"/>
              </a:rPr>
              <a:t>براي اطمينان بيشتر، به وسيله‌اي عهد خود را محكم</a:t>
            </a:r>
            <a:r>
              <a:rPr lang="fa-IR" sz="2000" dirty="0">
                <a:cs typeface="B Mitra" panose="00000400000000000000" pitchFamily="2" charset="-78"/>
              </a:rPr>
              <a:t> مي‌نمايند.‌  </a:t>
            </a:r>
            <a:endParaRPr lang="en-US" sz="2000" dirty="0"/>
          </a:p>
        </p:txBody>
      </p:sp>
      <p:sp>
        <p:nvSpPr>
          <p:cNvPr id="3" name="Rectangle 2"/>
          <p:cNvSpPr/>
          <p:nvPr/>
        </p:nvSpPr>
        <p:spPr>
          <a:xfrm>
            <a:off x="336336" y="724072"/>
            <a:ext cx="976549"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دهم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35767329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4520" y="959520"/>
            <a:ext cx="8668512" cy="5047536"/>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قرآن یادآوری شده که خداوند از پیامبران علیهم السلام برای </a:t>
            </a:r>
            <a:r>
              <a:rPr lang="fa-IR" sz="2000" b="1" dirty="0">
                <a:cs typeface="B Mitra" panose="00000400000000000000" pitchFamily="2" charset="-78"/>
              </a:rPr>
              <a:t>هدایت</a:t>
            </a:r>
            <a:r>
              <a:rPr lang="fa-IR" sz="2000" dirty="0">
                <a:cs typeface="B Mitra" panose="00000400000000000000" pitchFamily="2" charset="-78"/>
              </a:rPr>
              <a:t> </a:t>
            </a:r>
            <a:r>
              <a:rPr lang="fa-IR" sz="2000" b="1" dirty="0">
                <a:cs typeface="B Mitra" panose="00000400000000000000" pitchFamily="2" charset="-78"/>
              </a:rPr>
              <a:t>مردم</a:t>
            </a:r>
            <a:r>
              <a:rPr lang="fa-IR" sz="2000" dirty="0">
                <a:cs typeface="B Mitra" panose="00000400000000000000" pitchFamily="2" charset="-78"/>
              </a:rPr>
              <a:t> و </a:t>
            </a:r>
            <a:r>
              <a:rPr lang="fa-IR" sz="2000" b="1" dirty="0">
                <a:cs typeface="B Mitra" panose="00000400000000000000" pitchFamily="2" charset="-78"/>
              </a:rPr>
              <a:t>ارائه</a:t>
            </a:r>
            <a:r>
              <a:rPr lang="fa-IR" sz="2000" dirty="0">
                <a:cs typeface="B Mitra" panose="00000400000000000000" pitchFamily="2" charset="-78"/>
              </a:rPr>
              <a:t> </a:t>
            </a:r>
            <a:r>
              <a:rPr lang="fa-IR" sz="2000" b="1" dirty="0">
                <a:cs typeface="B Mitra" panose="00000400000000000000" pitchFamily="2" charset="-78"/>
              </a:rPr>
              <a:t>کامل</a:t>
            </a:r>
            <a:r>
              <a:rPr lang="fa-IR" sz="2000" dirty="0">
                <a:cs typeface="B Mitra" panose="00000400000000000000" pitchFamily="2" charset="-78"/>
              </a:rPr>
              <a:t> </a:t>
            </a:r>
            <a:r>
              <a:rPr lang="fa-IR" sz="2000" b="1" dirty="0">
                <a:cs typeface="B Mitra" panose="00000400000000000000" pitchFamily="2" charset="-78"/>
              </a:rPr>
              <a:t>حقایق</a:t>
            </a:r>
            <a:r>
              <a:rPr lang="fa-IR" sz="2000" dirty="0">
                <a:cs typeface="B Mitra" panose="00000400000000000000" pitchFamily="2" charset="-78"/>
              </a:rPr>
              <a:t> </a:t>
            </a:r>
            <a:r>
              <a:rPr lang="fa-IR" sz="2000" b="1" dirty="0">
                <a:cs typeface="B Mitra" panose="00000400000000000000" pitchFamily="2" charset="-78"/>
              </a:rPr>
              <a:t>میثاق</a:t>
            </a:r>
            <a:r>
              <a:rPr lang="fa-IR" sz="2000" dirty="0">
                <a:cs typeface="B Mitra" panose="00000400000000000000" pitchFamily="2" charset="-78"/>
              </a:rPr>
              <a:t> گرفته است، زیرا خداوند به ایشان، کتاب و وحی را عطا کرده تا در قبال آن، ایشان مردم را هدایت نمایند. این </a:t>
            </a:r>
            <a:r>
              <a:rPr lang="fa-IR" sz="2000" b="1" dirty="0">
                <a:cs typeface="B Mitra" panose="00000400000000000000" pitchFamily="2" charset="-78"/>
              </a:rPr>
              <a:t>میثاق</a:t>
            </a:r>
            <a:r>
              <a:rPr lang="fa-IR" sz="2000" dirty="0">
                <a:cs typeface="B Mitra" panose="00000400000000000000" pitchFamily="2" charset="-78"/>
              </a:rPr>
              <a:t> نشان دهنده </a:t>
            </a:r>
            <a:r>
              <a:rPr lang="fa-IR" sz="2000" b="1" dirty="0">
                <a:cs typeface="B Mitra" panose="00000400000000000000" pitchFamily="2" charset="-78"/>
              </a:rPr>
              <a:t>هم‌جهت</a:t>
            </a:r>
            <a:r>
              <a:rPr lang="fa-IR" sz="2000" dirty="0">
                <a:cs typeface="B Mitra" panose="00000400000000000000" pitchFamily="2" charset="-78"/>
              </a:rPr>
              <a:t> بودن نظام آفرينش در </a:t>
            </a:r>
            <a:r>
              <a:rPr lang="fa-IR" sz="2000" b="1" dirty="0">
                <a:cs typeface="B Mitra" panose="00000400000000000000" pitchFamily="2" charset="-78"/>
              </a:rPr>
              <a:t>مقصد</a:t>
            </a:r>
            <a:r>
              <a:rPr lang="fa-IR" sz="2000" dirty="0">
                <a:cs typeface="B Mitra" panose="00000400000000000000" pitchFamily="2" charset="-78"/>
              </a:rPr>
              <a:t> </a:t>
            </a:r>
            <a:r>
              <a:rPr lang="fa-IR" sz="2000" b="1" dirty="0">
                <a:cs typeface="B Mitra" panose="00000400000000000000" pitchFamily="2" charset="-78"/>
              </a:rPr>
              <a:t>هدايت</a:t>
            </a:r>
            <a:r>
              <a:rPr lang="fa-IR" sz="2000" dirty="0">
                <a:cs typeface="B Mitra" panose="00000400000000000000" pitchFamily="2" charset="-78"/>
              </a:rPr>
              <a:t> است. به طور مسلم این </a:t>
            </a:r>
            <a:r>
              <a:rPr lang="fa-IR" sz="2000" b="1" dirty="0">
                <a:cs typeface="B Mitra" panose="00000400000000000000" pitchFamily="2" charset="-78"/>
              </a:rPr>
              <a:t>تعهد</a:t>
            </a:r>
            <a:r>
              <a:rPr lang="fa-IR" sz="2000" dirty="0">
                <a:cs typeface="B Mitra" panose="00000400000000000000" pitchFamily="2" charset="-78"/>
              </a:rPr>
              <a:t> و </a:t>
            </a:r>
            <a:r>
              <a:rPr lang="fa-IR" sz="2000" b="1" dirty="0">
                <a:cs typeface="B Mitra" panose="00000400000000000000" pitchFamily="2" charset="-78"/>
              </a:rPr>
              <a:t>التزام</a:t>
            </a:r>
            <a:r>
              <a:rPr lang="fa-IR" sz="2000" dirty="0">
                <a:cs typeface="B Mitra" panose="00000400000000000000" pitchFamily="2" charset="-78"/>
              </a:rPr>
              <a:t> از جانب انبیا منتّی بزرگ بر مردم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a:t>
            </a:r>
            <a:r>
              <a:rPr lang="fa-IR" sz="2000" b="1" dirty="0">
                <a:cs typeface="B Mitra" panose="00000400000000000000" pitchFamily="2" charset="-78"/>
              </a:rPr>
              <a:t>وفای</a:t>
            </a:r>
            <a:r>
              <a:rPr lang="fa-IR" sz="2000" dirty="0">
                <a:cs typeface="B Mitra" panose="00000400000000000000" pitchFamily="2" charset="-78"/>
              </a:rPr>
              <a:t> به </a:t>
            </a:r>
            <a:r>
              <a:rPr lang="fa-IR" sz="2000" b="1" dirty="0">
                <a:cs typeface="B Mitra" panose="00000400000000000000" pitchFamily="2" charset="-78"/>
              </a:rPr>
              <a:t>عهد</a:t>
            </a:r>
            <a:r>
              <a:rPr lang="fa-IR" sz="2000" dirty="0">
                <a:cs typeface="B Mitra" panose="00000400000000000000" pitchFamily="2" charset="-78"/>
              </a:rPr>
              <a:t> و </a:t>
            </a:r>
            <a:r>
              <a:rPr lang="fa-IR" sz="2000" b="1" dirty="0">
                <a:cs typeface="B Mitra" panose="00000400000000000000" pitchFamily="2" charset="-78"/>
              </a:rPr>
              <a:t>عقد</a:t>
            </a:r>
            <a:r>
              <a:rPr lang="fa-IR" sz="2000" dirty="0">
                <a:cs typeface="B Mitra" panose="00000400000000000000" pitchFamily="2" charset="-78"/>
              </a:rPr>
              <a:t>» و «</a:t>
            </a:r>
            <a:r>
              <a:rPr lang="fa-IR" sz="2000" b="1" dirty="0">
                <a:cs typeface="B Mitra" panose="00000400000000000000" pitchFamily="2" charset="-78"/>
              </a:rPr>
              <a:t>عدم</a:t>
            </a:r>
            <a:r>
              <a:rPr lang="fa-IR" sz="2000" dirty="0">
                <a:cs typeface="B Mitra" panose="00000400000000000000" pitchFamily="2" charset="-78"/>
              </a:rPr>
              <a:t> </a:t>
            </a:r>
            <a:r>
              <a:rPr lang="fa-IR" sz="2000" b="1" dirty="0">
                <a:cs typeface="B Mitra" panose="00000400000000000000" pitchFamily="2" charset="-78"/>
              </a:rPr>
              <a:t>نقض</a:t>
            </a:r>
            <a:r>
              <a:rPr lang="fa-IR" sz="2000" dirty="0">
                <a:cs typeface="B Mitra" panose="00000400000000000000" pitchFamily="2" charset="-78"/>
              </a:rPr>
              <a:t> </a:t>
            </a:r>
            <a:r>
              <a:rPr lang="fa-IR" sz="2000" b="1" dirty="0">
                <a:cs typeface="B Mitra" panose="00000400000000000000" pitchFamily="2" charset="-78"/>
              </a:rPr>
              <a:t>میثاق</a:t>
            </a:r>
            <a:r>
              <a:rPr lang="fa-IR" sz="2000" dirty="0">
                <a:cs typeface="B Mitra" panose="00000400000000000000" pitchFamily="2" charset="-78"/>
              </a:rPr>
              <a:t>» در مقاصد حق، از نشانه</a:t>
            </a:r>
            <a:r>
              <a:rPr lang="en-US" sz="2000" dirty="0">
                <a:cs typeface="B Mitra" panose="00000400000000000000" pitchFamily="2" charset="-78"/>
              </a:rPr>
              <a:t>‌</a:t>
            </a:r>
            <a:r>
              <a:rPr lang="fa-IR" sz="2000" dirty="0">
                <a:cs typeface="B Mitra" panose="00000400000000000000" pitchFamily="2" charset="-78"/>
              </a:rPr>
              <a:t>های استقرار «</a:t>
            </a:r>
            <a:r>
              <a:rPr lang="fa-IR" sz="2000" b="1" dirty="0">
                <a:cs typeface="B Mitra" panose="00000400000000000000" pitchFamily="2" charset="-78"/>
              </a:rPr>
              <a:t>ایمان</a:t>
            </a:r>
            <a:r>
              <a:rPr lang="fa-IR" sz="2000" dirty="0">
                <a:cs typeface="B Mitra" panose="00000400000000000000" pitchFamily="2" charset="-78"/>
              </a:rPr>
              <a:t>» و «</a:t>
            </a:r>
            <a:r>
              <a:rPr lang="fa-IR" sz="2000" b="1" dirty="0">
                <a:cs typeface="B Mitra" panose="00000400000000000000" pitchFamily="2" charset="-78"/>
              </a:rPr>
              <a:t>اسلام</a:t>
            </a:r>
            <a:r>
              <a:rPr lang="fa-IR" sz="2000" dirty="0">
                <a:cs typeface="B Mitra" panose="00000400000000000000" pitchFamily="2" charset="-78"/>
              </a:rPr>
              <a:t>» در فرد و جامعه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a:t>
            </a:r>
            <a:r>
              <a:rPr lang="fa-IR" sz="2000" b="1" dirty="0">
                <a:cs typeface="B Mitra" panose="00000400000000000000" pitchFamily="2" charset="-78"/>
              </a:rPr>
              <a:t>عدم</a:t>
            </a:r>
            <a:r>
              <a:rPr lang="fa-IR" sz="2000" dirty="0">
                <a:cs typeface="B Mitra" panose="00000400000000000000" pitchFamily="2" charset="-78"/>
              </a:rPr>
              <a:t> </a:t>
            </a:r>
            <a:r>
              <a:rPr lang="fa-IR" sz="2000" b="1" dirty="0">
                <a:cs typeface="B Mitra" panose="00000400000000000000" pitchFamily="2" charset="-78"/>
              </a:rPr>
              <a:t>وفای</a:t>
            </a:r>
            <a:r>
              <a:rPr lang="fa-IR" sz="2000" dirty="0">
                <a:cs typeface="B Mitra" panose="00000400000000000000" pitchFamily="2" charset="-78"/>
              </a:rPr>
              <a:t> </a:t>
            </a:r>
            <a:r>
              <a:rPr lang="fa-IR" sz="2000" b="1" dirty="0">
                <a:cs typeface="B Mitra" panose="00000400000000000000" pitchFamily="2" charset="-78"/>
              </a:rPr>
              <a:t>عهد</a:t>
            </a:r>
            <a:r>
              <a:rPr lang="fa-IR" sz="2000" dirty="0">
                <a:cs typeface="B Mitra" panose="00000400000000000000" pitchFamily="2" charset="-78"/>
              </a:rPr>
              <a:t> و </a:t>
            </a:r>
            <a:r>
              <a:rPr lang="fa-IR" sz="2000" b="1" dirty="0">
                <a:cs typeface="B Mitra" panose="00000400000000000000" pitchFamily="2" charset="-78"/>
              </a:rPr>
              <a:t>عقد</a:t>
            </a:r>
            <a:r>
              <a:rPr lang="fa-IR" sz="2000" dirty="0">
                <a:cs typeface="B Mitra" panose="00000400000000000000" pitchFamily="2" charset="-78"/>
              </a:rPr>
              <a:t>» و «</a:t>
            </a:r>
            <a:r>
              <a:rPr lang="fa-IR" sz="2000" b="1" dirty="0">
                <a:cs typeface="B Mitra" panose="00000400000000000000" pitchFamily="2" charset="-78"/>
              </a:rPr>
              <a:t>نقض</a:t>
            </a:r>
            <a:r>
              <a:rPr lang="fa-IR" sz="2000" dirty="0">
                <a:cs typeface="B Mitra" panose="00000400000000000000" pitchFamily="2" charset="-78"/>
              </a:rPr>
              <a:t> </a:t>
            </a:r>
            <a:r>
              <a:rPr lang="fa-IR" sz="2000" b="1" dirty="0">
                <a:cs typeface="B Mitra" panose="00000400000000000000" pitchFamily="2" charset="-78"/>
              </a:rPr>
              <a:t>میثاق</a:t>
            </a:r>
            <a:r>
              <a:rPr lang="fa-IR" sz="2000" dirty="0">
                <a:cs typeface="B Mitra" panose="00000400000000000000" pitchFamily="2" charset="-78"/>
              </a:rPr>
              <a:t>» در مقاصد حق، از ویژگی</a:t>
            </a:r>
            <a:r>
              <a:rPr lang="en-US" sz="2000" dirty="0">
                <a:cs typeface="B Mitra" panose="00000400000000000000" pitchFamily="2" charset="-78"/>
              </a:rPr>
              <a:t>‌</a:t>
            </a:r>
            <a:r>
              <a:rPr lang="fa-IR" sz="2000" dirty="0">
                <a:cs typeface="B Mitra" panose="00000400000000000000" pitchFamily="2" charset="-78"/>
              </a:rPr>
              <a:t>های «</a:t>
            </a:r>
            <a:r>
              <a:rPr lang="fa-IR" sz="2000" b="1" dirty="0">
                <a:cs typeface="B Mitra" panose="00000400000000000000" pitchFamily="2" charset="-78"/>
              </a:rPr>
              <a:t>نفاق</a:t>
            </a:r>
            <a:r>
              <a:rPr lang="fa-IR" sz="2000" dirty="0">
                <a:cs typeface="B Mitra" panose="00000400000000000000" pitchFamily="2" charset="-78"/>
              </a:rPr>
              <a:t>» و «</a:t>
            </a:r>
            <a:r>
              <a:rPr lang="fa-IR" sz="2000" b="1" dirty="0">
                <a:cs typeface="B Mitra" panose="00000400000000000000" pitchFamily="2" charset="-78"/>
              </a:rPr>
              <a:t>فسق</a:t>
            </a:r>
            <a:r>
              <a:rPr lang="fa-IR" sz="2000" dirty="0">
                <a:cs typeface="B Mitra" panose="00000400000000000000" pitchFamily="2" charset="-78"/>
              </a:rPr>
              <a:t>» بوده و موجب شکاف در برنامه‌های یک جامعه است. سه مورد فوق از </a:t>
            </a:r>
            <a:r>
              <a:rPr lang="fa-IR" sz="2000" b="1" dirty="0">
                <a:cs typeface="B Mitra" panose="00000400000000000000" pitchFamily="2" charset="-78"/>
              </a:rPr>
              <a:t>شاخصه‌های</a:t>
            </a:r>
            <a:r>
              <a:rPr lang="fa-IR" sz="2000" dirty="0">
                <a:cs typeface="B Mitra" panose="00000400000000000000" pitchFamily="2" charset="-78"/>
              </a:rPr>
              <a:t> </a:t>
            </a:r>
            <a:r>
              <a:rPr lang="fa-IR" sz="2000" b="1" dirty="0">
                <a:cs typeface="B Mitra" panose="00000400000000000000" pitchFamily="2" charset="-78"/>
              </a:rPr>
              <a:t>تعالی</a:t>
            </a:r>
            <a:r>
              <a:rPr lang="fa-IR" sz="2000" dirty="0">
                <a:cs typeface="B Mitra" panose="00000400000000000000" pitchFamily="2" charset="-78"/>
              </a:rPr>
              <a:t> يا </a:t>
            </a:r>
            <a:r>
              <a:rPr lang="fa-IR" sz="2000" b="1" dirty="0">
                <a:cs typeface="B Mitra" panose="00000400000000000000" pitchFamily="2" charset="-78"/>
              </a:rPr>
              <a:t>سقوط</a:t>
            </a:r>
            <a:r>
              <a:rPr lang="fa-IR" sz="2000" dirty="0">
                <a:cs typeface="B Mitra" panose="00000400000000000000" pitchFamily="2" charset="-78"/>
              </a:rPr>
              <a:t> یک جامعه محسوب می</a:t>
            </a:r>
            <a:r>
              <a:rPr lang="en-US" sz="2000" dirty="0">
                <a:cs typeface="B Mitra" panose="00000400000000000000" pitchFamily="2" charset="-78"/>
              </a:rPr>
              <a:t>‌</a:t>
            </a:r>
            <a:r>
              <a:rPr lang="fa-IR" sz="2000" dirty="0">
                <a:cs typeface="B Mitra" panose="00000400000000000000" pitchFamily="2" charset="-78"/>
              </a:rPr>
              <a:t>شود.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a:t>
            </a:r>
            <a:r>
              <a:rPr lang="fa-IR" sz="2000" b="1" dirty="0">
                <a:cs typeface="B Mitra" panose="00000400000000000000" pitchFamily="2" charset="-78"/>
              </a:rPr>
              <a:t>بیعت</a:t>
            </a:r>
            <a:r>
              <a:rPr lang="fa-IR" sz="2000" dirty="0">
                <a:cs typeface="B Mitra" panose="00000400000000000000" pitchFamily="2" charset="-78"/>
              </a:rPr>
              <a:t>» در قرآن و روایات به عملی گفته می‌شود که افراد برای </a:t>
            </a:r>
            <a:r>
              <a:rPr lang="fa-IR" sz="2000" b="1" dirty="0">
                <a:cs typeface="B Mitra" panose="00000400000000000000" pitchFamily="2" charset="-78"/>
              </a:rPr>
              <a:t>هم‌عهدي</a:t>
            </a:r>
            <a:r>
              <a:rPr lang="fa-IR" sz="2000" dirty="0">
                <a:cs typeface="B Mitra" panose="00000400000000000000" pitchFamily="2" charset="-78"/>
              </a:rPr>
              <a:t>، </a:t>
            </a:r>
            <a:r>
              <a:rPr lang="fa-IR" sz="2000" b="1" dirty="0">
                <a:cs typeface="B Mitra" panose="00000400000000000000" pitchFamily="2" charset="-78"/>
              </a:rPr>
              <a:t>هم‌سويي</a:t>
            </a:r>
            <a:r>
              <a:rPr lang="fa-IR" sz="2000" dirty="0">
                <a:cs typeface="B Mitra" panose="00000400000000000000" pitchFamily="2" charset="-78"/>
              </a:rPr>
              <a:t> و </a:t>
            </a:r>
            <a:r>
              <a:rPr lang="fa-IR" sz="2000" b="1" dirty="0">
                <a:cs typeface="B Mitra" panose="00000400000000000000" pitchFamily="2" charset="-78"/>
              </a:rPr>
              <a:t>هم‌قصد</a:t>
            </a:r>
            <a:r>
              <a:rPr lang="fa-IR" sz="2000" dirty="0">
                <a:cs typeface="B Mitra" panose="00000400000000000000" pitchFamily="2" charset="-78"/>
              </a:rPr>
              <a:t> شدن با اولیاي الهی خود را در تجارتی سودمند در اختیار ولیّ الهی قرار می‌دهند. نور، هدایت، غفران و بهشت رضوان در عوض این معامله، به بیعت کننده عطا می‌شود. </a:t>
            </a:r>
            <a:r>
              <a:rPr lang="fa-IR" sz="2000" b="1" dirty="0">
                <a:cs typeface="B Mitra" panose="00000400000000000000" pitchFamily="2" charset="-78"/>
              </a:rPr>
              <a:t>استمرار</a:t>
            </a:r>
            <a:r>
              <a:rPr lang="fa-IR" sz="2000" dirty="0">
                <a:cs typeface="B Mitra" panose="00000400000000000000" pitchFamily="2" charset="-78"/>
              </a:rPr>
              <a:t> </a:t>
            </a:r>
            <a:r>
              <a:rPr lang="fa-IR" sz="2000" b="1" dirty="0">
                <a:cs typeface="B Mitra" panose="00000400000000000000" pitchFamily="2" charset="-78"/>
              </a:rPr>
              <a:t>بیعت</a:t>
            </a:r>
            <a:r>
              <a:rPr lang="fa-IR" sz="2000" dirty="0">
                <a:cs typeface="B Mitra" panose="00000400000000000000" pitchFamily="2" charset="-78"/>
              </a:rPr>
              <a:t> تا رسیدن به </a:t>
            </a:r>
            <a:r>
              <a:rPr lang="fa-IR" sz="2000" b="1" dirty="0">
                <a:cs typeface="B Mitra" panose="00000400000000000000" pitchFamily="2" charset="-78"/>
              </a:rPr>
              <a:t>مقصد</a:t>
            </a:r>
            <a:r>
              <a:rPr lang="fa-IR" sz="2000" dirty="0">
                <a:cs typeface="B Mitra" panose="00000400000000000000" pitchFamily="2" charset="-78"/>
              </a:rPr>
              <a:t> </a:t>
            </a:r>
            <a:r>
              <a:rPr lang="fa-IR" sz="2000" b="1" dirty="0">
                <a:cs typeface="B Mitra" panose="00000400000000000000" pitchFamily="2" charset="-78"/>
              </a:rPr>
              <a:t>نهایی</a:t>
            </a:r>
            <a:r>
              <a:rPr lang="fa-IR" sz="2000" dirty="0">
                <a:cs typeface="B Mitra" panose="00000400000000000000" pitchFamily="2" charset="-78"/>
              </a:rPr>
              <a:t>، شرط رسیدن به این منافع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مهم‌ترین </a:t>
            </a:r>
            <a:r>
              <a:rPr lang="fa-IR" sz="2000" b="1" dirty="0">
                <a:cs typeface="B Mitra" panose="00000400000000000000" pitchFamily="2" charset="-78"/>
              </a:rPr>
              <a:t>عهد</a:t>
            </a:r>
            <a:r>
              <a:rPr lang="fa-IR" sz="2000" dirty="0">
                <a:cs typeface="B Mitra" panose="00000400000000000000" pitchFamily="2" charset="-78"/>
              </a:rPr>
              <a:t> و </a:t>
            </a:r>
            <a:r>
              <a:rPr lang="fa-IR" sz="2000" b="1" dirty="0">
                <a:cs typeface="B Mitra" panose="00000400000000000000" pitchFamily="2" charset="-78"/>
              </a:rPr>
              <a:t>عقد</a:t>
            </a:r>
            <a:r>
              <a:rPr lang="fa-IR" sz="2000" dirty="0">
                <a:cs typeface="B Mitra" panose="00000400000000000000" pitchFamily="2" charset="-78"/>
              </a:rPr>
              <a:t> و </a:t>
            </a:r>
            <a:r>
              <a:rPr lang="fa-IR" sz="2000" b="1" dirty="0">
                <a:cs typeface="B Mitra" panose="00000400000000000000" pitchFamily="2" charset="-78"/>
              </a:rPr>
              <a:t>میثاق</a:t>
            </a:r>
            <a:r>
              <a:rPr lang="fa-IR" sz="2000" dirty="0">
                <a:cs typeface="B Mitra" panose="00000400000000000000" pitchFamily="2" charset="-78"/>
              </a:rPr>
              <a:t> </a:t>
            </a:r>
            <a:r>
              <a:rPr lang="fa-IR" sz="2000" b="1" dirty="0">
                <a:cs typeface="B Mitra" panose="00000400000000000000" pitchFamily="2" charset="-78"/>
              </a:rPr>
              <a:t>الهی</a:t>
            </a:r>
            <a:r>
              <a:rPr lang="fa-IR" sz="2000" dirty="0">
                <a:cs typeface="B Mitra" panose="00000400000000000000" pitchFamily="2" charset="-78"/>
              </a:rPr>
              <a:t>، عهد و عقد و میثاقی است که خداوند برای </a:t>
            </a:r>
            <a:r>
              <a:rPr lang="fa-IR" sz="2000" b="1" dirty="0">
                <a:cs typeface="B Mitra" panose="00000400000000000000" pitchFamily="2" charset="-78"/>
              </a:rPr>
              <a:t>انبیا</a:t>
            </a:r>
            <a:r>
              <a:rPr lang="fa-IR" sz="2000" dirty="0">
                <a:cs typeface="B Mitra" panose="00000400000000000000" pitchFamily="2" charset="-78"/>
              </a:rPr>
              <a:t> و </a:t>
            </a:r>
            <a:r>
              <a:rPr lang="fa-IR" sz="2000" b="1" dirty="0">
                <a:cs typeface="B Mitra" panose="00000400000000000000" pitchFamily="2" charset="-78"/>
              </a:rPr>
              <a:t>اولیاي</a:t>
            </a:r>
            <a:r>
              <a:rPr lang="fa-IR" sz="2000" dirty="0">
                <a:cs typeface="B Mitra" panose="00000400000000000000" pitchFamily="2" charset="-78"/>
              </a:rPr>
              <a:t> الهی از مردم گرفته است. اگر جامعه‌ای به این موضوع متعهد نشود به هیچ موضوع دیگری جز به مصالح و منافع و خواهش‌های نفسانی، متعهد نمی</a:t>
            </a:r>
            <a:r>
              <a:rPr lang="en-US" sz="2000" dirty="0">
                <a:cs typeface="B Mitra" panose="00000400000000000000" pitchFamily="2" charset="-78"/>
              </a:rPr>
              <a:t>‌</a:t>
            </a:r>
            <a:r>
              <a:rPr lang="fa-IR" sz="2000" dirty="0">
                <a:cs typeface="B Mitra" panose="00000400000000000000" pitchFamily="2" charset="-78"/>
              </a:rPr>
              <a:t>شود</a:t>
            </a:r>
            <a:r>
              <a:rPr lang="fa-IR" sz="2000" dirty="0" smtClean="0">
                <a:cs typeface="B Mitra" panose="00000400000000000000" pitchFamily="2" charset="-78"/>
              </a:rPr>
              <a:t>.</a:t>
            </a:r>
            <a:endParaRPr lang="en-US" sz="2000" dirty="0">
              <a:cs typeface="B Mitra" panose="00000400000000000000" pitchFamily="2" charset="-78"/>
            </a:endParaRPr>
          </a:p>
        </p:txBody>
      </p:sp>
      <p:sp>
        <p:nvSpPr>
          <p:cNvPr id="3" name="Rectangle 2"/>
          <p:cNvSpPr/>
          <p:nvPr/>
        </p:nvSpPr>
        <p:spPr>
          <a:xfrm>
            <a:off x="336336" y="724072"/>
            <a:ext cx="976549"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دهم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12465418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9928" y="1002018"/>
            <a:ext cx="9409176" cy="5047536"/>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حرکت‌های اجتماعی ممکن است افراد در انتخاب مقصد مشترک خود </a:t>
            </a:r>
            <a:r>
              <a:rPr lang="fa-IR" sz="2000" b="1" dirty="0">
                <a:cs typeface="B Mitra" panose="00000400000000000000" pitchFamily="2" charset="-78"/>
              </a:rPr>
              <a:t>اشتباه</a:t>
            </a:r>
            <a:r>
              <a:rPr lang="fa-IR" sz="2000" dirty="0">
                <a:cs typeface="B Mitra" panose="00000400000000000000" pitchFamily="2" charset="-78"/>
              </a:rPr>
              <a:t> نمایند. قرآن و روایات همان</a:t>
            </a:r>
            <a:r>
              <a:rPr lang="en-US" sz="2000" dirty="0">
                <a:cs typeface="B Mitra" panose="00000400000000000000" pitchFamily="2" charset="-78"/>
              </a:rPr>
              <a:t>‌</a:t>
            </a:r>
            <a:r>
              <a:rPr lang="fa-IR" sz="2000" dirty="0">
                <a:cs typeface="B Mitra" panose="00000400000000000000" pitchFamily="2" charset="-78"/>
              </a:rPr>
              <a:t>طور که برای اعمال، راه‌های</a:t>
            </a:r>
            <a:r>
              <a:rPr lang="fa-IR" sz="2000" b="1" dirty="0">
                <a:cs typeface="B Mitra" panose="00000400000000000000" pitchFamily="2" charset="-78"/>
              </a:rPr>
              <a:t> جبران خطاها</a:t>
            </a:r>
            <a:r>
              <a:rPr lang="fa-IR" sz="2000" dirty="0">
                <a:cs typeface="B Mitra" panose="00000400000000000000" pitchFamily="2" charset="-78"/>
              </a:rPr>
              <a:t> را پیش بینی نموده‌اند، در این زمینه نیز دستورات حیات‌بخشی را ابلاغ ‌کرده</a:t>
            </a:r>
            <a:r>
              <a:rPr lang="en-US" sz="2000" dirty="0">
                <a:cs typeface="B Mitra" panose="00000400000000000000" pitchFamily="2" charset="-78"/>
              </a:rPr>
              <a:t>‌</a:t>
            </a:r>
            <a:r>
              <a:rPr lang="fa-IR" sz="2000" dirty="0">
                <a:cs typeface="B Mitra" panose="00000400000000000000" pitchFamily="2" charset="-78"/>
              </a:rPr>
              <a:t>اند.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a:t>
            </a:r>
            <a:r>
              <a:rPr lang="fa-IR" sz="2000" b="1" dirty="0">
                <a:cs typeface="B Mitra" panose="00000400000000000000" pitchFamily="2" charset="-78"/>
              </a:rPr>
              <a:t>طلاق</a:t>
            </a:r>
            <a:r>
              <a:rPr lang="fa-IR" sz="2000" dirty="0">
                <a:cs typeface="B Mitra" panose="00000400000000000000" pitchFamily="2" charset="-78"/>
              </a:rPr>
              <a:t>» به معنای جدایی زن و شوهر در واقع </a:t>
            </a:r>
            <a:r>
              <a:rPr lang="fa-IR" sz="2000" b="1" dirty="0">
                <a:cs typeface="B Mitra" panose="00000400000000000000" pitchFamily="2" charset="-78"/>
              </a:rPr>
              <a:t>تصحیح</a:t>
            </a:r>
            <a:r>
              <a:rPr lang="fa-IR" sz="2000" dirty="0">
                <a:cs typeface="B Mitra" panose="00000400000000000000" pitchFamily="2" charset="-78"/>
              </a:rPr>
              <a:t> </a:t>
            </a:r>
            <a:r>
              <a:rPr lang="fa-IR" sz="2000" b="1" dirty="0">
                <a:cs typeface="B Mitra" panose="00000400000000000000" pitchFamily="2" charset="-78"/>
              </a:rPr>
              <a:t>مقصد</a:t>
            </a:r>
            <a:r>
              <a:rPr lang="fa-IR" sz="2000" dirty="0">
                <a:cs typeface="B Mitra" panose="00000400000000000000" pitchFamily="2" charset="-78"/>
              </a:rPr>
              <a:t> </a:t>
            </a:r>
            <a:r>
              <a:rPr lang="fa-IR" sz="2000" b="1" dirty="0">
                <a:cs typeface="B Mitra" panose="00000400000000000000" pitchFamily="2" charset="-78"/>
              </a:rPr>
              <a:t>انتخابی</a:t>
            </a:r>
            <a:r>
              <a:rPr lang="fa-IR" sz="2000" dirty="0">
                <a:cs typeface="B Mitra" panose="00000400000000000000" pitchFamily="2" charset="-78"/>
              </a:rPr>
              <a:t> در یک </a:t>
            </a:r>
            <a:r>
              <a:rPr lang="fa-IR" sz="2000" b="1" dirty="0">
                <a:cs typeface="B Mitra" panose="00000400000000000000" pitchFamily="2" charset="-78"/>
              </a:rPr>
              <a:t>حرکت</a:t>
            </a:r>
            <a:r>
              <a:rPr lang="fa-IR" sz="2000" dirty="0">
                <a:cs typeface="B Mitra" panose="00000400000000000000" pitchFamily="2" charset="-78"/>
              </a:rPr>
              <a:t> </a:t>
            </a:r>
            <a:r>
              <a:rPr lang="fa-IR" sz="2000" b="1" dirty="0">
                <a:cs typeface="B Mitra" panose="00000400000000000000" pitchFamily="2" charset="-78"/>
              </a:rPr>
              <a:t>اجتماعی</a:t>
            </a:r>
            <a:r>
              <a:rPr lang="fa-IR" sz="2000" dirty="0">
                <a:cs typeface="B Mitra" panose="00000400000000000000" pitchFamily="2" charset="-78"/>
              </a:rPr>
              <a:t> است. وجود طلاق به این معناست که </a:t>
            </a:r>
            <a:r>
              <a:rPr lang="fa-IR" sz="2000" b="1" dirty="0">
                <a:cs typeface="B Mitra" panose="00000400000000000000" pitchFamily="2" charset="-78"/>
              </a:rPr>
              <a:t>میثاق‌های</a:t>
            </a:r>
            <a:r>
              <a:rPr lang="fa-IR" sz="2000" dirty="0">
                <a:cs typeface="B Mitra" panose="00000400000000000000" pitchFamily="2" charset="-78"/>
              </a:rPr>
              <a:t> </a:t>
            </a:r>
            <a:r>
              <a:rPr lang="fa-IR" sz="2000" b="1" dirty="0">
                <a:cs typeface="B Mitra" panose="00000400000000000000" pitchFamily="2" charset="-78"/>
              </a:rPr>
              <a:t>اجتماعی</a:t>
            </a:r>
            <a:r>
              <a:rPr lang="fa-IR" sz="2000" dirty="0">
                <a:cs typeface="B Mitra" panose="00000400000000000000" pitchFamily="2" charset="-78"/>
              </a:rPr>
              <a:t> نیز در جامعه </a:t>
            </a:r>
            <a:r>
              <a:rPr lang="fa-IR" sz="2000" b="1" dirty="0">
                <a:cs typeface="B Mitra" panose="00000400000000000000" pitchFamily="2" charset="-78"/>
              </a:rPr>
              <a:t>قابل</a:t>
            </a:r>
            <a:r>
              <a:rPr lang="fa-IR" sz="2000" dirty="0">
                <a:cs typeface="B Mitra" panose="00000400000000000000" pitchFamily="2" charset="-78"/>
              </a:rPr>
              <a:t> </a:t>
            </a:r>
            <a:r>
              <a:rPr lang="fa-IR" sz="2000" b="1" dirty="0">
                <a:cs typeface="B Mitra" panose="00000400000000000000" pitchFamily="2" charset="-78"/>
              </a:rPr>
              <a:t>اصلاح</a:t>
            </a:r>
            <a:r>
              <a:rPr lang="fa-IR" sz="2000" dirty="0">
                <a:cs typeface="B Mitra" panose="00000400000000000000" pitchFamily="2" charset="-78"/>
              </a:rPr>
              <a:t> هستند و هیچ گاه مسیر توبه و انابه به روی انسان مسدود نیست.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هر چند ناسازگاری‌های رفتاری می‌تواند عاملی برای اجرای این حلال الهی باشد ولی نداشتن </a:t>
            </a:r>
            <a:r>
              <a:rPr lang="fa-IR" sz="2000" b="1" dirty="0">
                <a:cs typeface="B Mitra" panose="00000400000000000000" pitchFamily="2" charset="-78"/>
              </a:rPr>
              <a:t>مقاصد</a:t>
            </a:r>
            <a:r>
              <a:rPr lang="fa-IR" sz="2000" dirty="0">
                <a:cs typeface="B Mitra" panose="00000400000000000000" pitchFamily="2" charset="-78"/>
              </a:rPr>
              <a:t> </a:t>
            </a:r>
            <a:r>
              <a:rPr lang="fa-IR" sz="2000" b="1" dirty="0">
                <a:cs typeface="B Mitra" panose="00000400000000000000" pitchFamily="2" charset="-78"/>
              </a:rPr>
              <a:t>مشترک</a:t>
            </a:r>
            <a:r>
              <a:rPr lang="fa-IR" sz="2000" dirty="0">
                <a:cs typeface="B Mitra" panose="00000400000000000000" pitchFamily="2" charset="-78"/>
              </a:rPr>
              <a:t> برای سعادتمندی، عامل اساسی در اجرای این حکم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کثرت</a:t>
            </a:r>
            <a:r>
              <a:rPr lang="fa-IR" sz="2000" dirty="0">
                <a:cs typeface="B Mitra" panose="00000400000000000000" pitchFamily="2" charset="-78"/>
              </a:rPr>
              <a:t> </a:t>
            </a:r>
            <a:r>
              <a:rPr lang="fa-IR" sz="2000" b="1" dirty="0">
                <a:cs typeface="B Mitra" panose="00000400000000000000" pitchFamily="2" charset="-78"/>
              </a:rPr>
              <a:t>طلاق</a:t>
            </a:r>
            <a:r>
              <a:rPr lang="fa-IR" sz="2000" dirty="0">
                <a:cs typeface="B Mitra" panose="00000400000000000000" pitchFamily="2" charset="-78"/>
              </a:rPr>
              <a:t> در جامعه‌ای نشانه </a:t>
            </a:r>
            <a:r>
              <a:rPr lang="fa-IR" sz="2000" b="1" dirty="0">
                <a:cs typeface="B Mitra" panose="00000400000000000000" pitchFamily="2" charset="-78"/>
              </a:rPr>
              <a:t>ضعف</a:t>
            </a:r>
            <a:r>
              <a:rPr lang="fa-IR" sz="2000" dirty="0">
                <a:cs typeface="B Mitra" panose="00000400000000000000" pitchFamily="2" charset="-78"/>
              </a:rPr>
              <a:t> </a:t>
            </a:r>
            <a:r>
              <a:rPr lang="fa-IR" sz="2000" b="1" dirty="0">
                <a:cs typeface="B Mitra" panose="00000400000000000000" pitchFamily="2" charset="-78"/>
              </a:rPr>
              <a:t>حرکت‌های</a:t>
            </a:r>
            <a:r>
              <a:rPr lang="fa-IR" sz="2000" dirty="0">
                <a:cs typeface="B Mitra" panose="00000400000000000000" pitchFamily="2" charset="-78"/>
              </a:rPr>
              <a:t> </a:t>
            </a:r>
            <a:r>
              <a:rPr lang="fa-IR" sz="2000" b="1" dirty="0">
                <a:cs typeface="B Mitra" panose="00000400000000000000" pitchFamily="2" charset="-78"/>
              </a:rPr>
              <a:t>جمعی</a:t>
            </a:r>
            <a:r>
              <a:rPr lang="fa-IR" sz="2000" dirty="0">
                <a:cs typeface="B Mitra" panose="00000400000000000000" pitchFamily="2" charset="-78"/>
              </a:rPr>
              <a:t> در آن جامعه است. ازدواج و طلاق به عنوان </a:t>
            </a:r>
            <a:r>
              <a:rPr lang="fa-IR" sz="2000" b="1" dirty="0">
                <a:cs typeface="B Mitra" panose="00000400000000000000" pitchFamily="2" charset="-78"/>
              </a:rPr>
              <a:t>دو</a:t>
            </a:r>
            <a:r>
              <a:rPr lang="fa-IR" sz="2000" dirty="0">
                <a:cs typeface="B Mitra" panose="00000400000000000000" pitchFamily="2" charset="-78"/>
              </a:rPr>
              <a:t> </a:t>
            </a:r>
            <a:r>
              <a:rPr lang="fa-IR" sz="2000" b="1" dirty="0">
                <a:cs typeface="B Mitra" panose="00000400000000000000" pitchFamily="2" charset="-78"/>
              </a:rPr>
              <a:t>شاخص</a:t>
            </a:r>
            <a:r>
              <a:rPr lang="fa-IR" sz="2000" dirty="0">
                <a:cs typeface="B Mitra" panose="00000400000000000000" pitchFamily="2" charset="-78"/>
              </a:rPr>
              <a:t> می‌تواند در تعیین سلامت حرکت‌های جمعی مطرح باشد.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خانواده</a:t>
            </a:r>
            <a:r>
              <a:rPr lang="fa-IR" sz="2000" dirty="0">
                <a:cs typeface="B Mitra" panose="00000400000000000000" pitchFamily="2" charset="-78"/>
              </a:rPr>
              <a:t> و </a:t>
            </a:r>
            <a:r>
              <a:rPr lang="fa-IR" sz="2000" b="1" dirty="0">
                <a:cs typeface="B Mitra" panose="00000400000000000000" pitchFamily="2" charset="-78"/>
              </a:rPr>
              <a:t>ارحام</a:t>
            </a:r>
            <a:r>
              <a:rPr lang="fa-IR" sz="2000" dirty="0">
                <a:cs typeface="B Mitra" panose="00000400000000000000" pitchFamily="2" charset="-78"/>
              </a:rPr>
              <a:t> محلی برای آموزش حرکت‌های اجتماعی با مقصد مشترک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حرکت‌های جمعی در صورتی توسعه می‌یابند که افراد بتوانند مقاصد مشترک برای خود بیابند. تک‌محوری و خودمحوری مانع بزرگی برای ایجاد حرکت‌های جمعی مثبت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منیت‌ها و خودخواهی</a:t>
            </a:r>
            <a:r>
              <a:rPr lang="en-US" sz="2000" dirty="0">
                <a:cs typeface="B Mitra" panose="00000400000000000000" pitchFamily="2" charset="-78"/>
              </a:rPr>
              <a:t>‌</a:t>
            </a:r>
            <a:r>
              <a:rPr lang="fa-IR" sz="2000" dirty="0">
                <a:cs typeface="B Mitra" panose="00000400000000000000" pitchFamily="2" charset="-78"/>
              </a:rPr>
              <a:t>ها باعث </a:t>
            </a:r>
            <a:r>
              <a:rPr lang="fa-IR" sz="2000" b="1" dirty="0">
                <a:cs typeface="B Mitra" panose="00000400000000000000" pitchFamily="2" charset="-78"/>
              </a:rPr>
              <a:t>شکاف</a:t>
            </a:r>
            <a:r>
              <a:rPr lang="fa-IR" sz="2000" dirty="0">
                <a:cs typeface="B Mitra" panose="00000400000000000000" pitchFamily="2" charset="-78"/>
              </a:rPr>
              <a:t> در حرکت‌های جمعی می‌شود. </a:t>
            </a:r>
            <a:r>
              <a:rPr lang="fa-IR" sz="2000" b="1" dirty="0">
                <a:cs typeface="B Mitra" panose="00000400000000000000" pitchFamily="2" charset="-78"/>
              </a:rPr>
              <a:t>فسق</a:t>
            </a:r>
            <a:r>
              <a:rPr lang="fa-IR" sz="2000" dirty="0">
                <a:cs typeface="B Mitra" panose="00000400000000000000" pitchFamily="2" charset="-78"/>
              </a:rPr>
              <a:t> که به حالت شکاف در حرکت‌های اجتماعی تعبیر شده، باعث فروپاشی هر گونه حرکت اجتماعی می‌شود. بر اساس فرهنگ قرآن، </a:t>
            </a:r>
            <a:r>
              <a:rPr lang="fa-IR" sz="2000" b="1" dirty="0">
                <a:cs typeface="B Mitra" panose="00000400000000000000" pitchFamily="2" charset="-78"/>
              </a:rPr>
              <a:t>فسق</a:t>
            </a:r>
            <a:r>
              <a:rPr lang="fa-IR" sz="2000" dirty="0">
                <a:cs typeface="B Mitra" panose="00000400000000000000" pitchFamily="2" charset="-78"/>
              </a:rPr>
              <a:t> با </a:t>
            </a:r>
            <a:r>
              <a:rPr lang="fa-IR" sz="2000" b="1" dirty="0">
                <a:cs typeface="B Mitra" panose="00000400000000000000" pitchFamily="2" charset="-78"/>
              </a:rPr>
              <a:t>نفاق</a:t>
            </a:r>
            <a:r>
              <a:rPr lang="fa-IR" sz="2000" dirty="0">
                <a:cs typeface="B Mitra" panose="00000400000000000000" pitchFamily="2" charset="-78"/>
              </a:rPr>
              <a:t> ارتباط مستقیم دارد.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نفاق</a:t>
            </a:r>
            <a:r>
              <a:rPr lang="fa-IR" sz="2000" dirty="0">
                <a:cs typeface="B Mitra" panose="00000400000000000000" pitchFamily="2" charset="-78"/>
              </a:rPr>
              <a:t> به معنای عدم </a:t>
            </a:r>
            <a:r>
              <a:rPr lang="fa-IR" sz="2000" b="1" dirty="0">
                <a:cs typeface="B Mitra" panose="00000400000000000000" pitchFamily="2" charset="-78"/>
              </a:rPr>
              <a:t>هماهنگی</a:t>
            </a:r>
            <a:r>
              <a:rPr lang="fa-IR" sz="2000" dirty="0">
                <a:cs typeface="B Mitra" panose="00000400000000000000" pitchFamily="2" charset="-78"/>
              </a:rPr>
              <a:t> </a:t>
            </a:r>
            <a:r>
              <a:rPr lang="fa-IR" sz="2000" b="1" dirty="0">
                <a:cs typeface="B Mitra" panose="00000400000000000000" pitchFamily="2" charset="-78"/>
              </a:rPr>
              <a:t>ابرازها</a:t>
            </a:r>
            <a:r>
              <a:rPr lang="fa-IR" sz="2000" dirty="0">
                <a:cs typeface="B Mitra" panose="00000400000000000000" pitchFamily="2" charset="-78"/>
              </a:rPr>
              <a:t> و </a:t>
            </a:r>
            <a:r>
              <a:rPr lang="fa-IR" sz="2000" b="1" dirty="0">
                <a:cs typeface="B Mitra" panose="00000400000000000000" pitchFamily="2" charset="-78"/>
              </a:rPr>
              <a:t>قصدهای</a:t>
            </a:r>
            <a:r>
              <a:rPr lang="fa-IR" sz="2000" dirty="0">
                <a:cs typeface="B Mitra" panose="00000400000000000000" pitchFamily="2" charset="-78"/>
              </a:rPr>
              <a:t> </a:t>
            </a:r>
            <a:r>
              <a:rPr lang="fa-IR" sz="2000" b="1" dirty="0">
                <a:cs typeface="B Mitra" panose="00000400000000000000" pitchFamily="2" charset="-78"/>
              </a:rPr>
              <a:t>درونی</a:t>
            </a:r>
            <a:r>
              <a:rPr lang="fa-IR" sz="2000" dirty="0">
                <a:cs typeface="B Mitra" panose="00000400000000000000" pitchFamily="2" charset="-78"/>
              </a:rPr>
              <a:t>، باعث شکستن صفوف اجتماعی می‌شود.</a:t>
            </a:r>
            <a:endParaRPr lang="en-US" sz="2000" dirty="0">
              <a:effectLst/>
              <a:cs typeface="B Mitra" panose="00000400000000000000" pitchFamily="2" charset="-78"/>
            </a:endParaRPr>
          </a:p>
        </p:txBody>
      </p:sp>
      <p:sp>
        <p:nvSpPr>
          <p:cNvPr id="3" name="Rectangle 2"/>
          <p:cNvSpPr/>
          <p:nvPr/>
        </p:nvSpPr>
        <p:spPr>
          <a:xfrm>
            <a:off x="336336" y="724072"/>
            <a:ext cx="976549"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دهم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401213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6232" y="1179119"/>
            <a:ext cx="8842248" cy="4693593"/>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ولایت</a:t>
            </a:r>
            <a:r>
              <a:rPr lang="fa-IR" sz="2000" dirty="0">
                <a:cs typeface="B Mitra" panose="00000400000000000000" pitchFamily="2" charset="-78"/>
              </a:rPr>
              <a:t> از مقوله‌هایی است که مستقیماً جهت انسان را به سمت «</a:t>
            </a:r>
            <a:r>
              <a:rPr lang="fa-IR" sz="2000" b="1" dirty="0">
                <a:cs typeface="B Mitra" panose="00000400000000000000" pitchFamily="2" charset="-78"/>
              </a:rPr>
              <a:t>رشد</a:t>
            </a:r>
            <a:r>
              <a:rPr lang="fa-IR" sz="2000" dirty="0">
                <a:cs typeface="B Mitra" panose="00000400000000000000" pitchFamily="2" charset="-78"/>
              </a:rPr>
              <a:t>» یا «</a:t>
            </a:r>
            <a:r>
              <a:rPr lang="fa-IR" sz="2000" b="1" dirty="0">
                <a:cs typeface="B Mitra" panose="00000400000000000000" pitchFamily="2" charset="-78"/>
              </a:rPr>
              <a:t>غی</a:t>
            </a:r>
            <a:r>
              <a:rPr lang="fa-IR" sz="2000" dirty="0">
                <a:cs typeface="B Mitra" panose="00000400000000000000" pitchFamily="2" charset="-78"/>
              </a:rPr>
              <a:t>» تعیین می‌کند و با واژه «</a:t>
            </a:r>
            <a:r>
              <a:rPr lang="fa-IR" sz="2000" b="1" dirty="0">
                <a:cs typeface="B Mitra" panose="00000400000000000000" pitchFamily="2" charset="-78"/>
              </a:rPr>
              <a:t>صراط</a:t>
            </a:r>
            <a:r>
              <a:rPr lang="fa-IR" sz="2000" dirty="0">
                <a:cs typeface="B Mitra" panose="00000400000000000000" pitchFamily="2" charset="-78"/>
              </a:rPr>
              <a:t>» ارتباط مستقیم دارد.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نظام </a:t>
            </a:r>
            <a:r>
              <a:rPr lang="fa-IR" sz="2000" b="1" dirty="0">
                <a:cs typeface="B Mitra" panose="00000400000000000000" pitchFamily="2" charset="-78"/>
              </a:rPr>
              <a:t>ولایت الهی</a:t>
            </a:r>
            <a:r>
              <a:rPr lang="fa-IR" sz="2000" dirty="0">
                <a:cs typeface="B Mitra" panose="00000400000000000000" pitchFamily="2" charset="-78"/>
              </a:rPr>
              <a:t>، انسان دارای </a:t>
            </a:r>
            <a:r>
              <a:rPr lang="fa-IR" sz="2000" b="1" dirty="0">
                <a:cs typeface="B Mitra" panose="00000400000000000000" pitchFamily="2" charset="-78"/>
              </a:rPr>
              <a:t>هویتی جمعی </a:t>
            </a:r>
            <a:r>
              <a:rPr lang="fa-IR" sz="2000" dirty="0">
                <a:cs typeface="B Mitra" panose="00000400000000000000" pitchFamily="2" charset="-78"/>
              </a:rPr>
              <a:t>است. این هویت بر محور وجود انسان شکل می‌گیرد و </a:t>
            </a:r>
            <a:r>
              <a:rPr lang="fa-IR" sz="2000" b="1" dirty="0">
                <a:solidFill>
                  <a:srgbClr val="FF0000"/>
                </a:solidFill>
                <a:cs typeface="B Mitra" panose="00000400000000000000" pitchFamily="2" charset="-78"/>
              </a:rPr>
              <a:t>عارضی</a:t>
            </a:r>
            <a:r>
              <a:rPr lang="fa-IR" sz="2000" dirty="0">
                <a:cs typeface="B Mitra" panose="00000400000000000000" pitchFamily="2" charset="-78"/>
              </a:rPr>
              <a:t> وجود اوست.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هویت جمعی انسان، اصالت فطری او را تحت‌الشعاع قرار نمی‌دهد.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خداوند </a:t>
            </a:r>
            <a:r>
              <a:rPr lang="fa-IR" sz="2000" dirty="0">
                <a:cs typeface="B Mitra" panose="00000400000000000000" pitchFamily="2" charset="-78"/>
              </a:rPr>
              <a:t>از هویت جمعی انسان به </a:t>
            </a:r>
            <a:r>
              <a:rPr lang="fa-IR" sz="2000" b="1" dirty="0">
                <a:solidFill>
                  <a:srgbClr val="FF0000"/>
                </a:solidFill>
                <a:cs typeface="B Mitra" panose="00000400000000000000" pitchFamily="2" charset="-78"/>
              </a:rPr>
              <a:t>«صف»</a:t>
            </a:r>
            <a:r>
              <a:rPr lang="ar-SA" sz="2000" b="1" dirty="0">
                <a:solidFill>
                  <a:srgbClr val="FF0000"/>
                </a:solidFill>
                <a:cs typeface="B Mitra" panose="00000400000000000000" pitchFamily="2" charset="-78"/>
              </a:rPr>
              <a:t> </a:t>
            </a:r>
            <a:r>
              <a:rPr lang="fa-IR" sz="2000" dirty="0">
                <a:cs typeface="B Mitra" panose="00000400000000000000" pitchFamily="2" charset="-78"/>
              </a:rPr>
              <a:t>یاد کرده است و انبیاي خود را که بهترین خلق روی زمین هستند در صف ملائکه، در زمرۀ «</a:t>
            </a:r>
            <a:r>
              <a:rPr lang="fa-IR" sz="2000" b="1" dirty="0">
                <a:cs typeface="B Mitra" panose="00000400000000000000" pitchFamily="2" charset="-78"/>
              </a:rPr>
              <a:t>صافّات</a:t>
            </a:r>
            <a:r>
              <a:rPr lang="fa-IR" sz="2000" dirty="0">
                <a:cs typeface="B Mitra" panose="00000400000000000000" pitchFamily="2" charset="-78"/>
              </a:rPr>
              <a:t>» معرفی کرده است.</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نقش خلیفة اللهی انسان در زمین که مورد تأکید قرآن است، </a:t>
            </a:r>
            <a:r>
              <a:rPr lang="fa-IR" sz="2000" b="1" dirty="0">
                <a:cs typeface="B Mitra" panose="00000400000000000000" pitchFamily="2" charset="-78"/>
              </a:rPr>
              <a:t>هویتی اجتماعی </a:t>
            </a:r>
            <a:r>
              <a:rPr lang="fa-IR" sz="2000" dirty="0">
                <a:cs typeface="B Mitra" panose="00000400000000000000" pitchFamily="2" charset="-78"/>
              </a:rPr>
              <a:t>را برای انسان اثبات می</a:t>
            </a:r>
            <a:r>
              <a:rPr lang="en-US" sz="2000" dirty="0">
                <a:cs typeface="B Mitra" panose="00000400000000000000" pitchFamily="2" charset="-78"/>
              </a:rPr>
              <a:t>‌</a:t>
            </a:r>
            <a:r>
              <a:rPr lang="fa-IR" sz="2000" dirty="0">
                <a:cs typeface="B Mitra" panose="00000400000000000000" pitchFamily="2" charset="-78"/>
              </a:rPr>
              <a:t>کند، زیرا لازم است او واسطه صفات الهی برای دیگران باشد.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با توجه به دامنه ارتباطات و به تناسب کمیت و کیفیت آن، دامنه</a:t>
            </a:r>
            <a:r>
              <a:rPr lang="en-US" sz="2000" dirty="0">
                <a:cs typeface="B Mitra" panose="00000400000000000000" pitchFamily="2" charset="-78"/>
              </a:rPr>
              <a:t>‌</a:t>
            </a:r>
            <a:r>
              <a:rPr lang="fa-IR" sz="2000" dirty="0">
                <a:cs typeface="B Mitra" panose="00000400000000000000" pitchFamily="2" charset="-78"/>
              </a:rPr>
              <a:t>هایی بزرگ و کوچک از ناس در میان انسان</a:t>
            </a:r>
            <a:r>
              <a:rPr lang="en-US" sz="2000" dirty="0">
                <a:cs typeface="B Mitra" panose="00000400000000000000" pitchFamily="2" charset="-78"/>
              </a:rPr>
              <a:t>‌</a:t>
            </a:r>
            <a:r>
              <a:rPr lang="fa-IR" sz="2000" dirty="0">
                <a:cs typeface="B Mitra" panose="00000400000000000000" pitchFamily="2" charset="-78"/>
              </a:rPr>
              <a:t>ها پدید می‌آید.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انسان برای تداوم زندگی خود گریزی از </a:t>
            </a:r>
            <a:r>
              <a:rPr lang="fa-IR" sz="2000" b="1" dirty="0">
                <a:cs typeface="B Mitra" panose="00000400000000000000" pitchFamily="2" charset="-78"/>
              </a:rPr>
              <a:t>ارتباط</a:t>
            </a:r>
            <a:r>
              <a:rPr lang="fa-IR" sz="2000" dirty="0">
                <a:cs typeface="B Mitra" panose="00000400000000000000" pitchFamily="2" charset="-78"/>
              </a:rPr>
              <a:t> نداشته و چاره‌ای ندارد جز اینکه برای بقاي خود و نسلش، با انسان</a:t>
            </a:r>
            <a:r>
              <a:rPr lang="en-US" sz="2000" dirty="0">
                <a:cs typeface="B Mitra" panose="00000400000000000000" pitchFamily="2" charset="-78"/>
              </a:rPr>
              <a:t>‌</a:t>
            </a:r>
            <a:r>
              <a:rPr lang="fa-IR" sz="2000" dirty="0">
                <a:cs typeface="B Mitra" panose="00000400000000000000" pitchFamily="2" charset="-78"/>
              </a:rPr>
              <a:t>های دیگر مقاصد مشترکی داشته باشد.  </a:t>
            </a:r>
            <a:endParaRPr lang="en-US" sz="2000" dirty="0">
              <a:cs typeface="B Mitra" panose="00000400000000000000" pitchFamily="2" charset="-78"/>
            </a:endParaRPr>
          </a:p>
        </p:txBody>
      </p:sp>
      <p:sp>
        <p:nvSpPr>
          <p:cNvPr id="3" name="Rectangle 2"/>
          <p:cNvSpPr/>
          <p:nvPr/>
        </p:nvSpPr>
        <p:spPr>
          <a:xfrm>
            <a:off x="403738" y="781755"/>
            <a:ext cx="918841" cy="369332"/>
          </a:xfrm>
          <a:prstGeom prst="rect">
            <a:avLst/>
          </a:prstGeom>
        </p:spPr>
        <p:txBody>
          <a:bodyPr wrap="none">
            <a:spAutoFit/>
          </a:bodyPr>
          <a:lstStyle/>
          <a:p>
            <a:pPr algn="r" rtl="1">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اول</a:t>
            </a:r>
            <a:endParaRPr lang="fa-IR" b="1"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38018933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6232" y="1286326"/>
            <a:ext cx="9107424" cy="4339650"/>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از مهم‌ترین برنامه‌های یک جامعه دستیابی به </a:t>
            </a:r>
            <a:r>
              <a:rPr lang="fa-IR" sz="2000" b="1" dirty="0">
                <a:cs typeface="B Mitra" panose="00000400000000000000" pitchFamily="2" charset="-78"/>
              </a:rPr>
              <a:t>مقاصد</a:t>
            </a:r>
            <a:r>
              <a:rPr lang="fa-IR" sz="2000" dirty="0">
                <a:cs typeface="B Mitra" panose="00000400000000000000" pitchFamily="2" charset="-78"/>
              </a:rPr>
              <a:t> </a:t>
            </a:r>
            <a:r>
              <a:rPr lang="fa-IR" sz="2000" b="1" dirty="0">
                <a:cs typeface="B Mitra" panose="00000400000000000000" pitchFamily="2" charset="-78"/>
              </a:rPr>
              <a:t>معنوی</a:t>
            </a:r>
            <a:r>
              <a:rPr lang="fa-IR" sz="2000" dirty="0">
                <a:cs typeface="B Mitra" panose="00000400000000000000" pitchFamily="2" charset="-78"/>
              </a:rPr>
              <a:t> است. برای این دستیابی، قرار گرفتن در </a:t>
            </a:r>
            <a:r>
              <a:rPr lang="fa-IR" sz="2000" b="1" dirty="0">
                <a:cs typeface="B Mitra" panose="00000400000000000000" pitchFamily="2" charset="-78"/>
              </a:rPr>
              <a:t>صف</a:t>
            </a:r>
            <a:r>
              <a:rPr lang="fa-IR" sz="2000" dirty="0">
                <a:cs typeface="B Mitra" panose="00000400000000000000" pitchFamily="2" charset="-78"/>
              </a:rPr>
              <a:t> </a:t>
            </a:r>
            <a:r>
              <a:rPr lang="fa-IR" sz="2000" b="1" dirty="0">
                <a:cs typeface="B Mitra" panose="00000400000000000000" pitchFamily="2" charset="-78"/>
              </a:rPr>
              <a:t>رسول</a:t>
            </a:r>
            <a:r>
              <a:rPr lang="fa-IR" sz="2000" dirty="0">
                <a:cs typeface="B Mitra" panose="00000400000000000000" pitchFamily="2" charset="-78"/>
              </a:rPr>
              <a:t> و امام ضروری است. نفاق به معنای حضور ظاهری نه حضور واقعی، برای این دستیابی منافع دنيوي است كه در اثر معنویت جامعه به دست مي‌آيد.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برای </a:t>
            </a:r>
            <a:r>
              <a:rPr lang="fa-IR" sz="2000" b="1" dirty="0">
                <a:cs typeface="B Mitra" panose="00000400000000000000" pitchFamily="2" charset="-78"/>
              </a:rPr>
              <a:t>رسيدن</a:t>
            </a:r>
            <a:r>
              <a:rPr lang="fa-IR" sz="2000" dirty="0">
                <a:cs typeface="B Mitra" panose="00000400000000000000" pitchFamily="2" charset="-78"/>
              </a:rPr>
              <a:t> به </a:t>
            </a:r>
            <a:r>
              <a:rPr lang="fa-IR" sz="2000" b="1" dirty="0">
                <a:cs typeface="B Mitra" panose="00000400000000000000" pitchFamily="2" charset="-78"/>
              </a:rPr>
              <a:t>معنویت</a:t>
            </a:r>
            <a:r>
              <a:rPr lang="fa-IR" sz="2000" dirty="0">
                <a:cs typeface="B Mitra" panose="00000400000000000000" pitchFamily="2" charset="-78"/>
              </a:rPr>
              <a:t>، چاره</a:t>
            </a:r>
            <a:r>
              <a:rPr lang="en-US" sz="2000" dirty="0">
                <a:cs typeface="B Mitra" panose="00000400000000000000" pitchFamily="2" charset="-78"/>
              </a:rPr>
              <a:t>‌</a:t>
            </a:r>
            <a:r>
              <a:rPr lang="fa-IR" sz="2000" dirty="0">
                <a:cs typeface="B Mitra" panose="00000400000000000000" pitchFamily="2" charset="-78"/>
              </a:rPr>
              <a:t>ای جز با </a:t>
            </a:r>
            <a:r>
              <a:rPr lang="fa-IR" sz="2000" b="1" dirty="0">
                <a:cs typeface="B Mitra" panose="00000400000000000000" pitchFamily="2" charset="-78"/>
              </a:rPr>
              <a:t>امام</a:t>
            </a:r>
            <a:r>
              <a:rPr lang="fa-IR" sz="2000" dirty="0">
                <a:cs typeface="B Mitra" panose="00000400000000000000" pitchFamily="2" charset="-78"/>
              </a:rPr>
              <a:t> بودن نیست. برای این منظور </a:t>
            </a:r>
            <a:r>
              <a:rPr lang="fa-IR" sz="2000" b="1" dirty="0">
                <a:cs typeface="B Mitra" panose="00000400000000000000" pitchFamily="2" charset="-78"/>
              </a:rPr>
              <a:t>ایمان</a:t>
            </a:r>
            <a:r>
              <a:rPr lang="fa-IR" sz="2000" dirty="0">
                <a:cs typeface="B Mitra" panose="00000400000000000000" pitchFamily="2" charset="-78"/>
              </a:rPr>
              <a:t> به </a:t>
            </a:r>
            <a:r>
              <a:rPr lang="fa-IR" sz="2000" b="1" dirty="0">
                <a:cs typeface="B Mitra" panose="00000400000000000000" pitchFamily="2" charset="-78"/>
              </a:rPr>
              <a:t>خدا</a:t>
            </a:r>
            <a:r>
              <a:rPr lang="fa-IR" sz="2000" dirty="0">
                <a:cs typeface="B Mitra" panose="00000400000000000000" pitchFamily="2" charset="-78"/>
              </a:rPr>
              <a:t> و </a:t>
            </a:r>
            <a:r>
              <a:rPr lang="fa-IR" sz="2000" b="1" dirty="0">
                <a:cs typeface="B Mitra" panose="00000400000000000000" pitchFamily="2" charset="-78"/>
              </a:rPr>
              <a:t>جهاد</a:t>
            </a:r>
            <a:r>
              <a:rPr lang="fa-IR" sz="2000" dirty="0">
                <a:cs typeface="B Mitra" panose="00000400000000000000" pitchFamily="2" charset="-78"/>
              </a:rPr>
              <a:t> با </a:t>
            </a:r>
            <a:r>
              <a:rPr lang="fa-IR" sz="2000" b="1" dirty="0">
                <a:cs typeface="B Mitra" panose="00000400000000000000" pitchFamily="2" charset="-78"/>
              </a:rPr>
              <a:t>مال</a:t>
            </a:r>
            <a:r>
              <a:rPr lang="fa-IR" sz="2000" dirty="0">
                <a:cs typeface="B Mitra" panose="00000400000000000000" pitchFamily="2" charset="-78"/>
              </a:rPr>
              <a:t> و </a:t>
            </a:r>
            <a:r>
              <a:rPr lang="fa-IR" sz="2000" b="1" dirty="0">
                <a:cs typeface="B Mitra" panose="00000400000000000000" pitchFamily="2" charset="-78"/>
              </a:rPr>
              <a:t>جان</a:t>
            </a:r>
            <a:r>
              <a:rPr lang="fa-IR" sz="2000" dirty="0">
                <a:cs typeface="B Mitra" panose="00000400000000000000" pitchFamily="2" charset="-78"/>
              </a:rPr>
              <a:t> ضرورت اولیه برای با امام بودن و دستیابی به معنویت و حیات حقیقی است.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با توجه به آیات قرآن پیوستن حقیقی به صف مجاهدین، راه خروج از فسق و نفاق است. در این صورت است که انسان می</a:t>
            </a:r>
            <a:r>
              <a:rPr lang="en-US" sz="2000" dirty="0">
                <a:cs typeface="B Mitra" panose="00000400000000000000" pitchFamily="2" charset="-78"/>
              </a:rPr>
              <a:t>‌</a:t>
            </a:r>
            <a:r>
              <a:rPr lang="fa-IR" sz="2000" dirty="0">
                <a:cs typeface="B Mitra" panose="00000400000000000000" pitchFamily="2" charset="-78"/>
              </a:rPr>
              <a:t>تواند شاهد مقاصد حقیقی اجتماعی باشد.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تثبیت توجه گروهی از مردم به شکلی خاص از برنامه‌ها، جریان</a:t>
            </a:r>
            <a:r>
              <a:rPr lang="en-US" sz="2000" dirty="0">
                <a:cs typeface="B Mitra" panose="00000400000000000000" pitchFamily="2" charset="-78"/>
              </a:rPr>
              <a:t>‌</a:t>
            </a:r>
            <a:r>
              <a:rPr lang="fa-IR" sz="2000" dirty="0">
                <a:cs typeface="B Mitra" panose="00000400000000000000" pitchFamily="2" charset="-78"/>
              </a:rPr>
              <a:t>ها و مسائل، بیانگر به </a:t>
            </a:r>
            <a:r>
              <a:rPr lang="fa-IR" sz="2000" b="1" dirty="0">
                <a:cs typeface="B Mitra" panose="00000400000000000000" pitchFamily="2" charset="-78"/>
              </a:rPr>
              <a:t>فعلیت</a:t>
            </a:r>
            <a:r>
              <a:rPr lang="fa-IR" sz="2000" dirty="0">
                <a:cs typeface="B Mitra" panose="00000400000000000000" pitchFamily="2" charset="-78"/>
              </a:rPr>
              <a:t> رسیدن باورها و شناخت توأم آنها با هم است.</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حالتی که باورهای گروهی به فعلیت رسیده باشد، قبل از تحقق رفتارهایشان، مترصد رسیدن موقعیت مناسب هستند.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اگر باورهای به فعلیت رسیده افراد، مثبت باشد جامعه محلی است برای بروز رفتارهای شایسته، و اگر اینچنین نباشد گروه‌هایی از مردم در شکار موقعیت برای مطامع دنیوی خود و ضرر رساندن به دیگران هستند. </a:t>
            </a:r>
            <a:endParaRPr lang="fa-IR" sz="2000" dirty="0" smtClean="0">
              <a:cs typeface="B Mitra" panose="00000400000000000000" pitchFamily="2" charset="-78"/>
            </a:endParaRPr>
          </a:p>
        </p:txBody>
      </p:sp>
      <p:sp>
        <p:nvSpPr>
          <p:cNvPr id="3" name="Rectangle 2"/>
          <p:cNvSpPr/>
          <p:nvPr/>
        </p:nvSpPr>
        <p:spPr>
          <a:xfrm>
            <a:off x="336336" y="724072"/>
            <a:ext cx="976549"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دهم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26272106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3664" y="1335225"/>
            <a:ext cx="8814816" cy="3985706"/>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گناه و معصيت فردي و اجتماعي به صورت مستقيم و غير مستقيم در زندگي فرد گناه‌كننده اثر مي‌گذارد و موجب </a:t>
            </a:r>
            <a:r>
              <a:rPr lang="fa-IR" sz="2000" b="1" dirty="0">
                <a:cs typeface="B Mitra" panose="00000400000000000000" pitchFamily="2" charset="-78"/>
              </a:rPr>
              <a:t>قطع</a:t>
            </a:r>
            <a:r>
              <a:rPr lang="fa-IR" sz="2000" dirty="0">
                <a:cs typeface="B Mitra" panose="00000400000000000000" pitchFamily="2" charset="-78"/>
              </a:rPr>
              <a:t> </a:t>
            </a:r>
            <a:r>
              <a:rPr lang="fa-IR" sz="2000" b="1" dirty="0">
                <a:cs typeface="B Mitra" panose="00000400000000000000" pitchFamily="2" charset="-78"/>
              </a:rPr>
              <a:t>جريان</a:t>
            </a:r>
            <a:r>
              <a:rPr lang="fa-IR" sz="2000" dirty="0">
                <a:cs typeface="B Mitra" panose="00000400000000000000" pitchFamily="2" charset="-78"/>
              </a:rPr>
              <a:t> </a:t>
            </a:r>
            <a:r>
              <a:rPr lang="fa-IR" sz="2000" b="1" dirty="0">
                <a:cs typeface="B Mitra" panose="00000400000000000000" pitchFamily="2" charset="-78"/>
              </a:rPr>
              <a:t>رحمت</a:t>
            </a:r>
            <a:r>
              <a:rPr lang="fa-IR" sz="2000" dirty="0">
                <a:cs typeface="B Mitra" panose="00000400000000000000" pitchFamily="2" charset="-78"/>
              </a:rPr>
              <a:t> براي وي و به تبع او، جامعه مي‌شود. لذا واكنش نسبت به ترك معاصي وظيفه همه انسان‌هاست.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قرآن و روایات نسبت به مقام فعل حرکت‌های منفی اجتماعی، هشدارهای اساسی داده شده است، زیرا مراقب اوضاع نبودن می</a:t>
            </a:r>
            <a:r>
              <a:rPr lang="en-US" sz="2000" dirty="0">
                <a:cs typeface="B Mitra" panose="00000400000000000000" pitchFamily="2" charset="-78"/>
              </a:rPr>
              <a:t>‌</a:t>
            </a:r>
            <a:r>
              <a:rPr lang="fa-IR" sz="2000" dirty="0">
                <a:cs typeface="B Mitra" panose="00000400000000000000" pitchFamily="2" charset="-78"/>
              </a:rPr>
              <a:t>تواند خطرات فراوانی برای همه افراد جامعه و نيز طبيعت پيرامون در پی داشته باشد. بر همين اساس ترك امر به معروف و نهي از منكر در جامعه موجب نزول بلا و بروز آسيب‌هاي سخت است.   </a:t>
            </a:r>
            <a:endParaRPr lang="fa-IR" sz="2000" dirty="0" smtClean="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بسیاری از لطماتی که بناست به فرد و جامعه وارد شود با شناخت فعلیت‌ها قابل جلوگیری است. توجه به واژه «</a:t>
            </a:r>
            <a:r>
              <a:rPr lang="fa-IR" sz="2000" b="1" dirty="0">
                <a:cs typeface="B Mitra" panose="00000400000000000000" pitchFamily="2" charset="-78"/>
              </a:rPr>
              <a:t>فلق</a:t>
            </a:r>
            <a:r>
              <a:rPr lang="fa-IR" sz="2000" dirty="0">
                <a:cs typeface="B Mitra" panose="00000400000000000000" pitchFamily="2" charset="-78"/>
              </a:rPr>
              <a:t>» که به معنای نشان</a:t>
            </a:r>
            <a:r>
              <a:rPr lang="en-US" sz="2000" dirty="0">
                <a:cs typeface="B Mitra" panose="00000400000000000000" pitchFamily="2" charset="-78"/>
              </a:rPr>
              <a:t>‌</a:t>
            </a:r>
            <a:r>
              <a:rPr lang="fa-IR" sz="2000" dirty="0">
                <a:cs typeface="B Mitra" panose="00000400000000000000" pitchFamily="2" charset="-78"/>
              </a:rPr>
              <a:t>های برای تغییر وضعیت حالات است، راهکار جدی برای نیفتادن در دام حوادث است.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انسان</a:t>
            </a:r>
            <a:r>
              <a:rPr lang="en-US" sz="2000" dirty="0">
                <a:cs typeface="B Mitra" panose="00000400000000000000" pitchFamily="2" charset="-78"/>
              </a:rPr>
              <a:t>‌</a:t>
            </a:r>
            <a:r>
              <a:rPr lang="fa-IR" sz="2000" dirty="0">
                <a:cs typeface="B Mitra" panose="00000400000000000000" pitchFamily="2" charset="-78"/>
              </a:rPr>
              <a:t>هایی که دارای باورهای مشترک یا تقریباً مشترک هستند، هرگاه در هم</a:t>
            </a:r>
            <a:r>
              <a:rPr lang="en-US" sz="2000" dirty="0">
                <a:cs typeface="B Mitra" panose="00000400000000000000" pitchFamily="2" charset="-78"/>
              </a:rPr>
              <a:t>‌</a:t>
            </a:r>
            <a:r>
              <a:rPr lang="fa-IR" sz="2000" dirty="0">
                <a:cs typeface="B Mitra" panose="00000400000000000000" pitchFamily="2" charset="-78"/>
              </a:rPr>
              <a:t>قصدی واحد هماهنگ شوند توانی مضاعف می‌یابند.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برای به فعلیت نرسیدن باورهای منفی لازم است پیش از تشدید این باورها، به فکر چاره بود و از عواملی که می‌تواند بین باور و فعل اين افراد فاصله بيندازد، استفاده کرد. </a:t>
            </a:r>
            <a:endParaRPr lang="en-US" sz="2000" dirty="0"/>
          </a:p>
        </p:txBody>
      </p:sp>
      <p:sp>
        <p:nvSpPr>
          <p:cNvPr id="3" name="Rectangle 2"/>
          <p:cNvSpPr/>
          <p:nvPr/>
        </p:nvSpPr>
        <p:spPr>
          <a:xfrm>
            <a:off x="336336" y="724072"/>
            <a:ext cx="976549"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دهم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25424251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3936" y="1524060"/>
            <a:ext cx="8595360" cy="3631763"/>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لازم </a:t>
            </a:r>
            <a:r>
              <a:rPr lang="fa-IR" sz="2000" dirty="0">
                <a:cs typeface="B Mitra" panose="00000400000000000000" pitchFamily="2" charset="-78"/>
              </a:rPr>
              <a:t>است برای تحقق باورهای مثبت در جامعه شرایطی را ایجاد کرد تا بین این باورها و فعل</a:t>
            </a:r>
            <a:r>
              <a:rPr lang="en-US" sz="2000" dirty="0">
                <a:cs typeface="B Mitra" panose="00000400000000000000" pitchFamily="2" charset="-78"/>
              </a:rPr>
              <a:t>‌</a:t>
            </a:r>
            <a:r>
              <a:rPr lang="fa-IR" sz="2000" dirty="0">
                <a:cs typeface="B Mitra" panose="00000400000000000000" pitchFamily="2" charset="-78"/>
              </a:rPr>
              <a:t>شان فاصله نیفتد.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براي تحقق باورهاي مثبت و جريان يافتن آن در جامعه، استفاده از انواع عهد، عقد، ميثاق و بيعت با سازوكارهاي ترسيم شده در نظام ولايي حق، بسيار راهگشا و مؤثر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آیات و روایات استعدادهای فردی و اجتماعی به فعلیت رسیده با واژه «</a:t>
            </a:r>
            <a:r>
              <a:rPr lang="fa-IR" sz="2000" b="1" dirty="0">
                <a:cs typeface="B Mitra" panose="00000400000000000000" pitchFamily="2" charset="-78"/>
              </a:rPr>
              <a:t>فضل</a:t>
            </a:r>
            <a:r>
              <a:rPr lang="fa-IR" sz="2000" dirty="0">
                <a:cs typeface="B Mitra" panose="00000400000000000000" pitchFamily="2" charset="-78"/>
              </a:rPr>
              <a:t>» بیان می‌شود. در این صورت فرد برای رسیدن به مقاصدی توان و امتیاز لازم را داراست. </a:t>
            </a:r>
            <a:r>
              <a:rPr lang="fa-IR" sz="2000" b="1" dirty="0">
                <a:cs typeface="B Mitra" panose="00000400000000000000" pitchFamily="2" charset="-78"/>
              </a:rPr>
              <a:t>به این افراد در جامعه «اولواالفضل»</a:t>
            </a:r>
            <a:r>
              <a:rPr lang="fa-IR" sz="2000" dirty="0">
                <a:cs typeface="B Mitra" panose="00000400000000000000" pitchFamily="2" charset="-78"/>
              </a:rPr>
              <a:t> گویند. ممکن است این استعداد در زمینه اقتصادی، فرهنگی، علمی و ... باشد.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صاحبان فضل در جهت‌دهی جامعه به سوی رشد یا غیّ بسیار مؤثرند، زیرا نسبت به سایر افراد جامعه دارای نفوذ بیشتری هستند. این افراد را می‌توان به عنوان خواص جامعه معرفی کرد.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ایجاد </a:t>
            </a:r>
            <a:r>
              <a:rPr lang="fa-IR" sz="2000" b="1" dirty="0">
                <a:cs typeface="B Mitra" panose="00000400000000000000" pitchFamily="2" charset="-78"/>
              </a:rPr>
              <a:t>حکومت</a:t>
            </a:r>
            <a:r>
              <a:rPr lang="fa-IR" sz="2000" dirty="0">
                <a:cs typeface="B Mitra" panose="00000400000000000000" pitchFamily="2" charset="-78"/>
              </a:rPr>
              <a:t> </a:t>
            </a:r>
            <a:r>
              <a:rPr lang="fa-IR" sz="2000" b="1" dirty="0">
                <a:cs typeface="B Mitra" panose="00000400000000000000" pitchFamily="2" charset="-78"/>
              </a:rPr>
              <a:t>دینی</a:t>
            </a:r>
            <a:r>
              <a:rPr lang="fa-IR" sz="2000" dirty="0">
                <a:cs typeface="B Mitra" panose="00000400000000000000" pitchFamily="2" charset="-78"/>
              </a:rPr>
              <a:t> برای به فعلیت رساندن </a:t>
            </a:r>
            <a:r>
              <a:rPr lang="fa-IR" sz="2000" b="1" dirty="0">
                <a:cs typeface="B Mitra" panose="00000400000000000000" pitchFamily="2" charset="-78"/>
              </a:rPr>
              <a:t>استعدادهای</a:t>
            </a:r>
            <a:r>
              <a:rPr lang="fa-IR" sz="2000" dirty="0">
                <a:cs typeface="B Mitra" panose="00000400000000000000" pitchFamily="2" charset="-78"/>
              </a:rPr>
              <a:t> همه افراد </a:t>
            </a:r>
            <a:r>
              <a:rPr lang="fa-IR" sz="2000" b="1" dirty="0">
                <a:cs typeface="B Mitra" panose="00000400000000000000" pitchFamily="2" charset="-78"/>
              </a:rPr>
              <a:t>ضروری</a:t>
            </a:r>
            <a:r>
              <a:rPr lang="fa-IR" sz="2000" dirty="0">
                <a:cs typeface="B Mitra" panose="00000400000000000000" pitchFamily="2" charset="-78"/>
              </a:rPr>
              <a:t> است. هیچ حکومتی غیر از </a:t>
            </a:r>
            <a:r>
              <a:rPr lang="fa-IR" sz="2000" b="1" dirty="0">
                <a:cs typeface="B Mitra" panose="00000400000000000000" pitchFamily="2" charset="-78"/>
              </a:rPr>
              <a:t>حکومت</a:t>
            </a:r>
            <a:r>
              <a:rPr lang="fa-IR" sz="2000" dirty="0">
                <a:cs typeface="B Mitra" panose="00000400000000000000" pitchFamily="2" charset="-78"/>
              </a:rPr>
              <a:t> </a:t>
            </a:r>
            <a:r>
              <a:rPr lang="fa-IR" sz="2000" b="1" dirty="0">
                <a:cs typeface="B Mitra" panose="00000400000000000000" pitchFamily="2" charset="-78"/>
              </a:rPr>
              <a:t>دینی</a:t>
            </a:r>
            <a:r>
              <a:rPr lang="fa-IR" sz="2000" dirty="0">
                <a:cs typeface="B Mitra" panose="00000400000000000000" pitchFamily="2" charset="-78"/>
              </a:rPr>
              <a:t> قادر نیست </a:t>
            </a:r>
            <a:r>
              <a:rPr lang="fa-IR" sz="2000" b="1" dirty="0">
                <a:cs typeface="B Mitra" panose="00000400000000000000" pitchFamily="2" charset="-78"/>
              </a:rPr>
              <a:t>استعدادهای</a:t>
            </a:r>
            <a:r>
              <a:rPr lang="fa-IR" sz="2000" dirty="0">
                <a:cs typeface="B Mitra" panose="00000400000000000000" pitchFamily="2" charset="-78"/>
              </a:rPr>
              <a:t> افراد را به صورت همه جانبه </a:t>
            </a:r>
            <a:r>
              <a:rPr lang="fa-IR" sz="2000" b="1" dirty="0">
                <a:cs typeface="B Mitra" panose="00000400000000000000" pitchFamily="2" charset="-78"/>
              </a:rPr>
              <a:t>شکوفا</a:t>
            </a:r>
            <a:r>
              <a:rPr lang="fa-IR" sz="2000" dirty="0">
                <a:cs typeface="B Mitra" panose="00000400000000000000" pitchFamily="2" charset="-78"/>
              </a:rPr>
              <a:t> نماید</a:t>
            </a:r>
            <a:r>
              <a:rPr lang="fa-IR" sz="2000" dirty="0" smtClean="0">
                <a:cs typeface="B Mitra" panose="00000400000000000000" pitchFamily="2" charset="-78"/>
              </a:rPr>
              <a:t>.</a:t>
            </a:r>
            <a:endParaRPr lang="en-US" sz="2000" dirty="0">
              <a:cs typeface="B Mitra" panose="00000400000000000000" pitchFamily="2" charset="-78"/>
            </a:endParaRPr>
          </a:p>
        </p:txBody>
      </p:sp>
      <p:sp>
        <p:nvSpPr>
          <p:cNvPr id="3" name="Rectangle 2"/>
          <p:cNvSpPr/>
          <p:nvPr/>
        </p:nvSpPr>
        <p:spPr>
          <a:xfrm>
            <a:off x="336336" y="724072"/>
            <a:ext cx="976549"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دهم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277472294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3664" y="1073679"/>
            <a:ext cx="8933688" cy="5047536"/>
          </a:xfrm>
          <a:prstGeom prst="rect">
            <a:avLst/>
          </a:prstGeom>
        </p:spPr>
        <p:txBody>
          <a:bodyPr wrap="square">
            <a:spAutoFit/>
          </a:bodyPr>
          <a:lstStyle/>
          <a:p>
            <a:pPr algn="just" rtl="1">
              <a:lnSpc>
                <a:spcPct val="115000"/>
              </a:lnSpc>
              <a:spcAft>
                <a:spcPts val="0"/>
              </a:spcAft>
            </a:pPr>
            <a:r>
              <a:rPr lang="fa-IR" sz="2000" b="1" dirty="0">
                <a:latin typeface="Times New Roman" panose="02020603050405020304" pitchFamily="18" charset="0"/>
                <a:ea typeface="Times New Roman" panose="02020603050405020304" pitchFamily="18" charset="0"/>
                <a:cs typeface="B Mitra" panose="00000400000000000000" pitchFamily="2" charset="-78"/>
              </a:rPr>
              <a:t>مبانی نظری</a:t>
            </a:r>
            <a:endParaRPr lang="en-US" sz="2000" dirty="0">
              <a:latin typeface="Times New Roman" panose="02020603050405020304" pitchFamily="18" charset="0"/>
              <a:ea typeface="Times New Roman" panose="02020603050405020304" pitchFamily="18" charset="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انعکاس رفتارهای نهان و آشکار افراد در اجتماع ظهور می‌یابد، زیرا انسان نمی‌تواند منفک از جامعه </a:t>
            </a:r>
            <a:r>
              <a:rPr lang="fa-IR" sz="2000" dirty="0" smtClean="0">
                <a:cs typeface="B Mitra" panose="00000400000000000000" pitchFamily="2" charset="-78"/>
              </a:rPr>
              <a:t>باشد. منظور </a:t>
            </a:r>
            <a:r>
              <a:rPr lang="fa-IR" sz="2000" dirty="0">
                <a:cs typeface="B Mitra" panose="00000400000000000000" pitchFamily="2" charset="-78"/>
              </a:rPr>
              <a:t>از رفتارهای نهان رفتارهایی است که از منظر افراد مخفی است.</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از آنجایی که رفتارهای فرد حتی رفتارهای نهانش حداقل بر خود او تأثیر مثبت یا منفی دارد و هر فردی در جامعه ناچار به تعامل بین افراد است، بنابراین هر رفتاری داراي حیثیتي اجتماعی است.</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برای هر حرکت اجتماعی </a:t>
            </a:r>
            <a:r>
              <a:rPr lang="fa-IR" sz="2000" b="1" dirty="0">
                <a:cs typeface="B Mitra" panose="00000400000000000000" pitchFamily="2" charset="-78"/>
              </a:rPr>
              <a:t>بروزی</a:t>
            </a:r>
            <a:r>
              <a:rPr lang="fa-IR" sz="2000" dirty="0">
                <a:cs typeface="B Mitra" panose="00000400000000000000" pitchFamily="2" charset="-78"/>
              </a:rPr>
              <a:t> در خارج وجود دارد که به آن </a:t>
            </a:r>
            <a:r>
              <a:rPr lang="fa-IR" sz="2000" b="1" dirty="0">
                <a:cs typeface="B Mitra" panose="00000400000000000000" pitchFamily="2" charset="-78"/>
              </a:rPr>
              <a:t>بروز، </a:t>
            </a:r>
            <a:r>
              <a:rPr lang="fa-IR" sz="2000" b="1" dirty="0">
                <a:solidFill>
                  <a:srgbClr val="FF0000"/>
                </a:solidFill>
                <a:cs typeface="B Mitra" panose="00000400000000000000" pitchFamily="2" charset="-78"/>
              </a:rPr>
              <a:t>«رفتار اجتماعی»</a:t>
            </a:r>
            <a:r>
              <a:rPr lang="fa-IR" sz="2000" b="1" dirty="0">
                <a:cs typeface="B Mitra" panose="00000400000000000000" pitchFamily="2" charset="-78"/>
              </a:rPr>
              <a:t> </a:t>
            </a:r>
            <a:r>
              <a:rPr lang="fa-IR" sz="2000" dirty="0">
                <a:cs typeface="B Mitra" panose="00000400000000000000" pitchFamily="2" charset="-78"/>
              </a:rPr>
              <a:t>می‌گویند. </a:t>
            </a:r>
            <a:r>
              <a:rPr lang="fa-IR" sz="2000" dirty="0" smtClean="0">
                <a:cs typeface="B Mitra" panose="00000400000000000000" pitchFamily="2" charset="-78"/>
              </a:rPr>
              <a:t> </a:t>
            </a:r>
            <a:r>
              <a:rPr lang="fa-IR" sz="2000" dirty="0" smtClean="0">
                <a:solidFill>
                  <a:srgbClr val="FF0000"/>
                </a:solidFill>
                <a:cs typeface="B Mitra" panose="00000400000000000000" pitchFamily="2" charset="-78"/>
              </a:rPr>
              <a:t>تفکر </a:t>
            </a:r>
            <a:r>
              <a:rPr lang="fa-IR" sz="2000" dirty="0">
                <a:solidFill>
                  <a:srgbClr val="FF0000"/>
                </a:solidFill>
                <a:cs typeface="B Mitra" panose="00000400000000000000" pitchFamily="2" charset="-78"/>
              </a:rPr>
              <a:t>و تعقل اجتماعی نوعی رفتار اجتماعی</a:t>
            </a:r>
            <a:r>
              <a:rPr lang="fa-IR" sz="2000" dirty="0">
                <a:cs typeface="B Mitra" panose="00000400000000000000" pitchFamily="2" charset="-78"/>
              </a:rPr>
              <a:t> محسوب می‌شود.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منطق قرآن و روایات رفتار انسان موجب جلب خیر و روزی برای خود و سایرین است. بنابراین هیچ رفتاری از رفتارهای انسانی نمی‌تواند اجتماعی نباشد.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از آنجایی که هر فردی در جامعه تحت تأثیر تعلیم و تزكيه آن جامعه قرار می‌گیرد، بنابراین از طرفی </a:t>
            </a:r>
            <a:r>
              <a:rPr lang="fa-IR" sz="2000" b="1" dirty="0">
                <a:solidFill>
                  <a:srgbClr val="FF0000"/>
                </a:solidFill>
                <a:cs typeface="B Mitra" panose="00000400000000000000" pitchFamily="2" charset="-78"/>
              </a:rPr>
              <a:t>خود ثمره بروزات آن جامعه</a:t>
            </a:r>
            <a:r>
              <a:rPr lang="fa-IR" sz="2000" dirty="0">
                <a:cs typeface="B Mitra" panose="00000400000000000000" pitchFamily="2" charset="-78"/>
              </a:rPr>
              <a:t> و از طرف دیگر، بروزی برای آن جامعه محسوب می‌شود. در این حالت اگر فرد صالح باشد و صلاح خود را از جامعه گرفته باشد آن فرد، </a:t>
            </a:r>
            <a:r>
              <a:rPr lang="fa-IR" sz="2000" b="1" dirty="0">
                <a:cs typeface="B Mitra" panose="00000400000000000000" pitchFamily="2" charset="-78"/>
              </a:rPr>
              <a:t>«عمل صالح»</a:t>
            </a:r>
            <a:r>
              <a:rPr lang="fa-IR" sz="2000" dirty="0">
                <a:cs typeface="B Mitra" panose="00000400000000000000" pitchFamily="2" charset="-78"/>
              </a:rPr>
              <a:t> جامعه محسوب شده و اگر غیرصالح باشد، به عنوان «عمل غیرصالح» برای جامعه معرفی می</a:t>
            </a:r>
            <a:r>
              <a:rPr lang="en-US" sz="2000" dirty="0">
                <a:cs typeface="B Mitra" panose="00000400000000000000" pitchFamily="2" charset="-78"/>
              </a:rPr>
              <a:t>‌</a:t>
            </a:r>
            <a:r>
              <a:rPr lang="fa-IR" sz="2000" dirty="0">
                <a:cs typeface="B Mitra" panose="00000400000000000000" pitchFamily="2" charset="-78"/>
              </a:rPr>
              <a:t>شود. به نمونه</a:t>
            </a:r>
            <a:r>
              <a:rPr lang="en-US" sz="2000" dirty="0">
                <a:cs typeface="B Mitra" panose="00000400000000000000" pitchFamily="2" charset="-78"/>
              </a:rPr>
              <a:t>‌</a:t>
            </a:r>
            <a:r>
              <a:rPr lang="fa-IR" sz="2000" dirty="0">
                <a:cs typeface="B Mitra" panose="00000400000000000000" pitchFamily="2" charset="-78"/>
              </a:rPr>
              <a:t>ای از عملِ غیرصالح ِجامعه، در داستان حضرت نوح علیه السلام در سوره مبارکه هود اشاره شده است.  </a:t>
            </a:r>
            <a:endParaRPr lang="en-US" sz="2000" dirty="0">
              <a:effectLst/>
              <a:cs typeface="B Mitra" panose="00000400000000000000" pitchFamily="2" charset="-78"/>
            </a:endParaRPr>
          </a:p>
        </p:txBody>
      </p:sp>
      <p:sp>
        <p:nvSpPr>
          <p:cNvPr id="2" name="Rectangle 1"/>
          <p:cNvSpPr/>
          <p:nvPr/>
        </p:nvSpPr>
        <p:spPr>
          <a:xfrm>
            <a:off x="263582" y="725363"/>
            <a:ext cx="1189749"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یازدهم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6141850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56816" y="1136196"/>
            <a:ext cx="8650224" cy="4693593"/>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مبنای</a:t>
            </a:r>
            <a:r>
              <a:rPr lang="fa-IR" sz="2000" dirty="0">
                <a:cs typeface="B Mitra" panose="00000400000000000000" pitchFamily="2" charset="-78"/>
              </a:rPr>
              <a:t> رفتارهای اجتماعی همانند عمل‌های فردی باید </a:t>
            </a:r>
            <a:r>
              <a:rPr lang="fa-IR" sz="2000" b="1" dirty="0">
                <a:cs typeface="B Mitra" panose="00000400000000000000" pitchFamily="2" charset="-78"/>
              </a:rPr>
              <a:t>باورهای</a:t>
            </a:r>
            <a:r>
              <a:rPr lang="fa-IR" sz="2000" dirty="0">
                <a:cs typeface="B Mitra" panose="00000400000000000000" pitchFamily="2" charset="-78"/>
              </a:rPr>
              <a:t> درست باشد و باورها به وسیله </a:t>
            </a:r>
            <a:r>
              <a:rPr lang="fa-IR" sz="2000" b="1" dirty="0">
                <a:cs typeface="B Mitra" panose="00000400000000000000" pitchFamily="2" charset="-78"/>
              </a:rPr>
              <a:t>تعقل</a:t>
            </a:r>
            <a:r>
              <a:rPr lang="fa-IR" sz="2000" dirty="0">
                <a:cs typeface="B Mitra" panose="00000400000000000000" pitchFamily="2" charset="-78"/>
              </a:rPr>
              <a:t> </a:t>
            </a:r>
            <a:r>
              <a:rPr lang="fa-IR" sz="2000" b="1" dirty="0">
                <a:cs typeface="B Mitra" panose="00000400000000000000" pitchFamily="2" charset="-78"/>
              </a:rPr>
              <a:t>فردی</a:t>
            </a:r>
            <a:r>
              <a:rPr lang="fa-IR" sz="2000" dirty="0">
                <a:cs typeface="B Mitra" panose="00000400000000000000" pitchFamily="2" charset="-78"/>
              </a:rPr>
              <a:t> و </a:t>
            </a:r>
            <a:r>
              <a:rPr lang="fa-IR" sz="2000" b="1" dirty="0">
                <a:cs typeface="B Mitra" panose="00000400000000000000" pitchFamily="2" charset="-78"/>
              </a:rPr>
              <a:t>اجتماعی</a:t>
            </a:r>
            <a:r>
              <a:rPr lang="fa-IR" sz="2000" dirty="0">
                <a:cs typeface="B Mitra" panose="00000400000000000000" pitchFamily="2" charset="-78"/>
              </a:rPr>
              <a:t>، میزان می‌شوند. در این صورت است که اعمال، صلاحیت می‌یابند که انسان را به </a:t>
            </a:r>
            <a:r>
              <a:rPr lang="fa-IR" sz="2000" b="1" dirty="0">
                <a:cs typeface="B Mitra" panose="00000400000000000000" pitchFamily="2" charset="-78"/>
              </a:rPr>
              <a:t>مقام</a:t>
            </a:r>
            <a:r>
              <a:rPr lang="fa-IR" sz="2000" dirty="0">
                <a:cs typeface="B Mitra" panose="00000400000000000000" pitchFamily="2" charset="-78"/>
              </a:rPr>
              <a:t> </a:t>
            </a:r>
            <a:r>
              <a:rPr lang="fa-IR" sz="2000" b="1" dirty="0">
                <a:cs typeface="B Mitra" panose="00000400000000000000" pitchFamily="2" charset="-78"/>
              </a:rPr>
              <a:t>قرب</a:t>
            </a:r>
            <a:r>
              <a:rPr lang="fa-IR" sz="2000" dirty="0">
                <a:cs typeface="B Mitra" panose="00000400000000000000" pitchFamily="2" charset="-78"/>
              </a:rPr>
              <a:t> الهی برسانند. به چنین اعمالی «</a:t>
            </a:r>
            <a:r>
              <a:rPr lang="fa-IR" sz="2000" b="1" dirty="0">
                <a:cs typeface="B Mitra" panose="00000400000000000000" pitchFamily="2" charset="-78"/>
              </a:rPr>
              <a:t>عمل</a:t>
            </a:r>
            <a:r>
              <a:rPr lang="fa-IR" sz="2000" dirty="0">
                <a:cs typeface="B Mitra" panose="00000400000000000000" pitchFamily="2" charset="-78"/>
              </a:rPr>
              <a:t> </a:t>
            </a:r>
            <a:r>
              <a:rPr lang="fa-IR" sz="2000" b="1" dirty="0">
                <a:cs typeface="B Mitra" panose="00000400000000000000" pitchFamily="2" charset="-78"/>
              </a:rPr>
              <a:t>صالح</a:t>
            </a:r>
            <a:r>
              <a:rPr lang="fa-IR" sz="2000" dirty="0">
                <a:cs typeface="B Mitra" panose="00000400000000000000" pitchFamily="2" charset="-78"/>
              </a:rPr>
              <a:t>» گفته می‌شود.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عمل</a:t>
            </a:r>
            <a:r>
              <a:rPr lang="fa-IR" sz="2000" dirty="0">
                <a:cs typeface="B Mitra" panose="00000400000000000000" pitchFamily="2" charset="-78"/>
              </a:rPr>
              <a:t> اگر </a:t>
            </a:r>
            <a:r>
              <a:rPr lang="fa-IR" sz="2000" b="1" dirty="0">
                <a:cs typeface="B Mitra" panose="00000400000000000000" pitchFamily="2" charset="-78"/>
              </a:rPr>
              <a:t>صالح</a:t>
            </a:r>
            <a:r>
              <a:rPr lang="fa-IR" sz="2000" dirty="0">
                <a:cs typeface="B Mitra" panose="00000400000000000000" pitchFamily="2" charset="-78"/>
              </a:rPr>
              <a:t> باشد آثار آن در جامعه باقی می‌ماند. آیات و روایات عمل‌های صالح را به اعتبار باقی ماندن آثار و خیرات</a:t>
            </a:r>
            <a:r>
              <a:rPr lang="en-US" sz="2000" dirty="0">
                <a:cs typeface="B Mitra" panose="00000400000000000000" pitchFamily="2" charset="-78"/>
              </a:rPr>
              <a:t>‌</a:t>
            </a:r>
            <a:r>
              <a:rPr lang="fa-IR" sz="2000" dirty="0">
                <a:cs typeface="B Mitra" panose="00000400000000000000" pitchFamily="2" charset="-78"/>
              </a:rPr>
              <a:t>شان «</a:t>
            </a:r>
            <a:r>
              <a:rPr lang="fa-IR" sz="2000" b="1" dirty="0">
                <a:cs typeface="B Mitra" panose="00000400000000000000" pitchFamily="2" charset="-78"/>
              </a:rPr>
              <a:t>باقیات</a:t>
            </a:r>
            <a:r>
              <a:rPr lang="fa-IR" sz="2000" dirty="0">
                <a:cs typeface="B Mitra" panose="00000400000000000000" pitchFamily="2" charset="-78"/>
              </a:rPr>
              <a:t> </a:t>
            </a:r>
            <a:r>
              <a:rPr lang="fa-IR" sz="2000" b="1" dirty="0">
                <a:cs typeface="B Mitra" panose="00000400000000000000" pitchFamily="2" charset="-78"/>
              </a:rPr>
              <a:t>الصالحات</a:t>
            </a:r>
            <a:r>
              <a:rPr lang="fa-IR" sz="2000" dirty="0">
                <a:cs typeface="B Mitra" panose="00000400000000000000" pitchFamily="2" charset="-78"/>
              </a:rPr>
              <a:t>» مي‌خواند.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گسترش</a:t>
            </a:r>
            <a:r>
              <a:rPr lang="fa-IR" sz="2000" dirty="0">
                <a:cs typeface="B Mitra" panose="00000400000000000000" pitchFamily="2" charset="-78"/>
              </a:rPr>
              <a:t> </a:t>
            </a:r>
            <a:r>
              <a:rPr lang="fa-IR" sz="2000" b="1" dirty="0">
                <a:cs typeface="B Mitra" panose="00000400000000000000" pitchFamily="2" charset="-78"/>
              </a:rPr>
              <a:t>زیستگاه</a:t>
            </a:r>
            <a:r>
              <a:rPr lang="en-US" sz="2000" dirty="0">
                <a:cs typeface="B Mitra" panose="00000400000000000000" pitchFamily="2" charset="-78"/>
              </a:rPr>
              <a:t>‌</a:t>
            </a:r>
            <a:r>
              <a:rPr lang="fa-IR" sz="2000" dirty="0">
                <a:cs typeface="B Mitra" panose="00000400000000000000" pitchFamily="2" charset="-78"/>
              </a:rPr>
              <a:t>های </a:t>
            </a:r>
            <a:r>
              <a:rPr lang="fa-IR" sz="2000" b="1" dirty="0">
                <a:cs typeface="B Mitra" panose="00000400000000000000" pitchFamily="2" charset="-78"/>
              </a:rPr>
              <a:t>طبیعی</a:t>
            </a:r>
            <a:r>
              <a:rPr lang="fa-IR" sz="2000" dirty="0">
                <a:cs typeface="B Mitra" panose="00000400000000000000" pitchFamily="2" charset="-78"/>
              </a:rPr>
              <a:t> با جاری ساختن </a:t>
            </a:r>
            <a:r>
              <a:rPr lang="fa-IR" sz="2000" b="1" dirty="0">
                <a:cs typeface="B Mitra" panose="00000400000000000000" pitchFamily="2" charset="-78"/>
              </a:rPr>
              <a:t>بهینه</a:t>
            </a:r>
            <a:r>
              <a:rPr lang="fa-IR" sz="2000" dirty="0">
                <a:cs typeface="B Mitra" panose="00000400000000000000" pitchFamily="2" charset="-78"/>
              </a:rPr>
              <a:t> </a:t>
            </a:r>
            <a:r>
              <a:rPr lang="fa-IR" sz="2000" b="1" dirty="0">
                <a:cs typeface="B Mitra" panose="00000400000000000000" pitchFamily="2" charset="-78"/>
              </a:rPr>
              <a:t>آب</a:t>
            </a:r>
            <a:r>
              <a:rPr lang="fa-IR" sz="2000" dirty="0">
                <a:cs typeface="B Mitra" panose="00000400000000000000" pitchFamily="2" charset="-78"/>
              </a:rPr>
              <a:t> در زمین و گسترش </a:t>
            </a:r>
            <a:r>
              <a:rPr lang="fa-IR" sz="2000" b="1" dirty="0">
                <a:cs typeface="B Mitra" panose="00000400000000000000" pitchFamily="2" charset="-78"/>
              </a:rPr>
              <a:t>محیط</a:t>
            </a:r>
            <a:r>
              <a:rPr lang="fa-IR" sz="2000" dirty="0">
                <a:cs typeface="B Mitra" panose="00000400000000000000" pitchFamily="2" charset="-78"/>
              </a:rPr>
              <a:t> </a:t>
            </a:r>
            <a:r>
              <a:rPr lang="fa-IR" sz="2000" b="1" dirty="0">
                <a:cs typeface="B Mitra" panose="00000400000000000000" pitchFamily="2" charset="-78"/>
              </a:rPr>
              <a:t>زیست</a:t>
            </a:r>
            <a:r>
              <a:rPr lang="fa-IR" sz="2000" dirty="0">
                <a:cs typeface="B Mitra" panose="00000400000000000000" pitchFamily="2" charset="-78"/>
              </a:rPr>
              <a:t> و محل‌هایی برای پرورش </a:t>
            </a:r>
            <a:r>
              <a:rPr lang="fa-IR" sz="2000" b="1" dirty="0">
                <a:cs typeface="B Mitra" panose="00000400000000000000" pitchFamily="2" charset="-78"/>
              </a:rPr>
              <a:t>حیوانات</a:t>
            </a:r>
            <a:r>
              <a:rPr lang="fa-IR" sz="2000" dirty="0">
                <a:cs typeface="B Mitra" panose="00000400000000000000" pitchFamily="2" charset="-78"/>
              </a:rPr>
              <a:t> </a:t>
            </a:r>
            <a:r>
              <a:rPr lang="fa-IR" sz="2000" b="1" dirty="0">
                <a:cs typeface="B Mitra" panose="00000400000000000000" pitchFamily="2" charset="-78"/>
              </a:rPr>
              <a:t>اهلی</a:t>
            </a:r>
            <a:r>
              <a:rPr lang="fa-IR" sz="2000" dirty="0">
                <a:cs typeface="B Mitra" panose="00000400000000000000" pitchFamily="2" charset="-78"/>
              </a:rPr>
              <a:t> و </a:t>
            </a:r>
            <a:r>
              <a:rPr lang="fa-IR" sz="2000" b="1" dirty="0">
                <a:cs typeface="B Mitra" panose="00000400000000000000" pitchFamily="2" charset="-78"/>
              </a:rPr>
              <a:t>وحشی</a:t>
            </a:r>
            <a:r>
              <a:rPr lang="fa-IR" sz="2000" dirty="0">
                <a:cs typeface="B Mitra" panose="00000400000000000000" pitchFamily="2" charset="-78"/>
              </a:rPr>
              <a:t>، از رفتارهای </a:t>
            </a:r>
            <a:r>
              <a:rPr lang="fa-IR" sz="2000" b="1" dirty="0">
                <a:cs typeface="B Mitra" panose="00000400000000000000" pitchFamily="2" charset="-78"/>
              </a:rPr>
              <a:t>خردمندانه</a:t>
            </a:r>
            <a:r>
              <a:rPr lang="fa-IR" sz="2000" dirty="0">
                <a:cs typeface="B Mitra" panose="00000400000000000000" pitchFamily="2" charset="-78"/>
              </a:rPr>
              <a:t> </a:t>
            </a:r>
            <a:r>
              <a:rPr lang="fa-IR" sz="2000" b="1" dirty="0">
                <a:cs typeface="B Mitra" panose="00000400000000000000" pitchFamily="2" charset="-78"/>
              </a:rPr>
              <a:t>اجتماعی</a:t>
            </a:r>
            <a:r>
              <a:rPr lang="fa-IR" sz="2000" dirty="0">
                <a:cs typeface="B Mitra" panose="00000400000000000000" pitchFamily="2" charset="-78"/>
              </a:rPr>
              <a:t> است که از منظر آیات و روایات از مصادیق </a:t>
            </a:r>
            <a:r>
              <a:rPr lang="fa-IR" sz="2000" b="1" dirty="0">
                <a:cs typeface="B Mitra" panose="00000400000000000000" pitchFamily="2" charset="-78"/>
              </a:rPr>
              <a:t>باقیات</a:t>
            </a:r>
            <a:r>
              <a:rPr lang="fa-IR" sz="2000" dirty="0">
                <a:cs typeface="B Mitra" panose="00000400000000000000" pitchFamily="2" charset="-78"/>
              </a:rPr>
              <a:t> </a:t>
            </a:r>
            <a:r>
              <a:rPr lang="fa-IR" sz="2000" b="1" dirty="0">
                <a:cs typeface="B Mitra" panose="00000400000000000000" pitchFamily="2" charset="-78"/>
              </a:rPr>
              <a:t>الصالحات</a:t>
            </a:r>
            <a:r>
              <a:rPr lang="fa-IR" sz="2000" dirty="0">
                <a:cs typeface="B Mitra" panose="00000400000000000000" pitchFamily="2" charset="-78"/>
              </a:rPr>
              <a:t> هستند.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تخریب محیط زیست و ایجاد فساد در زمین و دریا و آسمان، از رفتارهای نابخرادانه و فاسدانه اجتماعی است که تبعات و عوارض آن تا نسل‌های بعد موجب قطع رحمت الهی می‌شود.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توسعه </a:t>
            </a:r>
            <a:r>
              <a:rPr lang="fa-IR" sz="2000" b="1" dirty="0">
                <a:cs typeface="B Mitra" panose="00000400000000000000" pitchFamily="2" charset="-78"/>
              </a:rPr>
              <a:t>فضاهای</a:t>
            </a:r>
            <a:r>
              <a:rPr lang="fa-IR" sz="2000" dirty="0">
                <a:cs typeface="B Mitra" panose="00000400000000000000" pitchFamily="2" charset="-78"/>
              </a:rPr>
              <a:t> </a:t>
            </a:r>
            <a:r>
              <a:rPr lang="fa-IR" sz="2000" b="1" dirty="0">
                <a:cs typeface="B Mitra" panose="00000400000000000000" pitchFamily="2" charset="-78"/>
              </a:rPr>
              <a:t>عمومی</a:t>
            </a:r>
            <a:r>
              <a:rPr lang="fa-IR" sz="2000" dirty="0">
                <a:cs typeface="B Mitra" panose="00000400000000000000" pitchFamily="2" charset="-78"/>
              </a:rPr>
              <a:t> </a:t>
            </a:r>
            <a:r>
              <a:rPr lang="fa-IR" sz="2000" b="1" dirty="0">
                <a:cs typeface="B Mitra" panose="00000400000000000000" pitchFamily="2" charset="-78"/>
              </a:rPr>
              <a:t>فرهنگی</a:t>
            </a:r>
            <a:r>
              <a:rPr lang="fa-IR" sz="2000" dirty="0">
                <a:cs typeface="B Mitra" panose="00000400000000000000" pitchFamily="2" charset="-78"/>
              </a:rPr>
              <a:t> </a:t>
            </a:r>
            <a:r>
              <a:rPr lang="fa-IR" sz="2000" b="1" dirty="0">
                <a:cs typeface="B Mitra" panose="00000400000000000000" pitchFamily="2" charset="-78"/>
              </a:rPr>
              <a:t>دینی</a:t>
            </a:r>
            <a:r>
              <a:rPr lang="fa-IR" sz="2000" dirty="0">
                <a:cs typeface="B Mitra" panose="00000400000000000000" pitchFamily="2" charset="-78"/>
              </a:rPr>
              <a:t> و </a:t>
            </a:r>
            <a:r>
              <a:rPr lang="fa-IR" sz="2000" b="1" dirty="0">
                <a:cs typeface="B Mitra" panose="00000400000000000000" pitchFamily="2" charset="-78"/>
              </a:rPr>
              <a:t>توسعه</a:t>
            </a:r>
            <a:r>
              <a:rPr lang="fa-IR" sz="2000" dirty="0">
                <a:cs typeface="B Mitra" panose="00000400000000000000" pitchFamily="2" charset="-78"/>
              </a:rPr>
              <a:t> مکان</a:t>
            </a:r>
            <a:r>
              <a:rPr lang="en-US" sz="2000" dirty="0">
                <a:cs typeface="B Mitra" panose="00000400000000000000" pitchFamily="2" charset="-78"/>
              </a:rPr>
              <a:t>‌</a:t>
            </a:r>
            <a:r>
              <a:rPr lang="fa-IR" sz="2000" dirty="0">
                <a:cs typeface="B Mitra" panose="00000400000000000000" pitchFamily="2" charset="-78"/>
              </a:rPr>
              <a:t>های </a:t>
            </a:r>
            <a:r>
              <a:rPr lang="fa-IR" sz="2000" b="1" dirty="0">
                <a:cs typeface="B Mitra" panose="00000400000000000000" pitchFamily="2" charset="-78"/>
              </a:rPr>
              <a:t>رشد</a:t>
            </a:r>
            <a:r>
              <a:rPr lang="fa-IR" sz="2000" dirty="0">
                <a:cs typeface="B Mitra" panose="00000400000000000000" pitchFamily="2" charset="-78"/>
              </a:rPr>
              <a:t> و </a:t>
            </a:r>
            <a:r>
              <a:rPr lang="fa-IR" sz="2000" b="1" dirty="0">
                <a:cs typeface="B Mitra" panose="00000400000000000000" pitchFamily="2" charset="-78"/>
              </a:rPr>
              <a:t>توسعه</a:t>
            </a:r>
            <a:r>
              <a:rPr lang="fa-IR" sz="2000" dirty="0">
                <a:cs typeface="B Mitra" panose="00000400000000000000" pitchFamily="2" charset="-78"/>
              </a:rPr>
              <a:t> </a:t>
            </a:r>
            <a:r>
              <a:rPr lang="fa-IR" sz="2000" b="1" dirty="0">
                <a:cs typeface="B Mitra" panose="00000400000000000000" pitchFamily="2" charset="-78"/>
              </a:rPr>
              <a:t>معنوی</a:t>
            </a:r>
            <a:r>
              <a:rPr lang="fa-IR" sz="2000" dirty="0">
                <a:cs typeface="B Mitra" panose="00000400000000000000" pitchFamily="2" charset="-78"/>
              </a:rPr>
              <a:t>، از زیباترین </a:t>
            </a:r>
            <a:r>
              <a:rPr lang="fa-IR" sz="2000" b="1" dirty="0">
                <a:cs typeface="B Mitra" panose="00000400000000000000" pitchFamily="2" charset="-78"/>
              </a:rPr>
              <a:t>رفتارهای</a:t>
            </a:r>
            <a:r>
              <a:rPr lang="fa-IR" sz="2000" dirty="0">
                <a:cs typeface="B Mitra" panose="00000400000000000000" pitchFamily="2" charset="-78"/>
              </a:rPr>
              <a:t> </a:t>
            </a:r>
            <a:r>
              <a:rPr lang="fa-IR" sz="2000" b="1" dirty="0">
                <a:cs typeface="B Mitra" panose="00000400000000000000" pitchFamily="2" charset="-78"/>
              </a:rPr>
              <a:t>اجتماعی</a:t>
            </a:r>
            <a:r>
              <a:rPr lang="fa-IR" sz="2000" dirty="0">
                <a:cs typeface="B Mitra" panose="00000400000000000000" pitchFamily="2" charset="-78"/>
              </a:rPr>
              <a:t> است. </a:t>
            </a:r>
            <a:r>
              <a:rPr lang="fa-IR" sz="2000" dirty="0" smtClean="0">
                <a:cs typeface="B Mitra" panose="00000400000000000000" pitchFamily="2" charset="-78"/>
              </a:rPr>
              <a:t>بالا </a:t>
            </a:r>
            <a:r>
              <a:rPr lang="fa-IR" sz="2000" dirty="0">
                <a:cs typeface="B Mitra" panose="00000400000000000000" pitchFamily="2" charset="-78"/>
              </a:rPr>
              <a:t>بردن سطح فرهنگ عمومی، افزایش </a:t>
            </a:r>
            <a:r>
              <a:rPr lang="fa-IR" sz="2000" b="1" dirty="0">
                <a:cs typeface="B Mitra" panose="00000400000000000000" pitchFamily="2" charset="-78"/>
              </a:rPr>
              <a:t>قدرت</a:t>
            </a:r>
            <a:r>
              <a:rPr lang="fa-IR" sz="2000" dirty="0">
                <a:cs typeface="B Mitra" panose="00000400000000000000" pitchFamily="2" charset="-78"/>
              </a:rPr>
              <a:t> </a:t>
            </a:r>
            <a:r>
              <a:rPr lang="fa-IR" sz="2000" b="1" dirty="0">
                <a:cs typeface="B Mitra" panose="00000400000000000000" pitchFamily="2" charset="-78"/>
              </a:rPr>
              <a:t>تفکر</a:t>
            </a:r>
            <a:r>
              <a:rPr lang="fa-IR" sz="2000" dirty="0">
                <a:cs typeface="B Mitra" panose="00000400000000000000" pitchFamily="2" charset="-78"/>
              </a:rPr>
              <a:t> و </a:t>
            </a:r>
            <a:r>
              <a:rPr lang="fa-IR" sz="2000" b="1" dirty="0">
                <a:cs typeface="B Mitra" panose="00000400000000000000" pitchFamily="2" charset="-78"/>
              </a:rPr>
              <a:t>تعقل</a:t>
            </a:r>
            <a:r>
              <a:rPr lang="fa-IR" sz="2000" dirty="0">
                <a:cs typeface="B Mitra" panose="00000400000000000000" pitchFamily="2" charset="-78"/>
              </a:rPr>
              <a:t> </a:t>
            </a:r>
            <a:r>
              <a:rPr lang="fa-IR" sz="2000" b="1" dirty="0">
                <a:cs typeface="B Mitra" panose="00000400000000000000" pitchFamily="2" charset="-78"/>
              </a:rPr>
              <a:t>فردی</a:t>
            </a:r>
            <a:r>
              <a:rPr lang="fa-IR" sz="2000" dirty="0">
                <a:cs typeface="B Mitra" panose="00000400000000000000" pitchFamily="2" charset="-78"/>
              </a:rPr>
              <a:t> و </a:t>
            </a:r>
            <a:r>
              <a:rPr lang="fa-IR" sz="2000" b="1" dirty="0">
                <a:cs typeface="B Mitra" panose="00000400000000000000" pitchFamily="2" charset="-78"/>
              </a:rPr>
              <a:t>اجتماعی</a:t>
            </a:r>
            <a:r>
              <a:rPr lang="fa-IR" sz="2000" dirty="0">
                <a:cs typeface="B Mitra" panose="00000400000000000000" pitchFamily="2" charset="-78"/>
              </a:rPr>
              <a:t> از مصادیق رفتارهای شایسته اجتماعی است.</a:t>
            </a:r>
            <a:endParaRPr lang="en-US" sz="2000" dirty="0">
              <a:cs typeface="B Mitra" panose="00000400000000000000" pitchFamily="2" charset="-78"/>
            </a:endParaRPr>
          </a:p>
        </p:txBody>
      </p:sp>
      <p:sp>
        <p:nvSpPr>
          <p:cNvPr id="4" name="Rectangle 3"/>
          <p:cNvSpPr/>
          <p:nvPr/>
        </p:nvSpPr>
        <p:spPr>
          <a:xfrm>
            <a:off x="263582" y="725363"/>
            <a:ext cx="1189749"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یازدهم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7332817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5648" y="1282500"/>
            <a:ext cx="8924544" cy="3985706"/>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پر کردن شکاف‌های جامعه از نظر فقر مادی و معنوی از دیگر بروزات شایسته اجتماعی است که به آن «</a:t>
            </a:r>
            <a:r>
              <a:rPr lang="fa-IR" sz="2000" b="1" dirty="0">
                <a:cs typeface="B Mitra" panose="00000400000000000000" pitchFamily="2" charset="-78"/>
              </a:rPr>
              <a:t>انفاق</a:t>
            </a:r>
            <a:r>
              <a:rPr lang="fa-IR" sz="2000" dirty="0">
                <a:cs typeface="B Mitra" panose="00000400000000000000" pitchFamily="2" charset="-78"/>
              </a:rPr>
              <a:t>» گفته می‌شود. از این صفت در قرآن و روایات به عنوان «</a:t>
            </a:r>
            <a:r>
              <a:rPr lang="fa-IR" sz="2000" b="1" dirty="0">
                <a:cs typeface="B Mitra" panose="00000400000000000000" pitchFamily="2" charset="-78"/>
              </a:rPr>
              <a:t>شاخصه</a:t>
            </a:r>
            <a:r>
              <a:rPr lang="fa-IR" sz="2000" dirty="0">
                <a:cs typeface="B Mitra" panose="00000400000000000000" pitchFamily="2" charset="-78"/>
              </a:rPr>
              <a:t> </a:t>
            </a:r>
            <a:r>
              <a:rPr lang="fa-IR" sz="2000" b="1" dirty="0">
                <a:cs typeface="B Mitra" panose="00000400000000000000" pitchFamily="2" charset="-78"/>
              </a:rPr>
              <a:t>ایمان</a:t>
            </a:r>
            <a:r>
              <a:rPr lang="fa-IR" sz="2000" dirty="0">
                <a:cs typeface="B Mitra" panose="00000400000000000000" pitchFamily="2" charset="-78"/>
              </a:rPr>
              <a:t>» نام برده شده است.</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a:t>
            </a:r>
            <a:r>
              <a:rPr lang="fa-IR" sz="2000" b="1" dirty="0">
                <a:cs typeface="B Mitra" panose="00000400000000000000" pitchFamily="2" charset="-78"/>
              </a:rPr>
              <a:t>صدقه</a:t>
            </a:r>
            <a:r>
              <a:rPr lang="fa-IR" sz="2000" dirty="0">
                <a:cs typeface="B Mitra" panose="00000400000000000000" pitchFamily="2" charset="-78"/>
              </a:rPr>
              <a:t>» به عنوان رفتاری اجتماعی با طیفی وسیع از فعالیت‌های اجتماعی، نشان دهنده صدق و راستی ایمان فرد و جامعه است.</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بر اساس آیات و روایات بروز انواع صدقات در جامعه منجر به وفور نعمت و نزول برکات و دفع بلایای مختلف می</a:t>
            </a:r>
            <a:r>
              <a:rPr lang="en-US" sz="2000" dirty="0">
                <a:cs typeface="B Mitra" panose="00000400000000000000" pitchFamily="2" charset="-78"/>
              </a:rPr>
              <a:t>‌</a:t>
            </a:r>
            <a:r>
              <a:rPr lang="fa-IR" sz="2000" dirty="0">
                <a:cs typeface="B Mitra" panose="00000400000000000000" pitchFamily="2" charset="-78"/>
              </a:rPr>
              <a:t>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a:t>
            </a:r>
            <a:r>
              <a:rPr lang="fa-IR" sz="2000" b="1" dirty="0">
                <a:cs typeface="B Mitra" panose="00000400000000000000" pitchFamily="2" charset="-78"/>
              </a:rPr>
              <a:t>برپایی</a:t>
            </a:r>
            <a:r>
              <a:rPr lang="fa-IR" sz="2000" dirty="0">
                <a:cs typeface="B Mitra" panose="00000400000000000000" pitchFamily="2" charset="-78"/>
              </a:rPr>
              <a:t> </a:t>
            </a:r>
            <a:r>
              <a:rPr lang="fa-IR" sz="2000" b="1" dirty="0">
                <a:cs typeface="B Mitra" panose="00000400000000000000" pitchFamily="2" charset="-78"/>
              </a:rPr>
              <a:t>نماز</a:t>
            </a:r>
            <a:r>
              <a:rPr lang="fa-IR" sz="2000" dirty="0">
                <a:cs typeface="B Mitra" panose="00000400000000000000" pitchFamily="2" charset="-78"/>
              </a:rPr>
              <a:t>»، «</a:t>
            </a:r>
            <a:r>
              <a:rPr lang="fa-IR" sz="2000" b="1" dirty="0">
                <a:cs typeface="B Mitra" panose="00000400000000000000" pitchFamily="2" charset="-78"/>
              </a:rPr>
              <a:t>دادن</a:t>
            </a:r>
            <a:r>
              <a:rPr lang="fa-IR" sz="2000" dirty="0">
                <a:cs typeface="B Mitra" panose="00000400000000000000" pitchFamily="2" charset="-78"/>
              </a:rPr>
              <a:t> </a:t>
            </a:r>
            <a:r>
              <a:rPr lang="fa-IR" sz="2000" b="1" dirty="0">
                <a:cs typeface="B Mitra" panose="00000400000000000000" pitchFamily="2" charset="-78"/>
              </a:rPr>
              <a:t>زکات</a:t>
            </a:r>
            <a:r>
              <a:rPr lang="fa-IR" sz="2000" dirty="0">
                <a:cs typeface="B Mitra" panose="00000400000000000000" pitchFamily="2" charset="-78"/>
              </a:rPr>
              <a:t>»، «</a:t>
            </a:r>
            <a:r>
              <a:rPr lang="fa-IR" sz="2000" b="1" dirty="0">
                <a:cs typeface="B Mitra" panose="00000400000000000000" pitchFamily="2" charset="-78"/>
              </a:rPr>
              <a:t>امر</a:t>
            </a:r>
            <a:r>
              <a:rPr lang="fa-IR" sz="2000" dirty="0">
                <a:cs typeface="B Mitra" panose="00000400000000000000" pitchFamily="2" charset="-78"/>
              </a:rPr>
              <a:t> به </a:t>
            </a:r>
            <a:r>
              <a:rPr lang="fa-IR" sz="2000" b="1" dirty="0">
                <a:cs typeface="B Mitra" panose="00000400000000000000" pitchFamily="2" charset="-78"/>
              </a:rPr>
              <a:t>معروف</a:t>
            </a:r>
            <a:r>
              <a:rPr lang="fa-IR" sz="2000" dirty="0">
                <a:cs typeface="B Mitra" panose="00000400000000000000" pitchFamily="2" charset="-78"/>
              </a:rPr>
              <a:t>» و «</a:t>
            </a:r>
            <a:r>
              <a:rPr lang="fa-IR" sz="2000" b="1" dirty="0">
                <a:cs typeface="B Mitra" panose="00000400000000000000" pitchFamily="2" charset="-78"/>
              </a:rPr>
              <a:t>نهی</a:t>
            </a:r>
            <a:r>
              <a:rPr lang="fa-IR" sz="2000" dirty="0">
                <a:cs typeface="B Mitra" panose="00000400000000000000" pitchFamily="2" charset="-78"/>
              </a:rPr>
              <a:t> از </a:t>
            </a:r>
            <a:r>
              <a:rPr lang="fa-IR" sz="2000" b="1" dirty="0">
                <a:cs typeface="B Mitra" panose="00000400000000000000" pitchFamily="2" charset="-78"/>
              </a:rPr>
              <a:t>منکر</a:t>
            </a:r>
            <a:r>
              <a:rPr lang="fa-IR" sz="2000" dirty="0">
                <a:cs typeface="B Mitra" panose="00000400000000000000" pitchFamily="2" charset="-78"/>
              </a:rPr>
              <a:t>» از عناصر اصلی </a:t>
            </a:r>
            <a:r>
              <a:rPr lang="fa-IR" sz="2000" b="1" dirty="0">
                <a:cs typeface="B Mitra" panose="00000400000000000000" pitchFamily="2" charset="-78"/>
              </a:rPr>
              <a:t>بروز</a:t>
            </a:r>
            <a:r>
              <a:rPr lang="fa-IR" sz="2000" dirty="0">
                <a:cs typeface="B Mitra" panose="00000400000000000000" pitchFamily="2" charset="-78"/>
              </a:rPr>
              <a:t> </a:t>
            </a:r>
            <a:r>
              <a:rPr lang="fa-IR" sz="2000" b="1" dirty="0">
                <a:cs typeface="B Mitra" panose="00000400000000000000" pitchFamily="2" charset="-78"/>
              </a:rPr>
              <a:t>ایمان</a:t>
            </a:r>
            <a:r>
              <a:rPr lang="fa-IR" sz="2000" dirty="0">
                <a:cs typeface="B Mitra" panose="00000400000000000000" pitchFamily="2" charset="-78"/>
              </a:rPr>
              <a:t> در </a:t>
            </a:r>
            <a:r>
              <a:rPr lang="fa-IR" sz="2000" b="1" dirty="0">
                <a:cs typeface="B Mitra" panose="00000400000000000000" pitchFamily="2" charset="-78"/>
              </a:rPr>
              <a:t>جامعه</a:t>
            </a:r>
            <a:r>
              <a:rPr lang="fa-IR" sz="2000" dirty="0">
                <a:cs typeface="B Mitra" panose="00000400000000000000" pitchFamily="2" charset="-78"/>
              </a:rPr>
              <a:t> است و موجب تطهیر جامعه از بدی‌ها و زشتی‌ها می‌شود.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پرهیز از هرگونه </a:t>
            </a:r>
            <a:r>
              <a:rPr lang="fa-IR" sz="2000" b="1" dirty="0">
                <a:cs typeface="B Mitra" panose="00000400000000000000" pitchFamily="2" charset="-78"/>
              </a:rPr>
              <a:t>اذیت</a:t>
            </a:r>
            <a:r>
              <a:rPr lang="fa-IR" sz="2000" dirty="0">
                <a:cs typeface="B Mitra" panose="00000400000000000000" pitchFamily="2" charset="-78"/>
              </a:rPr>
              <a:t> و </a:t>
            </a:r>
            <a:r>
              <a:rPr lang="fa-IR" sz="2000" b="1" dirty="0">
                <a:cs typeface="B Mitra" panose="00000400000000000000" pitchFamily="2" charset="-78"/>
              </a:rPr>
              <a:t>آزار</a:t>
            </a:r>
            <a:r>
              <a:rPr lang="fa-IR" sz="2000" dirty="0">
                <a:cs typeface="B Mitra" panose="00000400000000000000" pitchFamily="2" charset="-78"/>
              </a:rPr>
              <a:t> به </a:t>
            </a:r>
            <a:r>
              <a:rPr lang="fa-IR" sz="2000" b="1" dirty="0">
                <a:cs typeface="B Mitra" panose="00000400000000000000" pitchFamily="2" charset="-78"/>
              </a:rPr>
              <a:t>مردم</a:t>
            </a:r>
            <a:r>
              <a:rPr lang="fa-IR" sz="2000" dirty="0">
                <a:cs typeface="B Mitra" panose="00000400000000000000" pitchFamily="2" charset="-78"/>
              </a:rPr>
              <a:t> و </a:t>
            </a:r>
            <a:r>
              <a:rPr lang="fa-IR" sz="2000" b="1" dirty="0">
                <a:cs typeface="B Mitra" panose="00000400000000000000" pitchFamily="2" charset="-78"/>
              </a:rPr>
              <a:t>رعایت</a:t>
            </a:r>
            <a:r>
              <a:rPr lang="fa-IR" sz="2000" dirty="0">
                <a:cs typeface="B Mitra" panose="00000400000000000000" pitchFamily="2" charset="-78"/>
              </a:rPr>
              <a:t> </a:t>
            </a:r>
            <a:r>
              <a:rPr lang="fa-IR" sz="2000" b="1" dirty="0">
                <a:cs typeface="B Mitra" panose="00000400000000000000" pitchFamily="2" charset="-78"/>
              </a:rPr>
              <a:t>حقوق</a:t>
            </a:r>
            <a:r>
              <a:rPr lang="fa-IR" sz="2000" dirty="0">
                <a:cs typeface="B Mitra" panose="00000400000000000000" pitchFamily="2" charset="-78"/>
              </a:rPr>
              <a:t> آنان اصل اساسی در رفتارها و آداب اجتماعی مثبت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a:t>
            </a:r>
            <a:r>
              <a:rPr lang="fa-IR" sz="2000" b="1" dirty="0">
                <a:cs typeface="B Mitra" panose="00000400000000000000" pitchFamily="2" charset="-78"/>
              </a:rPr>
              <a:t>تقوا</a:t>
            </a:r>
            <a:r>
              <a:rPr lang="fa-IR" sz="2000" dirty="0">
                <a:cs typeface="B Mitra" panose="00000400000000000000" pitchFamily="2" charset="-78"/>
              </a:rPr>
              <a:t>» به عنوان مراقبت در اعمال و پرهیز از هر گونه خلافِ عبودیت در رفتار، از مسیر مراقبت در </a:t>
            </a:r>
            <a:r>
              <a:rPr lang="fa-IR" sz="2000" b="1" dirty="0">
                <a:cs typeface="B Mitra" panose="00000400000000000000" pitchFamily="2" charset="-78"/>
              </a:rPr>
              <a:t>رفتارهای</a:t>
            </a:r>
            <a:r>
              <a:rPr lang="fa-IR" sz="2000" dirty="0">
                <a:cs typeface="B Mitra" panose="00000400000000000000" pitchFamily="2" charset="-78"/>
              </a:rPr>
              <a:t> </a:t>
            </a:r>
            <a:r>
              <a:rPr lang="fa-IR" sz="2000" b="1" dirty="0">
                <a:cs typeface="B Mitra" panose="00000400000000000000" pitchFamily="2" charset="-78"/>
              </a:rPr>
              <a:t>اجتماعی</a:t>
            </a:r>
            <a:r>
              <a:rPr lang="fa-IR" sz="2000" dirty="0">
                <a:cs typeface="B Mitra" panose="00000400000000000000" pitchFamily="2" charset="-78"/>
              </a:rPr>
              <a:t> فعال می‌شود،‌ زيرا بیشتر گناهانی که انسان با آنها درگیر است، گناهانی است که در </a:t>
            </a:r>
            <a:r>
              <a:rPr lang="fa-IR" sz="2000" b="1" dirty="0">
                <a:cs typeface="B Mitra" panose="00000400000000000000" pitchFamily="2" charset="-78"/>
              </a:rPr>
              <a:t>بستر</a:t>
            </a:r>
            <a:r>
              <a:rPr lang="fa-IR" sz="2000" dirty="0">
                <a:cs typeface="B Mitra" panose="00000400000000000000" pitchFamily="2" charset="-78"/>
              </a:rPr>
              <a:t> </a:t>
            </a:r>
            <a:r>
              <a:rPr lang="fa-IR" sz="2000" b="1" dirty="0">
                <a:cs typeface="B Mitra" panose="00000400000000000000" pitchFamily="2" charset="-78"/>
              </a:rPr>
              <a:t>جامعه</a:t>
            </a:r>
            <a:r>
              <a:rPr lang="fa-IR" sz="2000" dirty="0">
                <a:cs typeface="B Mitra" panose="00000400000000000000" pitchFamily="2" charset="-78"/>
              </a:rPr>
              <a:t> شکل می‌گیرد.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حرکت‌های جمعی برای خود دارای بروزات مختلف است و بر این اساس باید </a:t>
            </a:r>
            <a:r>
              <a:rPr lang="fa-IR" sz="2000" b="1" dirty="0">
                <a:cs typeface="B Mitra" panose="00000400000000000000" pitchFamily="2" charset="-78"/>
              </a:rPr>
              <a:t>تقوای</a:t>
            </a:r>
            <a:r>
              <a:rPr lang="fa-IR" sz="2000" dirty="0">
                <a:cs typeface="B Mitra" panose="00000400000000000000" pitchFamily="2" charset="-78"/>
              </a:rPr>
              <a:t> </a:t>
            </a:r>
            <a:r>
              <a:rPr lang="fa-IR" sz="2000" b="1" dirty="0">
                <a:cs typeface="B Mitra" panose="00000400000000000000" pitchFamily="2" charset="-78"/>
              </a:rPr>
              <a:t>جمعی</a:t>
            </a:r>
            <a:r>
              <a:rPr lang="fa-IR" sz="2000" dirty="0">
                <a:cs typeface="B Mitra" panose="00000400000000000000" pitchFamily="2" charset="-78"/>
              </a:rPr>
              <a:t> آنها مراعات شود. </a:t>
            </a:r>
            <a:endParaRPr lang="en-US" sz="2000" dirty="0">
              <a:cs typeface="B Mitra" panose="00000400000000000000" pitchFamily="2" charset="-78"/>
            </a:endParaRPr>
          </a:p>
        </p:txBody>
      </p:sp>
      <p:sp>
        <p:nvSpPr>
          <p:cNvPr id="3" name="Rectangle 2"/>
          <p:cNvSpPr/>
          <p:nvPr/>
        </p:nvSpPr>
        <p:spPr>
          <a:xfrm>
            <a:off x="263582" y="725363"/>
            <a:ext cx="1189749"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یازدهم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176180449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8488" y="1218492"/>
            <a:ext cx="9208008" cy="3985706"/>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تقوا</a:t>
            </a:r>
            <a:r>
              <a:rPr lang="fa-IR" sz="2000" dirty="0">
                <a:cs typeface="B Mitra" panose="00000400000000000000" pitchFamily="2" charset="-78"/>
              </a:rPr>
              <a:t> در قرآن منشأ حل مشکلات، گره‌ها، رسیدن به خیرات و برکات مادی و معنوی، فردی و اجتماعی است. در سوره مبارکه طلاق می‌توان به منافع بسیار آن پی برد.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بر اساس سوره مبارکه طلاق هر </a:t>
            </a:r>
            <a:r>
              <a:rPr lang="fa-IR" sz="2000" b="1" dirty="0">
                <a:cs typeface="B Mitra" panose="00000400000000000000" pitchFamily="2" charset="-78"/>
              </a:rPr>
              <a:t>قومی</a:t>
            </a:r>
            <a:r>
              <a:rPr lang="fa-IR" sz="2000" dirty="0">
                <a:cs typeface="B Mitra" panose="00000400000000000000" pitchFamily="2" charset="-78"/>
              </a:rPr>
              <a:t> باید تقوای </a:t>
            </a:r>
            <a:r>
              <a:rPr lang="fa-IR" sz="2000" b="1" dirty="0">
                <a:cs typeface="B Mitra" panose="00000400000000000000" pitchFamily="2" charset="-78"/>
              </a:rPr>
              <a:t>خاص</a:t>
            </a:r>
            <a:r>
              <a:rPr lang="fa-IR" sz="2000" dirty="0">
                <a:cs typeface="B Mitra" panose="00000400000000000000" pitchFamily="2" charset="-78"/>
              </a:rPr>
              <a:t> خود را داشته </a:t>
            </a:r>
            <a:r>
              <a:rPr lang="fa-IR" sz="2000" dirty="0" smtClean="0">
                <a:cs typeface="B Mitra" panose="00000400000000000000" pitchFamily="2" charset="-78"/>
              </a:rPr>
              <a:t>باشد. اجرای </a:t>
            </a:r>
            <a:r>
              <a:rPr lang="fa-IR" sz="2000" dirty="0">
                <a:cs typeface="B Mitra" panose="00000400000000000000" pitchFamily="2" charset="-78"/>
              </a:rPr>
              <a:t>قسط و برقراری عدالت که قرآن از آن به «</a:t>
            </a:r>
            <a:r>
              <a:rPr lang="fa-IR" sz="2000" b="1" dirty="0">
                <a:cs typeface="B Mitra" panose="00000400000000000000" pitchFamily="2" charset="-78"/>
              </a:rPr>
              <a:t>اقامه</a:t>
            </a:r>
            <a:r>
              <a:rPr lang="fa-IR" sz="2000" dirty="0">
                <a:cs typeface="B Mitra" panose="00000400000000000000" pitchFamily="2" charset="-78"/>
              </a:rPr>
              <a:t> </a:t>
            </a:r>
            <a:r>
              <a:rPr lang="fa-IR" sz="2000" b="1" dirty="0">
                <a:cs typeface="B Mitra" panose="00000400000000000000" pitchFamily="2" charset="-78"/>
              </a:rPr>
              <a:t>قسط</a:t>
            </a:r>
            <a:r>
              <a:rPr lang="fa-IR" sz="2000" dirty="0">
                <a:cs typeface="B Mitra" panose="00000400000000000000" pitchFamily="2" charset="-78"/>
              </a:rPr>
              <a:t>» یاد کرده از بروزات مهم حرکت‌های اجتماعی جریان حق است که منجر به </a:t>
            </a:r>
            <a:r>
              <a:rPr lang="fa-IR" sz="2000" b="1" dirty="0">
                <a:cs typeface="B Mitra" panose="00000400000000000000" pitchFamily="2" charset="-78"/>
              </a:rPr>
              <a:t>احیا</a:t>
            </a:r>
            <a:r>
              <a:rPr lang="fa-IR" sz="2000" dirty="0">
                <a:cs typeface="B Mitra" panose="00000400000000000000" pitchFamily="2" charset="-78"/>
              </a:rPr>
              <a:t> و </a:t>
            </a:r>
            <a:r>
              <a:rPr lang="fa-IR" sz="2000" b="1" dirty="0">
                <a:cs typeface="B Mitra" panose="00000400000000000000" pitchFamily="2" charset="-78"/>
              </a:rPr>
              <a:t>شکوفایی</a:t>
            </a:r>
            <a:r>
              <a:rPr lang="fa-IR" sz="2000" dirty="0">
                <a:cs typeface="B Mitra" panose="00000400000000000000" pitchFamily="2" charset="-78"/>
              </a:rPr>
              <a:t> </a:t>
            </a:r>
            <a:r>
              <a:rPr lang="fa-IR" sz="2000" b="1" dirty="0">
                <a:cs typeface="B Mitra" panose="00000400000000000000" pitchFamily="2" charset="-78"/>
              </a:rPr>
              <a:t>استعدادهای</a:t>
            </a:r>
            <a:r>
              <a:rPr lang="fa-IR" sz="2000" dirty="0">
                <a:cs typeface="B Mitra" panose="00000400000000000000" pitchFamily="2" charset="-78"/>
              </a:rPr>
              <a:t> فراوانی می‌شود.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از آنجایی که در جامعه قانع کردن و راضی نمودن همه افراد میسر نیست، در ادای حقوق مردم، </a:t>
            </a:r>
            <a:r>
              <a:rPr lang="fa-IR" sz="2000" b="1" dirty="0">
                <a:cs typeface="B Mitra" panose="00000400000000000000" pitchFamily="2" charset="-78"/>
              </a:rPr>
              <a:t>ملاک‌هایی</a:t>
            </a:r>
            <a:r>
              <a:rPr lang="fa-IR" sz="2000" dirty="0">
                <a:cs typeface="B Mitra" panose="00000400000000000000" pitchFamily="2" charset="-78"/>
              </a:rPr>
              <a:t> از طرف </a:t>
            </a:r>
            <a:r>
              <a:rPr lang="fa-IR" sz="2000" b="1" dirty="0">
                <a:cs typeface="B Mitra" panose="00000400000000000000" pitchFamily="2" charset="-78"/>
              </a:rPr>
              <a:t>رسول</a:t>
            </a:r>
            <a:r>
              <a:rPr lang="fa-IR" sz="2000" dirty="0">
                <a:cs typeface="B Mitra" panose="00000400000000000000" pitchFamily="2" charset="-78"/>
              </a:rPr>
              <a:t> و عقل حاکم است. این ملاک‌ها مبنایی برای اجرای قسط در جامعه خواهد بود. بدیهی است که شمارش همه ملاک‌ها برای رعایت حقوق انسان</a:t>
            </a:r>
            <a:r>
              <a:rPr lang="en-US" sz="2000" dirty="0">
                <a:cs typeface="B Mitra" panose="00000400000000000000" pitchFamily="2" charset="-78"/>
              </a:rPr>
              <a:t>‌</a:t>
            </a:r>
            <a:r>
              <a:rPr lang="fa-IR" sz="2000" dirty="0">
                <a:cs typeface="B Mitra" panose="00000400000000000000" pitchFamily="2" charset="-78"/>
              </a:rPr>
              <a:t>ها در یک جمع و اجتماع، تنها از جانب خالق امکان‌پذیر است.</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اصلاح «</a:t>
            </a:r>
            <a:r>
              <a:rPr lang="fa-IR" sz="2000" b="1" dirty="0">
                <a:cs typeface="B Mitra" panose="00000400000000000000" pitchFamily="2" charset="-78"/>
              </a:rPr>
              <a:t>حرث</a:t>
            </a:r>
            <a:r>
              <a:rPr lang="fa-IR" sz="2000" dirty="0">
                <a:cs typeface="B Mitra" panose="00000400000000000000" pitchFamily="2" charset="-78"/>
              </a:rPr>
              <a:t>» و «</a:t>
            </a:r>
            <a:r>
              <a:rPr lang="fa-IR" sz="2000" b="1" dirty="0">
                <a:cs typeface="B Mitra" panose="00000400000000000000" pitchFamily="2" charset="-78"/>
              </a:rPr>
              <a:t>نسل</a:t>
            </a:r>
            <a:r>
              <a:rPr lang="fa-IR" sz="2000" dirty="0">
                <a:cs typeface="B Mitra" panose="00000400000000000000" pitchFamily="2" charset="-78"/>
              </a:rPr>
              <a:t>» با تقویت بنیان</a:t>
            </a:r>
            <a:r>
              <a:rPr lang="en-US" sz="2000" dirty="0">
                <a:cs typeface="B Mitra" panose="00000400000000000000" pitchFamily="2" charset="-78"/>
              </a:rPr>
              <a:t>‌</a:t>
            </a:r>
            <a:r>
              <a:rPr lang="fa-IR" sz="2000" dirty="0">
                <a:cs typeface="B Mitra" panose="00000400000000000000" pitchFamily="2" charset="-78"/>
              </a:rPr>
              <a:t>های خانواده و تربیت فرزند و احترام و تکریم به زنان و بالا بردن سطح معنویت و علم آنها از محورهای اساسی در رفتارهای اجتماعی است که در صورت خالی بودن جامعه‌ای از این اصلاح، جامعه به سمت تباهی زنان و نسل پیش می‌رود. </a:t>
            </a:r>
            <a:endParaRPr lang="en-US" sz="2000" dirty="0">
              <a:cs typeface="B Mitra" panose="00000400000000000000" pitchFamily="2" charset="-78"/>
            </a:endParaRPr>
          </a:p>
        </p:txBody>
      </p:sp>
      <p:sp>
        <p:nvSpPr>
          <p:cNvPr id="3" name="Rectangle 2"/>
          <p:cNvSpPr/>
          <p:nvPr/>
        </p:nvSpPr>
        <p:spPr>
          <a:xfrm>
            <a:off x="263582" y="725363"/>
            <a:ext cx="1189749"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یازدهم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36428032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4480" y="1465070"/>
            <a:ext cx="8933688" cy="3631763"/>
          </a:xfrm>
          <a:prstGeom prst="rect">
            <a:avLst/>
          </a:prstGeom>
        </p:spPr>
        <p:txBody>
          <a:bodyPr wrap="square">
            <a:spAutoFit/>
          </a:bodyPr>
          <a:lstStyle/>
          <a:p>
            <a:pPr marL="342900" indent="-342900" algn="just" rtl="1">
              <a:lnSpc>
                <a:spcPct val="115000"/>
              </a:lnSpc>
              <a:buFont typeface="Wingdings" panose="05000000000000000000" pitchFamily="2" charset="2"/>
              <a:buChar char="v"/>
            </a:pPr>
            <a:r>
              <a:rPr lang="fa-IR" sz="2000" b="1" dirty="0">
                <a:cs typeface="B Mitra" panose="00000400000000000000" pitchFamily="2" charset="-78"/>
              </a:rPr>
              <a:t>بروزات</a:t>
            </a:r>
            <a:r>
              <a:rPr lang="fa-IR" sz="2000" dirty="0">
                <a:cs typeface="B Mitra" panose="00000400000000000000" pitchFamily="2" charset="-78"/>
              </a:rPr>
              <a:t> </a:t>
            </a:r>
            <a:r>
              <a:rPr lang="fa-IR" sz="2000" b="1" dirty="0">
                <a:cs typeface="B Mitra" panose="00000400000000000000" pitchFamily="2" charset="-78"/>
              </a:rPr>
              <a:t>اجتماعی</a:t>
            </a:r>
            <a:r>
              <a:rPr lang="fa-IR" sz="2000" dirty="0">
                <a:cs typeface="B Mitra" panose="00000400000000000000" pitchFamily="2" charset="-78"/>
              </a:rPr>
              <a:t> </a:t>
            </a:r>
            <a:r>
              <a:rPr lang="fa-IR" sz="2000" b="1" dirty="0">
                <a:cs typeface="B Mitra" panose="00000400000000000000" pitchFamily="2" charset="-78"/>
              </a:rPr>
              <a:t>صالح</a:t>
            </a:r>
            <a:r>
              <a:rPr lang="fa-IR" sz="2000" dirty="0">
                <a:cs typeface="B Mitra" panose="00000400000000000000" pitchFamily="2" charset="-78"/>
              </a:rPr>
              <a:t> که به صورت صریح و آشکار در منظر اجتماع ظاهر می‌شود باعث گسترش خوبی‌ها و خیرات می‌گردد.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یکی </a:t>
            </a:r>
            <a:r>
              <a:rPr lang="fa-IR" sz="2000" dirty="0">
                <a:cs typeface="B Mitra" panose="00000400000000000000" pitchFamily="2" charset="-78"/>
              </a:rPr>
              <a:t>از حربه‌های شیطان برای ظاهر نشدن این بروزات </a:t>
            </a:r>
            <a:r>
              <a:rPr lang="fa-IR" sz="2000" b="1" dirty="0">
                <a:cs typeface="B Mitra" panose="00000400000000000000" pitchFamily="2" charset="-78"/>
              </a:rPr>
              <a:t>القای</a:t>
            </a:r>
            <a:r>
              <a:rPr lang="fa-IR" sz="2000" dirty="0">
                <a:cs typeface="B Mitra" panose="00000400000000000000" pitchFamily="2" charset="-78"/>
              </a:rPr>
              <a:t> </a:t>
            </a:r>
            <a:r>
              <a:rPr lang="fa-IR" sz="2000" b="1" dirty="0">
                <a:cs typeface="B Mitra" panose="00000400000000000000" pitchFamily="2" charset="-78"/>
              </a:rPr>
              <a:t>حس</a:t>
            </a:r>
            <a:r>
              <a:rPr lang="fa-IR" sz="2000" dirty="0">
                <a:cs typeface="B Mitra" panose="00000400000000000000" pitchFamily="2" charset="-78"/>
              </a:rPr>
              <a:t> </a:t>
            </a:r>
            <a:r>
              <a:rPr lang="fa-IR" sz="2000" b="1" dirty="0">
                <a:cs typeface="B Mitra" panose="00000400000000000000" pitchFamily="2" charset="-78"/>
              </a:rPr>
              <a:t>ریا</a:t>
            </a:r>
            <a:r>
              <a:rPr lang="fa-IR" sz="2000" dirty="0">
                <a:cs typeface="B Mitra" panose="00000400000000000000" pitchFamily="2" charset="-78"/>
              </a:rPr>
              <a:t> و </a:t>
            </a:r>
            <a:r>
              <a:rPr lang="fa-IR" sz="2000" b="1" dirty="0">
                <a:cs typeface="B Mitra" panose="00000400000000000000" pitchFamily="2" charset="-78"/>
              </a:rPr>
              <a:t>خودنمایی</a:t>
            </a:r>
            <a:r>
              <a:rPr lang="fa-IR" sz="2000" dirty="0">
                <a:cs typeface="B Mitra" panose="00000400000000000000" pitchFamily="2" charset="-78"/>
              </a:rPr>
              <a:t>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شرایط</a:t>
            </a:r>
            <a:r>
              <a:rPr lang="en-US" sz="2000" dirty="0">
                <a:cs typeface="B Mitra" panose="00000400000000000000" pitchFamily="2" charset="-78"/>
              </a:rPr>
              <a:t>‌</a:t>
            </a:r>
            <a:r>
              <a:rPr lang="fa-IR" sz="2000" dirty="0">
                <a:cs typeface="B Mitra" panose="00000400000000000000" pitchFamily="2" charset="-78"/>
              </a:rPr>
              <a:t>شناسی و بلوغ اجتماعی از لوازم بروز رفتارهای صالح اجتماعی است که با آموزش برای فرد حاصل می‌شود.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انسان</a:t>
            </a:r>
            <a:r>
              <a:rPr lang="en-US" sz="2000" dirty="0">
                <a:cs typeface="B Mitra" panose="00000400000000000000" pitchFamily="2" charset="-78"/>
              </a:rPr>
              <a:t>‌</a:t>
            </a:r>
            <a:r>
              <a:rPr lang="fa-IR" sz="2000" dirty="0">
                <a:cs typeface="B Mitra" panose="00000400000000000000" pitchFamily="2" charset="-78"/>
              </a:rPr>
              <a:t>های مؤمن علاوه بر اینکه لازم است خود دارای رفتارهای صالح اجتماعی باشند، لازم است در هنگامی که روحیه بد اخلاقی در جامعه اوج می‌گیرد در جهت جبران و پوشش آنها اقدام لازم را انجام دهند. در این حالت تهدیدهایی که به واسطه بد اخلاقی دیگران در جامعه ایجاد می‌شود باعث رشد و شکوفایی بیشتر آنها می‌شود.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به اقداماتی که در جهت جبران و پوشش تبعات بدی‌های دیگران صورت می‌گیرد، «</a:t>
            </a:r>
            <a:r>
              <a:rPr lang="fa-IR" sz="2000" b="1" dirty="0">
                <a:cs typeface="B Mitra" panose="00000400000000000000" pitchFamily="2" charset="-78"/>
              </a:rPr>
              <a:t>عفو</a:t>
            </a:r>
            <a:r>
              <a:rPr lang="fa-IR" sz="2000" dirty="0">
                <a:cs typeface="B Mitra" panose="00000400000000000000" pitchFamily="2" charset="-78"/>
              </a:rPr>
              <a:t>» و «</a:t>
            </a:r>
            <a:r>
              <a:rPr lang="fa-IR" sz="2000" b="1" dirty="0">
                <a:cs typeface="B Mitra" panose="00000400000000000000" pitchFamily="2" charset="-78"/>
              </a:rPr>
              <a:t>صفح</a:t>
            </a:r>
            <a:r>
              <a:rPr lang="fa-IR" sz="2000" dirty="0">
                <a:cs typeface="B Mitra" panose="00000400000000000000" pitchFamily="2" charset="-78"/>
              </a:rPr>
              <a:t>» گفته می‌شود.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برای بررسی بیشتر و دقیق‌تر می</a:t>
            </a:r>
            <a:r>
              <a:rPr lang="en-US" sz="2000" dirty="0">
                <a:cs typeface="B Mitra" panose="00000400000000000000" pitchFamily="2" charset="-78"/>
              </a:rPr>
              <a:t>‌</a:t>
            </a:r>
            <a:r>
              <a:rPr lang="fa-IR" sz="2000" dirty="0">
                <a:cs typeface="B Mitra" panose="00000400000000000000" pitchFamily="2" charset="-78"/>
              </a:rPr>
              <a:t>توان فهرستی از بروزات صالح و غیرصالح اجتماعی را در هر سوره‌ای از سوره‌های قرآن مشاهده کرد.  </a:t>
            </a:r>
            <a:endParaRPr lang="en-US" sz="2000" dirty="0">
              <a:cs typeface="B Mitra" panose="00000400000000000000" pitchFamily="2" charset="-78"/>
            </a:endParaRPr>
          </a:p>
        </p:txBody>
      </p:sp>
      <p:sp>
        <p:nvSpPr>
          <p:cNvPr id="3" name="Rectangle 2"/>
          <p:cNvSpPr/>
          <p:nvPr/>
        </p:nvSpPr>
        <p:spPr>
          <a:xfrm>
            <a:off x="263582" y="725363"/>
            <a:ext cx="1189749" cy="410882"/>
          </a:xfrm>
          <a:prstGeom prst="rect">
            <a:avLst/>
          </a:prstGeom>
        </p:spPr>
        <p:txBody>
          <a:bodyPr wrap="none">
            <a:spAutoFit/>
          </a:bodyPr>
          <a:lstStyle/>
          <a:p>
            <a:pPr algn="just" rtl="1">
              <a:lnSpc>
                <a:spcPct val="115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یازدهم</a:t>
            </a: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6067922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26189" y="992422"/>
            <a:ext cx="9269610" cy="4693593"/>
          </a:xfrm>
          <a:prstGeom prst="rect">
            <a:avLst/>
          </a:prstGeom>
        </p:spPr>
        <p:txBody>
          <a:bodyPr wrap="square">
            <a:spAutoFit/>
          </a:bodyPr>
          <a:lstStyle/>
          <a:p>
            <a:pPr algn="just" rtl="1">
              <a:lnSpc>
                <a:spcPct val="115000"/>
              </a:lnSpc>
              <a:spcAft>
                <a:spcPts val="0"/>
              </a:spcAft>
            </a:pPr>
            <a:r>
              <a:rPr lang="fa-IR" sz="2000" b="1" dirty="0">
                <a:cs typeface="B Mitra" panose="00000400000000000000" pitchFamily="2" charset="-78"/>
              </a:rPr>
              <a:t>مبانی نظری</a:t>
            </a:r>
            <a:endParaRPr lang="en-US" sz="2000" b="1"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انسان برای رسیدن به </a:t>
            </a:r>
            <a:r>
              <a:rPr lang="fa-IR" sz="2000" b="1" dirty="0">
                <a:cs typeface="B Mitra" panose="00000400000000000000" pitchFamily="2" charset="-78"/>
              </a:rPr>
              <a:t>مقاصد</a:t>
            </a:r>
            <a:r>
              <a:rPr lang="fa-IR" sz="2000" dirty="0">
                <a:cs typeface="B Mitra" panose="00000400000000000000" pitchFamily="2" charset="-78"/>
              </a:rPr>
              <a:t> خود دارای توانی محدود است. این توان را می‌تواند با </a:t>
            </a:r>
            <a:r>
              <a:rPr lang="fa-IR" sz="2000" b="1" dirty="0">
                <a:cs typeface="B Mitra" panose="00000400000000000000" pitchFamily="2" charset="-78"/>
              </a:rPr>
              <a:t>مشارکت</a:t>
            </a:r>
            <a:r>
              <a:rPr lang="fa-IR" sz="2000" dirty="0">
                <a:cs typeface="B Mitra" panose="00000400000000000000" pitchFamily="2" charset="-78"/>
              </a:rPr>
              <a:t> دیگران، </a:t>
            </a:r>
            <a:r>
              <a:rPr lang="fa-IR" sz="2000" b="1" dirty="0">
                <a:cs typeface="B Mitra" panose="00000400000000000000" pitchFamily="2" charset="-78"/>
              </a:rPr>
              <a:t>توسعه</a:t>
            </a:r>
            <a:r>
              <a:rPr lang="fa-IR" sz="2000" dirty="0">
                <a:cs typeface="B Mitra" panose="00000400000000000000" pitchFamily="2" charset="-78"/>
              </a:rPr>
              <a:t> دهد.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تحقق برخی از امور فقط از طریق </a:t>
            </a:r>
            <a:r>
              <a:rPr lang="fa-IR" sz="2000" b="1" dirty="0">
                <a:cs typeface="B Mitra" panose="00000400000000000000" pitchFamily="2" charset="-78"/>
              </a:rPr>
              <a:t>مشارکت</a:t>
            </a:r>
            <a:r>
              <a:rPr lang="fa-IR" sz="2000" dirty="0">
                <a:cs typeface="B Mitra" panose="00000400000000000000" pitchFamily="2" charset="-78"/>
              </a:rPr>
              <a:t> </a:t>
            </a:r>
            <a:r>
              <a:rPr lang="fa-IR" sz="2000" b="1" dirty="0">
                <a:cs typeface="B Mitra" panose="00000400000000000000" pitchFamily="2" charset="-78"/>
              </a:rPr>
              <a:t>عمومی</a:t>
            </a:r>
            <a:r>
              <a:rPr lang="fa-IR" sz="2000" dirty="0">
                <a:cs typeface="B Mitra" panose="00000400000000000000" pitchFamily="2" charset="-78"/>
              </a:rPr>
              <a:t> صورت می‌گیرد. چنانچه گفته شد برای این منظور داشتن </a:t>
            </a:r>
            <a:r>
              <a:rPr lang="fa-IR" sz="2000" b="1" dirty="0">
                <a:cs typeface="B Mitra" panose="00000400000000000000" pitchFamily="2" charset="-78"/>
              </a:rPr>
              <a:t>منافع</a:t>
            </a:r>
            <a:r>
              <a:rPr lang="fa-IR" sz="2000" dirty="0">
                <a:cs typeface="B Mitra" panose="00000400000000000000" pitchFamily="2" charset="-78"/>
              </a:rPr>
              <a:t> و </a:t>
            </a:r>
            <a:r>
              <a:rPr lang="fa-IR" sz="2000" b="1" dirty="0">
                <a:cs typeface="B Mitra" panose="00000400000000000000" pitchFamily="2" charset="-78"/>
              </a:rPr>
              <a:t>مقاصد</a:t>
            </a:r>
            <a:r>
              <a:rPr lang="fa-IR" sz="2000" dirty="0">
                <a:cs typeface="B Mitra" panose="00000400000000000000" pitchFamily="2" charset="-78"/>
              </a:rPr>
              <a:t> </a:t>
            </a:r>
            <a:r>
              <a:rPr lang="fa-IR" sz="2000" b="1" dirty="0">
                <a:cs typeface="B Mitra" panose="00000400000000000000" pitchFamily="2" charset="-78"/>
              </a:rPr>
              <a:t>مشترک</a:t>
            </a:r>
            <a:r>
              <a:rPr lang="fa-IR" sz="2000" dirty="0">
                <a:cs typeface="B Mitra" panose="00000400000000000000" pitchFamily="2" charset="-78"/>
              </a:rPr>
              <a:t> بین افراد ضروری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به طور طبیعی توان انسان با مشارکت جمعی افزایش می‌یابد. در سوره مبارکه انفال به نمونه‌هایی از این مشارکت جمعی و برخی از انواع آن اشاره شده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a:t>
            </a:r>
            <a:r>
              <a:rPr lang="fa-IR" sz="2000" b="1" dirty="0">
                <a:cs typeface="B Mitra" panose="00000400000000000000" pitchFamily="2" charset="-78"/>
              </a:rPr>
              <a:t>حرکت‌های</a:t>
            </a:r>
            <a:r>
              <a:rPr lang="fa-IR" sz="2000" dirty="0">
                <a:cs typeface="B Mitra" panose="00000400000000000000" pitchFamily="2" charset="-78"/>
              </a:rPr>
              <a:t> </a:t>
            </a:r>
            <a:r>
              <a:rPr lang="fa-IR" sz="2000" b="1" dirty="0">
                <a:cs typeface="B Mitra" panose="00000400000000000000" pitchFamily="2" charset="-78"/>
              </a:rPr>
              <a:t>جمعی</a:t>
            </a:r>
            <a:r>
              <a:rPr lang="fa-IR" sz="2000" dirty="0">
                <a:cs typeface="B Mitra" panose="00000400000000000000" pitchFamily="2" charset="-78"/>
              </a:rPr>
              <a:t> توجه به استعدادهای مختلف، و استفاده متناسب و به جا از هر استعداد، ضامن رسیدن به </a:t>
            </a:r>
            <a:r>
              <a:rPr lang="fa-IR" sz="2000" b="1" dirty="0">
                <a:cs typeface="B Mitra" panose="00000400000000000000" pitchFamily="2" charset="-78"/>
              </a:rPr>
              <a:t>مقصد</a:t>
            </a:r>
            <a:r>
              <a:rPr lang="fa-IR" sz="2000" dirty="0">
                <a:cs typeface="B Mitra" panose="00000400000000000000" pitchFamily="2" charset="-78"/>
              </a:rPr>
              <a:t>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حرکت‌های جمعی، </a:t>
            </a:r>
            <a:r>
              <a:rPr lang="fa-IR" sz="2000" b="1" dirty="0">
                <a:cs typeface="B Mitra" panose="00000400000000000000" pitchFamily="2" charset="-78"/>
              </a:rPr>
              <a:t>مصلحت‌های</a:t>
            </a:r>
            <a:r>
              <a:rPr lang="fa-IR" sz="2000" dirty="0">
                <a:cs typeface="B Mitra" panose="00000400000000000000" pitchFamily="2" charset="-78"/>
              </a:rPr>
              <a:t> </a:t>
            </a:r>
            <a:r>
              <a:rPr lang="fa-IR" sz="2000" b="1" dirty="0">
                <a:cs typeface="B Mitra" panose="00000400000000000000" pitchFamily="2" charset="-78"/>
              </a:rPr>
              <a:t>جمعی</a:t>
            </a:r>
            <a:r>
              <a:rPr lang="fa-IR" sz="2000" dirty="0">
                <a:cs typeface="B Mitra" panose="00000400000000000000" pitchFamily="2" charset="-78"/>
              </a:rPr>
              <a:t> </a:t>
            </a:r>
            <a:r>
              <a:rPr lang="fa-IR" sz="2000" b="1" dirty="0">
                <a:cs typeface="B Mitra" panose="00000400000000000000" pitchFamily="2" charset="-78"/>
              </a:rPr>
              <a:t>مقدم</a:t>
            </a:r>
            <a:r>
              <a:rPr lang="fa-IR" sz="2000" dirty="0">
                <a:cs typeface="B Mitra" panose="00000400000000000000" pitchFamily="2" charset="-78"/>
              </a:rPr>
              <a:t> بر مصلحت‌های </a:t>
            </a:r>
            <a:r>
              <a:rPr lang="fa-IR" sz="2000" b="1" dirty="0">
                <a:cs typeface="B Mitra" panose="00000400000000000000" pitchFamily="2" charset="-78"/>
              </a:rPr>
              <a:t>فردی</a:t>
            </a:r>
            <a:r>
              <a:rPr lang="fa-IR" sz="2000" dirty="0">
                <a:cs typeface="B Mitra" panose="00000400000000000000" pitchFamily="2" charset="-78"/>
              </a:rPr>
              <a:t>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برای رسیدن به مقاصد مهم و بزرگ اجتماعی که باعث رشد و پویایی جامعه‌ای می‌شود باید موارد زیر را فراهم ساخت:</a:t>
            </a:r>
            <a:endParaRPr lang="en-US" sz="2000" dirty="0">
              <a:cs typeface="B Mitra" panose="00000400000000000000" pitchFamily="2" charset="-78"/>
            </a:endParaRPr>
          </a:p>
          <a:p>
            <a:pPr marL="800100" lvl="1" indent="-342900" algn="just" rtl="1">
              <a:lnSpc>
                <a:spcPct val="115000"/>
              </a:lnSpc>
              <a:buFont typeface="Courier New" panose="02070309020205020404" pitchFamily="49" charset="0"/>
              <a:buChar char="o"/>
            </a:pPr>
            <a:r>
              <a:rPr lang="fa-IR" sz="2000" dirty="0">
                <a:cs typeface="B Mitra" panose="00000400000000000000" pitchFamily="2" charset="-78"/>
              </a:rPr>
              <a:t>تعیین نقشه کلی راه و برآورد هزینه‌ها و زمان‌بندی اجرای کارها، </a:t>
            </a:r>
            <a:endParaRPr lang="en-US" sz="2000" dirty="0">
              <a:cs typeface="B Mitra" panose="00000400000000000000" pitchFamily="2" charset="-78"/>
            </a:endParaRPr>
          </a:p>
          <a:p>
            <a:pPr marL="800100" lvl="1" indent="-342900" algn="just" rtl="1">
              <a:lnSpc>
                <a:spcPct val="115000"/>
              </a:lnSpc>
              <a:buFont typeface="Courier New" panose="02070309020205020404" pitchFamily="49" charset="0"/>
              <a:buChar char="o"/>
            </a:pPr>
            <a:r>
              <a:rPr lang="fa-IR" sz="2000" dirty="0">
                <a:cs typeface="B Mitra" panose="00000400000000000000" pitchFamily="2" charset="-78"/>
              </a:rPr>
              <a:t>تدارک همه جانبه امکانات و مهیا ساختن شرایط،</a:t>
            </a:r>
            <a:endParaRPr lang="en-US" sz="2000" dirty="0">
              <a:cs typeface="B Mitra" panose="00000400000000000000" pitchFamily="2" charset="-78"/>
            </a:endParaRPr>
          </a:p>
          <a:p>
            <a:pPr marL="800100" lvl="1" indent="-342900" algn="just" rtl="1">
              <a:lnSpc>
                <a:spcPct val="115000"/>
              </a:lnSpc>
              <a:buFont typeface="Courier New" panose="02070309020205020404" pitchFamily="49" charset="0"/>
              <a:buChar char="o"/>
            </a:pPr>
            <a:r>
              <a:rPr lang="fa-IR" sz="2000" dirty="0">
                <a:cs typeface="B Mitra" panose="00000400000000000000" pitchFamily="2" charset="-78"/>
              </a:rPr>
              <a:t>پیش‌بینی موانع و سعی در مقابله یا بر طرف کردن آنها،</a:t>
            </a:r>
            <a:endParaRPr lang="en-US" sz="2000" dirty="0">
              <a:cs typeface="B Mitra" panose="00000400000000000000" pitchFamily="2" charset="-78"/>
            </a:endParaRPr>
          </a:p>
          <a:p>
            <a:pPr marL="800100" lvl="1" indent="-342900" algn="just" rtl="1">
              <a:lnSpc>
                <a:spcPct val="115000"/>
              </a:lnSpc>
              <a:buFont typeface="Courier New" panose="02070309020205020404" pitchFamily="49" charset="0"/>
              <a:buChar char="o"/>
            </a:pPr>
            <a:r>
              <a:rPr lang="fa-IR" sz="2000" dirty="0">
                <a:cs typeface="B Mitra" panose="00000400000000000000" pitchFamily="2" charset="-78"/>
              </a:rPr>
              <a:t>اقدام به موقع و سریع و رعایت اجل و زمان سرآمدن کارها. </a:t>
            </a:r>
            <a:endParaRPr lang="en-US" sz="2000" dirty="0">
              <a:cs typeface="B Mitra" panose="00000400000000000000" pitchFamily="2" charset="-78"/>
            </a:endParaRPr>
          </a:p>
        </p:txBody>
      </p:sp>
      <p:sp>
        <p:nvSpPr>
          <p:cNvPr id="2" name="Rectangle 1"/>
          <p:cNvSpPr/>
          <p:nvPr/>
        </p:nvSpPr>
        <p:spPr>
          <a:xfrm>
            <a:off x="205286" y="731877"/>
            <a:ext cx="1282723" cy="410882"/>
          </a:xfrm>
          <a:prstGeom prst="rect">
            <a:avLst/>
          </a:prstGeom>
        </p:spPr>
        <p:txBody>
          <a:bodyPr wrap="none">
            <a:spAutoFit/>
          </a:bodyPr>
          <a:lstStyle/>
          <a:p>
            <a:pPr algn="just" rtl="1">
              <a:lnSpc>
                <a:spcPct val="115000"/>
              </a:lnSpc>
              <a:spcAft>
                <a:spcPts val="0"/>
              </a:spcAft>
            </a:pPr>
            <a:r>
              <a:rPr lang="fa-IR" b="1" dirty="0" smtClean="0">
                <a:cs typeface="B Mitra" panose="00000400000000000000" pitchFamily="2" charset="-78"/>
              </a:rPr>
              <a:t>درس دوازدهم</a:t>
            </a:r>
            <a:endParaRPr lang="en-US" b="1" dirty="0">
              <a:cs typeface="B Mitra" panose="00000400000000000000" pitchFamily="2" charset="-78"/>
            </a:endParaRPr>
          </a:p>
        </p:txBody>
      </p:sp>
    </p:spTree>
    <p:extLst>
      <p:ext uri="{BB962C8B-B14F-4D97-AF65-F5344CB8AC3E}">
        <p14:creationId xmlns:p14="http://schemas.microsoft.com/office/powerpoint/2010/main" val="27017894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19072" y="1142759"/>
            <a:ext cx="8869680" cy="4693593"/>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شرط</a:t>
            </a:r>
            <a:r>
              <a:rPr lang="fa-IR" sz="2000" dirty="0">
                <a:cs typeface="B Mitra" panose="00000400000000000000" pitchFamily="2" charset="-78"/>
              </a:rPr>
              <a:t> لازم برای رسیدن به </a:t>
            </a:r>
            <a:r>
              <a:rPr lang="fa-IR" sz="2000" b="1" dirty="0">
                <a:cs typeface="B Mitra" panose="00000400000000000000" pitchFamily="2" charset="-78"/>
              </a:rPr>
              <a:t>مقاصد</a:t>
            </a:r>
            <a:r>
              <a:rPr lang="fa-IR" sz="2000" dirty="0">
                <a:cs typeface="B Mitra" panose="00000400000000000000" pitchFamily="2" charset="-78"/>
              </a:rPr>
              <a:t> </a:t>
            </a:r>
            <a:r>
              <a:rPr lang="fa-IR" sz="2000" b="1" dirty="0">
                <a:cs typeface="B Mitra" panose="00000400000000000000" pitchFamily="2" charset="-78"/>
              </a:rPr>
              <a:t>بزرگ</a:t>
            </a:r>
            <a:r>
              <a:rPr lang="fa-IR" sz="2000" dirty="0">
                <a:cs typeface="B Mitra" panose="00000400000000000000" pitchFamily="2" charset="-78"/>
              </a:rPr>
              <a:t> </a:t>
            </a:r>
            <a:r>
              <a:rPr lang="fa-IR" sz="2000" b="1" dirty="0">
                <a:cs typeface="B Mitra" panose="00000400000000000000" pitchFamily="2" charset="-78"/>
              </a:rPr>
              <a:t>اجتماعی</a:t>
            </a:r>
            <a:r>
              <a:rPr lang="fa-IR" sz="2000" dirty="0">
                <a:cs typeface="B Mitra" panose="00000400000000000000" pitchFamily="2" charset="-78"/>
              </a:rPr>
              <a:t> </a:t>
            </a:r>
            <a:r>
              <a:rPr lang="fa-IR" sz="2000" b="1" dirty="0">
                <a:cs typeface="B Mitra" panose="00000400000000000000" pitchFamily="2" charset="-78"/>
              </a:rPr>
              <a:t>برنامه‌ریزی</a:t>
            </a:r>
            <a:r>
              <a:rPr lang="fa-IR" sz="2000" dirty="0">
                <a:cs typeface="B Mitra" panose="00000400000000000000" pitchFamily="2" charset="-78"/>
              </a:rPr>
              <a:t>، </a:t>
            </a:r>
            <a:r>
              <a:rPr lang="fa-IR" sz="2000" b="1" dirty="0">
                <a:cs typeface="B Mitra" panose="00000400000000000000" pitchFamily="2" charset="-78"/>
              </a:rPr>
              <a:t>جدیت</a:t>
            </a:r>
            <a:r>
              <a:rPr lang="fa-IR" sz="2000" dirty="0">
                <a:cs typeface="B Mitra" panose="00000400000000000000" pitchFamily="2" charset="-78"/>
              </a:rPr>
              <a:t>، </a:t>
            </a:r>
            <a:r>
              <a:rPr lang="fa-IR" sz="2000" b="1" dirty="0">
                <a:cs typeface="B Mitra" panose="00000400000000000000" pitchFamily="2" charset="-78"/>
              </a:rPr>
              <a:t>پشتکار</a:t>
            </a:r>
            <a:r>
              <a:rPr lang="fa-IR" sz="2000" dirty="0">
                <a:cs typeface="B Mitra" panose="00000400000000000000" pitchFamily="2" charset="-78"/>
              </a:rPr>
              <a:t> و </a:t>
            </a:r>
            <a:r>
              <a:rPr lang="fa-IR" sz="2000" b="1" dirty="0">
                <a:cs typeface="B Mitra" panose="00000400000000000000" pitchFamily="2" charset="-78"/>
              </a:rPr>
              <a:t>استمرار</a:t>
            </a:r>
            <a:r>
              <a:rPr lang="fa-IR" sz="2000" dirty="0">
                <a:cs typeface="B Mitra" panose="00000400000000000000" pitchFamily="2" charset="-78"/>
              </a:rPr>
              <a:t> است که در فرهنگ قرآن و روایات به آن «</a:t>
            </a:r>
            <a:r>
              <a:rPr lang="fa-IR" sz="2000" b="1" dirty="0">
                <a:cs typeface="B Mitra" panose="00000400000000000000" pitchFamily="2" charset="-78"/>
              </a:rPr>
              <a:t>همت</a:t>
            </a:r>
            <a:r>
              <a:rPr lang="fa-IR" sz="2000" dirty="0">
                <a:cs typeface="B Mitra" panose="00000400000000000000" pitchFamily="2" charset="-78"/>
              </a:rPr>
              <a:t>» و «</a:t>
            </a:r>
            <a:r>
              <a:rPr lang="fa-IR" sz="2000" b="1" dirty="0">
                <a:cs typeface="B Mitra" panose="00000400000000000000" pitchFamily="2" charset="-78"/>
              </a:rPr>
              <a:t>عزم</a:t>
            </a:r>
            <a:r>
              <a:rPr lang="fa-IR" sz="2000" dirty="0">
                <a:cs typeface="B Mitra" panose="00000400000000000000" pitchFamily="2" charset="-78"/>
              </a:rPr>
              <a:t>» گویند.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a:t>
            </a:r>
            <a:r>
              <a:rPr lang="fa-IR" sz="2000" b="1" dirty="0">
                <a:cs typeface="B Mitra" panose="00000400000000000000" pitchFamily="2" charset="-78"/>
              </a:rPr>
              <a:t>اولوا</a:t>
            </a:r>
            <a:r>
              <a:rPr lang="fa-IR" sz="2000" dirty="0">
                <a:cs typeface="B Mitra" panose="00000400000000000000" pitchFamily="2" charset="-78"/>
              </a:rPr>
              <a:t> </a:t>
            </a:r>
            <a:r>
              <a:rPr lang="fa-IR" sz="2000" b="1" dirty="0">
                <a:cs typeface="B Mitra" panose="00000400000000000000" pitchFamily="2" charset="-78"/>
              </a:rPr>
              <a:t>العزم</a:t>
            </a:r>
            <a:r>
              <a:rPr lang="fa-IR" sz="2000" dirty="0">
                <a:cs typeface="B Mitra" panose="00000400000000000000" pitchFamily="2" charset="-78"/>
              </a:rPr>
              <a:t>» در قرآن به پیامبرانی گفته شده که بر تشکیل حکومت جهانیِ توحیدی ماموریت و عزم یافته‌اند.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با اینکه تنوع در حرکت‌های اجتماعی وابسته به قوم‌ها، گرایش‌ها، آگاهی‌ها و فرهنگ‌های گوناگون است، ولی این تنوع با محوریت دین و امام، می‌تواند با جهت و مقصد مشترکی هم‌سو و هماهنگ شود و از «</a:t>
            </a:r>
            <a:r>
              <a:rPr lang="fa-IR" sz="2000" b="1" dirty="0">
                <a:cs typeface="B Mitra" panose="00000400000000000000" pitchFamily="2" charset="-78"/>
              </a:rPr>
              <a:t>تفرّق</a:t>
            </a:r>
            <a:r>
              <a:rPr lang="fa-IR" sz="2000" dirty="0">
                <a:cs typeface="B Mitra" panose="00000400000000000000" pitchFamily="2" charset="-78"/>
              </a:rPr>
              <a:t>» و جدایی «</a:t>
            </a:r>
            <a:r>
              <a:rPr lang="fa-IR" sz="2000" b="1" dirty="0">
                <a:cs typeface="B Mitra" panose="00000400000000000000" pitchFamily="2" charset="-78"/>
              </a:rPr>
              <a:t>جمعیت</a:t>
            </a:r>
            <a:r>
              <a:rPr lang="fa-IR" sz="2000" dirty="0">
                <a:cs typeface="B Mitra" panose="00000400000000000000" pitchFamily="2" charset="-78"/>
              </a:rPr>
              <a:t>» جلوگیری گردد.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با </a:t>
            </a:r>
            <a:r>
              <a:rPr lang="fa-IR" sz="2000" b="1" dirty="0">
                <a:cs typeface="B Mitra" panose="00000400000000000000" pitchFamily="2" charset="-78"/>
              </a:rPr>
              <a:t>هم‌سويي</a:t>
            </a:r>
            <a:r>
              <a:rPr lang="fa-IR" sz="2000" dirty="0">
                <a:cs typeface="B Mitra" panose="00000400000000000000" pitchFamily="2" charset="-78"/>
              </a:rPr>
              <a:t> و </a:t>
            </a:r>
            <a:r>
              <a:rPr lang="fa-IR" sz="2000" b="1" dirty="0">
                <a:cs typeface="B Mitra" panose="00000400000000000000" pitchFamily="2" charset="-78"/>
              </a:rPr>
              <a:t>هماهنگي</a:t>
            </a:r>
            <a:r>
              <a:rPr lang="fa-IR" sz="2000" dirty="0">
                <a:cs typeface="B Mitra" panose="00000400000000000000" pitchFamily="2" charset="-78"/>
              </a:rPr>
              <a:t> </a:t>
            </a:r>
            <a:r>
              <a:rPr lang="fa-IR" sz="2000" b="1" dirty="0">
                <a:cs typeface="B Mitra" panose="00000400000000000000" pitchFamily="2" charset="-78"/>
              </a:rPr>
              <a:t>حركت‌هاي</a:t>
            </a:r>
            <a:r>
              <a:rPr lang="fa-IR" sz="2000" dirty="0">
                <a:cs typeface="B Mitra" panose="00000400000000000000" pitchFamily="2" charset="-78"/>
              </a:rPr>
              <a:t> </a:t>
            </a:r>
            <a:r>
              <a:rPr lang="fa-IR" sz="2000" b="1" dirty="0">
                <a:cs typeface="B Mitra" panose="00000400000000000000" pitchFamily="2" charset="-78"/>
              </a:rPr>
              <a:t>اجتماعي</a:t>
            </a:r>
            <a:r>
              <a:rPr lang="fa-IR" sz="2000" dirty="0">
                <a:cs typeface="B Mitra" panose="00000400000000000000" pitchFamily="2" charset="-78"/>
              </a:rPr>
              <a:t>، توان جامعه برای رسیدن به مقاصد مهم و بزرگ مادی و معنوی به شدت افزایش می‌یابد. نمونه بارز این اتحاد را می‌توان در زمان رسول مکرم اسلام صلي الله علیه و اله مشاهده کرد.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قرآن و روایات، «هم‌جهت و هم‌مقصد شدن قوم‌ها و جمعیت‌ها در سبک زندگی یا باورهای دینی و منش اجتماعی خواه در انسان یا سایر موجودات»، را به «</a:t>
            </a:r>
            <a:r>
              <a:rPr lang="fa-IR" sz="2000" b="1" dirty="0">
                <a:cs typeface="B Mitra" panose="00000400000000000000" pitchFamily="2" charset="-78"/>
              </a:rPr>
              <a:t>امّت</a:t>
            </a:r>
            <a:r>
              <a:rPr lang="fa-IR" sz="2000" dirty="0">
                <a:cs typeface="B Mitra" panose="00000400000000000000" pitchFamily="2" charset="-78"/>
              </a:rPr>
              <a:t>» تعبیر کرده است. حق یا باطل بودنِ جهت کلی حرکت این جمعیت‌ها، می‌تواند امت را، حق یا باطل، نور یا نار نماید.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بنابر کتب لغت، امت از ماده «</a:t>
            </a:r>
            <a:r>
              <a:rPr lang="fa-IR" sz="2000" b="1" dirty="0">
                <a:cs typeface="B Mitra" panose="00000400000000000000" pitchFamily="2" charset="-78"/>
              </a:rPr>
              <a:t>امّ</a:t>
            </a:r>
            <a:r>
              <a:rPr lang="fa-IR" sz="2000" dirty="0">
                <a:cs typeface="B Mitra" panose="00000400000000000000" pitchFamily="2" charset="-78"/>
              </a:rPr>
              <a:t>» گرفته شده كه به معناى قصد مخصوص است و بر جماعتى اطلاق مى‏شود كه داراى مقصدی خاص با عزمی منسجم باشند.</a:t>
            </a:r>
            <a:endParaRPr lang="en-US" sz="2000" dirty="0">
              <a:cs typeface="B Mitra" panose="00000400000000000000" pitchFamily="2" charset="-78"/>
            </a:endParaRPr>
          </a:p>
        </p:txBody>
      </p:sp>
      <p:sp>
        <p:nvSpPr>
          <p:cNvPr id="5" name="Rectangle 4"/>
          <p:cNvSpPr/>
          <p:nvPr/>
        </p:nvSpPr>
        <p:spPr>
          <a:xfrm>
            <a:off x="205286" y="731877"/>
            <a:ext cx="1282723" cy="410882"/>
          </a:xfrm>
          <a:prstGeom prst="rect">
            <a:avLst/>
          </a:prstGeom>
        </p:spPr>
        <p:txBody>
          <a:bodyPr wrap="none">
            <a:spAutoFit/>
          </a:bodyPr>
          <a:lstStyle/>
          <a:p>
            <a:pPr algn="just" rtl="1">
              <a:lnSpc>
                <a:spcPct val="115000"/>
              </a:lnSpc>
              <a:spcAft>
                <a:spcPts val="0"/>
              </a:spcAft>
            </a:pPr>
            <a:r>
              <a:rPr lang="fa-IR" b="1" dirty="0" smtClean="0">
                <a:cs typeface="B Mitra" panose="00000400000000000000" pitchFamily="2" charset="-78"/>
              </a:rPr>
              <a:t>درس دوازدهم</a:t>
            </a:r>
            <a:endParaRPr lang="en-US" b="1" dirty="0">
              <a:cs typeface="B Mitra" panose="00000400000000000000" pitchFamily="2" charset="-78"/>
            </a:endParaRPr>
          </a:p>
        </p:txBody>
      </p:sp>
    </p:spTree>
    <p:extLst>
      <p:ext uri="{BB962C8B-B14F-4D97-AF65-F5344CB8AC3E}">
        <p14:creationId xmlns:p14="http://schemas.microsoft.com/office/powerpoint/2010/main" val="1559655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088" y="1344496"/>
            <a:ext cx="8933688" cy="4339650"/>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ارتباطات</a:t>
            </a:r>
            <a:r>
              <a:rPr lang="fa-IR" sz="2000" dirty="0">
                <a:cs typeface="B Mitra" panose="00000400000000000000" pitchFamily="2" charset="-78"/>
              </a:rPr>
              <a:t> انسان</a:t>
            </a:r>
            <a:r>
              <a:rPr lang="en-US" sz="2000" dirty="0">
                <a:cs typeface="B Mitra" panose="00000400000000000000" pitchFamily="2" charset="-78"/>
              </a:rPr>
              <a:t>‌</a:t>
            </a:r>
            <a:r>
              <a:rPr lang="fa-IR" sz="2000" dirty="0">
                <a:cs typeface="B Mitra" panose="00000400000000000000" pitchFamily="2" charset="-78"/>
              </a:rPr>
              <a:t>ها با هم از </a:t>
            </a:r>
            <a:r>
              <a:rPr lang="fa-IR" sz="2000" b="1" dirty="0">
                <a:cs typeface="B Mitra" panose="00000400000000000000" pitchFamily="2" charset="-78"/>
              </a:rPr>
              <a:t>مبدئی مشترک </a:t>
            </a:r>
            <a:r>
              <a:rPr lang="fa-IR" sz="2000" dirty="0">
                <a:cs typeface="B Mitra" panose="00000400000000000000" pitchFamily="2" charset="-78"/>
              </a:rPr>
              <a:t>به عنوان </a:t>
            </a:r>
            <a:r>
              <a:rPr lang="fa-IR" sz="2000" b="1" dirty="0">
                <a:cs typeface="B Mitra" panose="00000400000000000000" pitchFamily="2" charset="-78"/>
              </a:rPr>
              <a:t>نیاز</a:t>
            </a:r>
            <a:r>
              <a:rPr lang="fa-IR" sz="2000" dirty="0">
                <a:cs typeface="B Mitra" panose="00000400000000000000" pitchFamily="2" charset="-78"/>
              </a:rPr>
              <a:t>، شروع و به سوی </a:t>
            </a:r>
            <a:r>
              <a:rPr lang="fa-IR" sz="2000" b="1" dirty="0">
                <a:cs typeface="B Mitra" panose="00000400000000000000" pitchFamily="2" charset="-78"/>
              </a:rPr>
              <a:t>مقصدی مشترک </a:t>
            </a:r>
            <a:r>
              <a:rPr lang="fa-IR" sz="2000" dirty="0">
                <a:cs typeface="B Mitra" panose="00000400000000000000" pitchFamily="2" charset="-78"/>
              </a:rPr>
              <a:t>که دریافت سود است حرکت می</a:t>
            </a:r>
            <a:r>
              <a:rPr lang="en-US" sz="2000" dirty="0">
                <a:cs typeface="B Mitra" panose="00000400000000000000" pitchFamily="2" charset="-78"/>
              </a:rPr>
              <a:t>‌</a:t>
            </a:r>
            <a:r>
              <a:rPr lang="fa-IR" sz="2000" dirty="0">
                <a:cs typeface="B Mitra" panose="00000400000000000000" pitchFamily="2" charset="-78"/>
              </a:rPr>
              <a:t>نماید. بدین صورت به وسیله </a:t>
            </a:r>
            <a:r>
              <a:rPr lang="fa-IR" sz="2000" b="1" dirty="0">
                <a:cs typeface="B Mitra" panose="00000400000000000000" pitchFamily="2" charset="-78"/>
              </a:rPr>
              <a:t>ارتباط میان انسان</a:t>
            </a:r>
            <a:r>
              <a:rPr lang="en-US" sz="2000" b="1" dirty="0">
                <a:cs typeface="B Mitra" panose="00000400000000000000" pitchFamily="2" charset="-78"/>
              </a:rPr>
              <a:t>‌</a:t>
            </a:r>
            <a:r>
              <a:rPr lang="fa-IR" sz="2000" b="1" dirty="0">
                <a:cs typeface="B Mitra" panose="00000400000000000000" pitchFamily="2" charset="-78"/>
              </a:rPr>
              <a:t>ها حرکت اجتماعی </a:t>
            </a:r>
            <a:r>
              <a:rPr lang="fa-IR" sz="2000" dirty="0">
                <a:cs typeface="B Mitra" panose="00000400000000000000" pitchFamily="2" charset="-78"/>
              </a:rPr>
              <a:t>به وجود می</a:t>
            </a:r>
            <a:r>
              <a:rPr lang="en-US" sz="2000" dirty="0">
                <a:cs typeface="B Mitra" panose="00000400000000000000" pitchFamily="2" charset="-78"/>
              </a:rPr>
              <a:t>‌</a:t>
            </a:r>
            <a:r>
              <a:rPr lang="fa-IR" sz="2000" dirty="0">
                <a:cs typeface="B Mitra" panose="00000400000000000000" pitchFamily="2" charset="-78"/>
              </a:rPr>
              <a:t>آید.</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قرآن و روایات هرگاه سخن از حرکت است، </a:t>
            </a:r>
            <a:r>
              <a:rPr lang="fa-IR" sz="2000" b="1" dirty="0">
                <a:cs typeface="B Mitra" panose="00000400000000000000" pitchFamily="2" charset="-78"/>
              </a:rPr>
              <a:t>اساساً جهت</a:t>
            </a:r>
            <a:r>
              <a:rPr lang="fa-IR" sz="2000" dirty="0">
                <a:cs typeface="B Mitra" panose="00000400000000000000" pitchFamily="2" charset="-78"/>
              </a:rPr>
              <a:t> آن مورد تأکید است و به طور قطع، حرکتی که الهی نباشد ضلالت، گمراهی، سکون، سقوط و هلاکت را به همراه دارد.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فرهنگ قرآن و روایات از </a:t>
            </a:r>
            <a:r>
              <a:rPr lang="fa-IR" sz="2000" b="1" dirty="0">
                <a:solidFill>
                  <a:srgbClr val="FF0000"/>
                </a:solidFill>
                <a:cs typeface="B Mitra" panose="00000400000000000000" pitchFamily="2" charset="-78"/>
              </a:rPr>
              <a:t>«حرکتی که جهت آن به سمت خدا» باشد به «قیام»</a:t>
            </a:r>
            <a:r>
              <a:rPr lang="fa-IR" sz="2000" dirty="0">
                <a:cs typeface="B Mitra" panose="00000400000000000000" pitchFamily="2" charset="-78"/>
              </a:rPr>
              <a:t> تعبیر شده است.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با توجه به آیات الهی توصیه به «</a:t>
            </a:r>
            <a:r>
              <a:rPr lang="fa-IR" sz="2000" b="1" dirty="0">
                <a:cs typeface="B Mitra" panose="00000400000000000000" pitchFamily="2" charset="-78"/>
              </a:rPr>
              <a:t>قیام</a:t>
            </a:r>
            <a:r>
              <a:rPr lang="fa-IR" sz="2000" dirty="0">
                <a:cs typeface="B Mitra" panose="00000400000000000000" pitchFamily="2" charset="-78"/>
              </a:rPr>
              <a:t> </a:t>
            </a:r>
            <a:r>
              <a:rPr lang="fa-IR" sz="2000" b="1" dirty="0">
                <a:cs typeface="B Mitra" panose="00000400000000000000" pitchFamily="2" charset="-78"/>
              </a:rPr>
              <a:t>برای</a:t>
            </a:r>
            <a:r>
              <a:rPr lang="fa-IR" sz="2000" dirty="0">
                <a:cs typeface="B Mitra" panose="00000400000000000000" pitchFamily="2" charset="-78"/>
              </a:rPr>
              <a:t> </a:t>
            </a:r>
            <a:r>
              <a:rPr lang="fa-IR" sz="2000" b="1" dirty="0">
                <a:cs typeface="B Mitra" panose="00000400000000000000" pitchFamily="2" charset="-78"/>
              </a:rPr>
              <a:t>خدا</a:t>
            </a:r>
            <a:r>
              <a:rPr lang="fa-IR" sz="2000" dirty="0">
                <a:cs typeface="B Mitra" panose="00000400000000000000" pitchFamily="2" charset="-78"/>
              </a:rPr>
              <a:t>» به صورت دوتا دوتا یا یکی یکی، تنها موعظه از جانب خداوند است.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هر حرکتی بنا به نزدیک یا دور بودنش به مقصد، سیر و مرحله پیدا می‌کند. بنابراین همان</a:t>
            </a:r>
            <a:r>
              <a:rPr lang="en-US" sz="2000" dirty="0">
                <a:cs typeface="B Mitra" panose="00000400000000000000" pitchFamily="2" charset="-78"/>
              </a:rPr>
              <a:t>‌</a:t>
            </a:r>
            <a:r>
              <a:rPr lang="fa-IR" sz="2000" dirty="0">
                <a:cs typeface="B Mitra" panose="00000400000000000000" pitchFamily="2" charset="-78"/>
              </a:rPr>
              <a:t>طور که در حرکت هر انسانی می‌توان </a:t>
            </a:r>
            <a:r>
              <a:rPr lang="fa-IR" sz="2000" b="1" dirty="0">
                <a:solidFill>
                  <a:srgbClr val="FF0000"/>
                </a:solidFill>
                <a:cs typeface="B Mitra" panose="00000400000000000000" pitchFamily="2" charset="-78"/>
              </a:rPr>
              <a:t>مراحلی از رشد</a:t>
            </a:r>
            <a:r>
              <a:rPr lang="fa-IR" sz="2000" dirty="0">
                <a:cs typeface="B Mitra" panose="00000400000000000000" pitchFamily="2" charset="-78"/>
              </a:rPr>
              <a:t> را در نظر گرفت، در حرکت ناس نیز می‌توان به نسبت مقصد، مراحل رشد را بیان كرد.</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حرکتی که در ارتباطات ناس وجود دارد </a:t>
            </a:r>
            <a:r>
              <a:rPr lang="fa-IR" sz="2000" dirty="0"/>
              <a:t>–</a:t>
            </a:r>
            <a:r>
              <a:rPr lang="fa-IR" sz="2000" dirty="0">
                <a:cs typeface="B Mitra" panose="00000400000000000000" pitchFamily="2" charset="-78"/>
              </a:rPr>
              <a:t>صرف</a:t>
            </a:r>
            <a:r>
              <a:rPr lang="en-US" sz="2000" dirty="0">
                <a:cs typeface="B Mitra" panose="00000400000000000000" pitchFamily="2" charset="-78"/>
              </a:rPr>
              <a:t>‌</a:t>
            </a:r>
            <a:r>
              <a:rPr lang="fa-IR" sz="2000" dirty="0">
                <a:cs typeface="B Mitra" panose="00000400000000000000" pitchFamily="2" charset="-78"/>
              </a:rPr>
              <a:t>نظر از دامنه و نوع آن و یا مثبت و منفی بودنش- وابسته به </a:t>
            </a:r>
            <a:r>
              <a:rPr lang="fa-IR" sz="2000" b="1" dirty="0">
                <a:solidFill>
                  <a:srgbClr val="FF0000"/>
                </a:solidFill>
                <a:cs typeface="B Mitra" panose="00000400000000000000" pitchFamily="2" charset="-78"/>
              </a:rPr>
              <a:t>قواعد حرکت انسان</a:t>
            </a:r>
            <a:r>
              <a:rPr lang="fa-IR" sz="2000" dirty="0">
                <a:cs typeface="B Mitra" panose="00000400000000000000" pitchFamily="2" charset="-78"/>
              </a:rPr>
              <a:t> است، زیرا ناس از مجموعه</a:t>
            </a:r>
            <a:r>
              <a:rPr lang="en-US" sz="2000" dirty="0">
                <a:cs typeface="B Mitra" panose="00000400000000000000" pitchFamily="2" charset="-78"/>
              </a:rPr>
              <a:t>‌</a:t>
            </a:r>
            <a:r>
              <a:rPr lang="fa-IR" sz="2000" dirty="0">
                <a:cs typeface="B Mitra" panose="00000400000000000000" pitchFamily="2" charset="-78"/>
              </a:rPr>
              <a:t>ای از انسان</a:t>
            </a:r>
            <a:r>
              <a:rPr lang="en-US" sz="2000" dirty="0">
                <a:cs typeface="B Mitra" panose="00000400000000000000" pitchFamily="2" charset="-78"/>
              </a:rPr>
              <a:t>‌</a:t>
            </a:r>
            <a:r>
              <a:rPr lang="fa-IR" sz="2000" dirty="0">
                <a:cs typeface="B Mitra" panose="00000400000000000000" pitchFamily="2" charset="-78"/>
              </a:rPr>
              <a:t>ها تشکيل شده </a:t>
            </a:r>
            <a:r>
              <a:rPr lang="fa-IR" sz="2000" dirty="0" smtClean="0">
                <a:cs typeface="B Mitra" panose="00000400000000000000" pitchFamily="2" charset="-78"/>
              </a:rPr>
              <a:t>است.</a:t>
            </a:r>
          </a:p>
          <a:p>
            <a:pPr marL="342900" lvl="0" indent="-342900" algn="just" rtl="1">
              <a:lnSpc>
                <a:spcPct val="115000"/>
              </a:lnSpc>
              <a:buFont typeface="Wingdings" panose="05000000000000000000" pitchFamily="2" charset="2"/>
              <a:buChar char="v"/>
            </a:pPr>
            <a:r>
              <a:rPr lang="fa-IR" sz="2000" dirty="0" smtClean="0">
                <a:latin typeface="Times New Roman" panose="02020603050405020304" pitchFamily="18" charset="0"/>
                <a:ea typeface="Times New Roman" panose="02020603050405020304" pitchFamily="18" charset="0"/>
                <a:cs typeface="B Mitra" panose="00000400000000000000" pitchFamily="2" charset="-78"/>
              </a:rPr>
              <a:t>حرکت </a:t>
            </a:r>
            <a:r>
              <a:rPr lang="fa-IR" sz="2000" dirty="0">
                <a:latin typeface="Times New Roman" panose="02020603050405020304" pitchFamily="18" charset="0"/>
                <a:ea typeface="Times New Roman" panose="02020603050405020304" pitchFamily="18" charset="0"/>
                <a:cs typeface="B Mitra" panose="00000400000000000000" pitchFamily="2" charset="-78"/>
              </a:rPr>
              <a:t>انسان از توجه به </a:t>
            </a:r>
            <a:r>
              <a:rPr lang="fa-IR" sz="2000" b="1" dirty="0">
                <a:latin typeface="Times New Roman" panose="02020603050405020304" pitchFamily="18" charset="0"/>
                <a:ea typeface="Times New Roman" panose="02020603050405020304" pitchFamily="18" charset="0"/>
                <a:cs typeface="B Mitra" panose="00000400000000000000" pitchFamily="2" charset="-78"/>
              </a:rPr>
              <a:t>نیاز</a:t>
            </a:r>
            <a:r>
              <a:rPr lang="fa-IR" sz="2000" dirty="0">
                <a:latin typeface="Times New Roman" panose="02020603050405020304" pitchFamily="18" charset="0"/>
                <a:ea typeface="Times New Roman" panose="02020603050405020304" pitchFamily="18" charset="0"/>
                <a:cs typeface="B Mitra" panose="00000400000000000000" pitchFamily="2" charset="-78"/>
              </a:rPr>
              <a:t>، </a:t>
            </a:r>
            <a:r>
              <a:rPr lang="fa-IR" sz="2000" b="1" dirty="0">
                <a:latin typeface="Times New Roman" panose="02020603050405020304" pitchFamily="18" charset="0"/>
                <a:ea typeface="Times New Roman" panose="02020603050405020304" pitchFamily="18" charset="0"/>
                <a:cs typeface="B Mitra" panose="00000400000000000000" pitchFamily="2" charset="-78"/>
              </a:rPr>
              <a:t>آغاز</a:t>
            </a:r>
            <a:r>
              <a:rPr lang="fa-IR" sz="2000" dirty="0">
                <a:latin typeface="Times New Roman" panose="02020603050405020304" pitchFamily="18" charset="0"/>
                <a:ea typeface="Times New Roman" panose="02020603050405020304" pitchFamily="18" charset="0"/>
                <a:cs typeface="B Mitra" panose="00000400000000000000" pitchFamily="2" charset="-78"/>
              </a:rPr>
              <a:t> و به </a:t>
            </a:r>
            <a:r>
              <a:rPr lang="fa-IR" sz="2000" b="1" dirty="0">
                <a:latin typeface="Times New Roman" panose="02020603050405020304" pitchFamily="18" charset="0"/>
                <a:ea typeface="Times New Roman" panose="02020603050405020304" pitchFamily="18" charset="0"/>
                <a:cs typeface="B Mitra" panose="00000400000000000000" pitchFamily="2" charset="-78"/>
              </a:rPr>
              <a:t>کشف راه</a:t>
            </a:r>
            <a:r>
              <a:rPr lang="en-US" sz="2000" b="1" dirty="0">
                <a:latin typeface="Times New Roman" panose="02020603050405020304" pitchFamily="18" charset="0"/>
                <a:ea typeface="Times New Roman" panose="02020603050405020304" pitchFamily="18" charset="0"/>
                <a:cs typeface="B Mitra" panose="00000400000000000000" pitchFamily="2" charset="-78"/>
              </a:rPr>
              <a:t>‌</a:t>
            </a:r>
            <a:r>
              <a:rPr lang="fa-IR" sz="2000" b="1" dirty="0">
                <a:latin typeface="Times New Roman" panose="02020603050405020304" pitchFamily="18" charset="0"/>
                <a:ea typeface="Times New Roman" panose="02020603050405020304" pitchFamily="18" charset="0"/>
                <a:cs typeface="B Mitra" panose="00000400000000000000" pitchFamily="2" charset="-78"/>
              </a:rPr>
              <a:t>های برطرف کردن نیاز </a:t>
            </a:r>
            <a:r>
              <a:rPr lang="fa-IR" sz="2000" dirty="0">
                <a:latin typeface="Times New Roman" panose="02020603050405020304" pitchFamily="18" charset="0"/>
                <a:ea typeface="Times New Roman" panose="02020603050405020304" pitchFamily="18" charset="0"/>
                <a:cs typeface="B Mitra" panose="00000400000000000000" pitchFamily="2" charset="-78"/>
              </a:rPr>
              <a:t>کشیده شده، با به دست آوردن </a:t>
            </a:r>
            <a:r>
              <a:rPr lang="fa-IR" sz="2000" b="1" dirty="0">
                <a:latin typeface="Times New Roman" panose="02020603050405020304" pitchFamily="18" charset="0"/>
                <a:ea typeface="Times New Roman" panose="02020603050405020304" pitchFamily="18" charset="0"/>
                <a:cs typeface="B Mitra" panose="00000400000000000000" pitchFamily="2" charset="-78"/>
              </a:rPr>
              <a:t>علم</a:t>
            </a:r>
            <a:r>
              <a:rPr lang="fa-IR" sz="2000" dirty="0">
                <a:latin typeface="Times New Roman" panose="02020603050405020304" pitchFamily="18" charset="0"/>
                <a:ea typeface="Times New Roman" panose="02020603050405020304" pitchFamily="18" charset="0"/>
                <a:cs typeface="B Mitra" panose="00000400000000000000" pitchFamily="2" charset="-78"/>
              </a:rPr>
              <a:t> به </a:t>
            </a:r>
            <a:r>
              <a:rPr lang="fa-IR" sz="2000" b="1" dirty="0">
                <a:latin typeface="Times New Roman" panose="02020603050405020304" pitchFamily="18" charset="0"/>
                <a:ea typeface="Times New Roman" panose="02020603050405020304" pitchFamily="18" charset="0"/>
                <a:cs typeface="B Mitra" panose="00000400000000000000" pitchFamily="2" charset="-78"/>
              </a:rPr>
              <a:t>عزم</a:t>
            </a:r>
            <a:r>
              <a:rPr lang="fa-IR" sz="2000" dirty="0">
                <a:latin typeface="Times New Roman" panose="02020603050405020304" pitchFamily="18" charset="0"/>
                <a:ea typeface="Times New Roman" panose="02020603050405020304" pitchFamily="18" charset="0"/>
                <a:cs typeface="B Mitra" panose="00000400000000000000" pitchFamily="2" charset="-78"/>
              </a:rPr>
              <a:t> و </a:t>
            </a:r>
            <a:r>
              <a:rPr lang="fa-IR" sz="2000" b="1" dirty="0">
                <a:latin typeface="Times New Roman" panose="02020603050405020304" pitchFamily="18" charset="0"/>
                <a:ea typeface="Times New Roman" panose="02020603050405020304" pitchFamily="18" charset="0"/>
                <a:cs typeface="B Mitra" panose="00000400000000000000" pitchFamily="2" charset="-78"/>
              </a:rPr>
              <a:t>اراده</a:t>
            </a:r>
            <a:r>
              <a:rPr lang="fa-IR" sz="2000" dirty="0">
                <a:latin typeface="Times New Roman" panose="02020603050405020304" pitchFamily="18" charset="0"/>
                <a:ea typeface="Times New Roman" panose="02020603050405020304" pitchFamily="18" charset="0"/>
                <a:cs typeface="B Mitra" panose="00000400000000000000" pitchFamily="2" charset="-78"/>
              </a:rPr>
              <a:t> و در </a:t>
            </a:r>
            <a:r>
              <a:rPr lang="fa-IR" sz="2000" b="1" dirty="0">
                <a:latin typeface="Times New Roman" panose="02020603050405020304" pitchFamily="18" charset="0"/>
                <a:ea typeface="Times New Roman" panose="02020603050405020304" pitchFamily="18" charset="0"/>
                <a:cs typeface="B Mitra" panose="00000400000000000000" pitchFamily="2" charset="-78"/>
              </a:rPr>
              <a:t>نهایت</a:t>
            </a:r>
            <a:r>
              <a:rPr lang="fa-IR" sz="2000" dirty="0">
                <a:latin typeface="Times New Roman" panose="02020603050405020304" pitchFamily="18" charset="0"/>
                <a:ea typeface="Times New Roman" panose="02020603050405020304" pitchFamily="18" charset="0"/>
                <a:cs typeface="B Mitra" panose="00000400000000000000" pitchFamily="2" charset="-78"/>
              </a:rPr>
              <a:t> به </a:t>
            </a:r>
            <a:r>
              <a:rPr lang="fa-IR" sz="2000" b="1" dirty="0">
                <a:latin typeface="Times New Roman" panose="02020603050405020304" pitchFamily="18" charset="0"/>
                <a:ea typeface="Times New Roman" panose="02020603050405020304" pitchFamily="18" charset="0"/>
                <a:cs typeface="B Mitra" panose="00000400000000000000" pitchFamily="2" charset="-78"/>
              </a:rPr>
              <a:t>عمل</a:t>
            </a:r>
            <a:r>
              <a:rPr lang="fa-IR" sz="2000" dirty="0">
                <a:latin typeface="Times New Roman" panose="02020603050405020304" pitchFamily="18" charset="0"/>
                <a:ea typeface="Times New Roman" panose="02020603050405020304" pitchFamily="18" charset="0"/>
                <a:cs typeface="B Mitra" panose="00000400000000000000" pitchFamily="2" charset="-78"/>
              </a:rPr>
              <a:t> و </a:t>
            </a:r>
            <a:r>
              <a:rPr lang="fa-IR" sz="2000" b="1" dirty="0">
                <a:latin typeface="Times New Roman" panose="02020603050405020304" pitchFamily="18" charset="0"/>
                <a:ea typeface="Times New Roman" panose="02020603050405020304" pitchFamily="18" charset="0"/>
                <a:cs typeface="B Mitra" panose="00000400000000000000" pitchFamily="2" charset="-78"/>
              </a:rPr>
              <a:t>بروز</a:t>
            </a:r>
            <a:r>
              <a:rPr lang="fa-IR" sz="2000" dirty="0">
                <a:latin typeface="Times New Roman" panose="02020603050405020304" pitchFamily="18" charset="0"/>
                <a:ea typeface="Times New Roman" panose="02020603050405020304" pitchFamily="18" charset="0"/>
                <a:cs typeface="B Mitra" panose="00000400000000000000" pitchFamily="2" charset="-78"/>
              </a:rPr>
              <a:t> و نتیجه ختم می</a:t>
            </a:r>
            <a:r>
              <a:rPr lang="en-US" sz="2000" dirty="0">
                <a:latin typeface="Times New Roman" panose="02020603050405020304" pitchFamily="18" charset="0"/>
                <a:ea typeface="Times New Roman" panose="02020603050405020304" pitchFamily="18" charset="0"/>
                <a:cs typeface="B Mitra" panose="00000400000000000000" pitchFamily="2" charset="-78"/>
              </a:rPr>
              <a:t>‌</a:t>
            </a:r>
            <a:r>
              <a:rPr lang="fa-IR" sz="2000" dirty="0">
                <a:latin typeface="Times New Roman" panose="02020603050405020304" pitchFamily="18" charset="0"/>
                <a:ea typeface="Times New Roman" panose="02020603050405020304" pitchFamily="18" charset="0"/>
                <a:cs typeface="B Mitra" panose="00000400000000000000" pitchFamily="2" charset="-78"/>
              </a:rPr>
              <a:t>شود. بنابراین حرکت ناس نیز دارای چنین مراحلی است.  </a:t>
            </a:r>
            <a:endParaRPr lang="en-US" sz="2000" dirty="0">
              <a:effectLst/>
              <a:latin typeface="Times New Roman" panose="02020603050405020304" pitchFamily="18" charset="0"/>
              <a:ea typeface="SimSun" panose="02010600030101010101" pitchFamily="2" charset="-122"/>
            </a:endParaRPr>
          </a:p>
        </p:txBody>
      </p:sp>
      <p:sp>
        <p:nvSpPr>
          <p:cNvPr id="3" name="Rectangle 2"/>
          <p:cNvSpPr/>
          <p:nvPr/>
        </p:nvSpPr>
        <p:spPr>
          <a:xfrm>
            <a:off x="403738" y="781755"/>
            <a:ext cx="918841" cy="369332"/>
          </a:xfrm>
          <a:prstGeom prst="rect">
            <a:avLst/>
          </a:prstGeom>
        </p:spPr>
        <p:txBody>
          <a:bodyPr wrap="none">
            <a:spAutoFit/>
          </a:bodyPr>
          <a:lstStyle/>
          <a:p>
            <a:pPr algn="r" rtl="1">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اول</a:t>
            </a:r>
            <a:endParaRPr lang="fa-IR" b="1"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94238012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8800" y="1276063"/>
            <a:ext cx="8961120" cy="4339650"/>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وجود قومیت</a:t>
            </a:r>
            <a:r>
              <a:rPr lang="en-US" sz="2000" dirty="0">
                <a:cs typeface="B Mitra" panose="00000400000000000000" pitchFamily="2" charset="-78"/>
              </a:rPr>
              <a:t>‌</a:t>
            </a:r>
            <a:r>
              <a:rPr lang="fa-IR" sz="2000" dirty="0">
                <a:cs typeface="B Mitra" panose="00000400000000000000" pitchFamily="2" charset="-78"/>
              </a:rPr>
              <a:t>هایی مختلف، با کارکردهای متفاوت و با قصدی واحد و عزمی منسجم، حول امامی مشخص باعث شکل‌گیری </a:t>
            </a:r>
            <a:r>
              <a:rPr lang="fa-IR" sz="2000" b="1" dirty="0">
                <a:cs typeface="B Mitra" panose="00000400000000000000" pitchFamily="2" charset="-78"/>
              </a:rPr>
              <a:t>امت</a:t>
            </a:r>
            <a:r>
              <a:rPr lang="fa-IR" sz="2000" dirty="0">
                <a:cs typeface="B Mitra" panose="00000400000000000000" pitchFamily="2" charset="-78"/>
              </a:rPr>
              <a:t> می‌شود. </a:t>
            </a:r>
            <a:endParaRPr lang="fa-IR" sz="2000" dirty="0" smtClean="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بدون </a:t>
            </a:r>
            <a:r>
              <a:rPr lang="fa-IR" sz="2000" b="1" dirty="0">
                <a:cs typeface="B Mitra" panose="00000400000000000000" pitchFamily="2" charset="-78"/>
              </a:rPr>
              <a:t>امام</a:t>
            </a:r>
            <a:r>
              <a:rPr lang="fa-IR" sz="2000" dirty="0">
                <a:cs typeface="B Mitra" panose="00000400000000000000" pitchFamily="2" charset="-78"/>
              </a:rPr>
              <a:t> و رهبر امکان تحقق </a:t>
            </a:r>
            <a:r>
              <a:rPr lang="fa-IR" sz="2000" b="1" dirty="0">
                <a:cs typeface="B Mitra" panose="00000400000000000000" pitchFamily="2" charset="-78"/>
              </a:rPr>
              <a:t>امّت</a:t>
            </a:r>
            <a:r>
              <a:rPr lang="fa-IR" sz="2000" dirty="0">
                <a:cs typeface="B Mitra" panose="00000400000000000000" pitchFamily="2" charset="-78"/>
              </a:rPr>
              <a:t> وجود ندارد.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شیاطین جن و انس از با هم بودن مردم حول امام و دین بسیار هراسان و مضطرب هستند، لذا با حیله‌های مختلف در صدد فرقه فرقه کردن و جدایی مردم از یکدیگرند. این جدایی از خانواده آغاز می</a:t>
            </a:r>
            <a:r>
              <a:rPr lang="en-US" sz="2000" dirty="0">
                <a:cs typeface="B Mitra" panose="00000400000000000000" pitchFamily="2" charset="-78"/>
              </a:rPr>
              <a:t>‌</a:t>
            </a:r>
            <a:r>
              <a:rPr lang="fa-IR" sz="2000" dirty="0">
                <a:cs typeface="B Mitra" panose="00000400000000000000" pitchFamily="2" charset="-78"/>
              </a:rPr>
              <a:t>شود و به مخالفت با ولیّ و امام کشیده می</a:t>
            </a:r>
            <a:r>
              <a:rPr lang="en-US" sz="2000" dirty="0">
                <a:cs typeface="B Mitra" panose="00000400000000000000" pitchFamily="2" charset="-78"/>
              </a:rPr>
              <a:t>‌</a:t>
            </a:r>
            <a:r>
              <a:rPr lang="fa-IR" sz="2000" dirty="0">
                <a:cs typeface="B Mitra" panose="00000400000000000000" pitchFamily="2" charset="-78"/>
              </a:rPr>
              <a:t>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وجود </a:t>
            </a:r>
            <a:r>
              <a:rPr lang="fa-IR" sz="2000" b="1" dirty="0">
                <a:cs typeface="B Mitra" panose="00000400000000000000" pitchFamily="2" charset="-78"/>
              </a:rPr>
              <a:t>اختلاف</a:t>
            </a:r>
            <a:r>
              <a:rPr lang="fa-IR" sz="2000" dirty="0">
                <a:cs typeface="B Mitra" panose="00000400000000000000" pitchFamily="2" charset="-78"/>
              </a:rPr>
              <a:t> بین خانواده‌ها شاخصی در شکست </a:t>
            </a:r>
            <a:r>
              <a:rPr lang="fa-IR" sz="2000" b="1" dirty="0">
                <a:cs typeface="B Mitra" panose="00000400000000000000" pitchFamily="2" charset="-78"/>
              </a:rPr>
              <a:t>عزم</a:t>
            </a:r>
            <a:r>
              <a:rPr lang="fa-IR" sz="2000" dirty="0">
                <a:cs typeface="B Mitra" panose="00000400000000000000" pitchFamily="2" charset="-78"/>
              </a:rPr>
              <a:t> در </a:t>
            </a:r>
            <a:r>
              <a:rPr lang="fa-IR" sz="2000" b="1" dirty="0">
                <a:cs typeface="B Mitra" panose="00000400000000000000" pitchFamily="2" charset="-78"/>
              </a:rPr>
              <a:t>امت</a:t>
            </a:r>
            <a:r>
              <a:rPr lang="fa-IR" sz="2000" dirty="0">
                <a:cs typeface="B Mitra" panose="00000400000000000000" pitchFamily="2" charset="-78"/>
              </a:rPr>
              <a:t> </a:t>
            </a:r>
            <a:r>
              <a:rPr lang="fa-IR" sz="2000" b="1" dirty="0">
                <a:cs typeface="B Mitra" panose="00000400000000000000" pitchFamily="2" charset="-78"/>
              </a:rPr>
              <a:t>اسلامی</a:t>
            </a:r>
            <a:r>
              <a:rPr lang="fa-IR" sz="2000" dirty="0">
                <a:cs typeface="B Mitra" panose="00000400000000000000" pitchFamily="2" charset="-78"/>
              </a:rPr>
              <a:t>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مخالفت</a:t>
            </a:r>
            <a:r>
              <a:rPr lang="fa-IR" sz="2000" dirty="0">
                <a:cs typeface="B Mitra" panose="00000400000000000000" pitchFamily="2" charset="-78"/>
              </a:rPr>
              <a:t> با ولیّ و امام حق در حکم شکستن امت اسلامی است كه باعث ایجاد شکاف در آن و ریشه بسیاری از فتنه‌ها و انحرافات مي‌گردد. از اين رو، اين مخالفت، از </a:t>
            </a:r>
            <a:r>
              <a:rPr lang="fa-IR" sz="2000" b="1" dirty="0">
                <a:cs typeface="B Mitra" panose="00000400000000000000" pitchFamily="2" charset="-78"/>
              </a:rPr>
              <a:t>گناهان</a:t>
            </a:r>
            <a:r>
              <a:rPr lang="fa-IR" sz="2000" dirty="0">
                <a:cs typeface="B Mitra" panose="00000400000000000000" pitchFamily="2" charset="-78"/>
              </a:rPr>
              <a:t> بسیار بزرگ محسوب می‌شود.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با توجه به آیات و روایات برای رسیدن به وحدت حقیقی در جهت مقاصد حق، و نفوذناپذیری در برابر مکر و کیدهای شیطان و عدم تأثیر از هواهای نفسانی، «</a:t>
            </a:r>
            <a:r>
              <a:rPr lang="fa-IR" sz="2000" b="1" dirty="0">
                <a:cs typeface="B Mitra" panose="00000400000000000000" pitchFamily="2" charset="-78"/>
              </a:rPr>
              <a:t>اعتصام</a:t>
            </a:r>
            <a:r>
              <a:rPr lang="fa-IR" sz="2000" dirty="0">
                <a:cs typeface="B Mitra" panose="00000400000000000000" pitchFamily="2" charset="-78"/>
              </a:rPr>
              <a:t> به </a:t>
            </a:r>
            <a:r>
              <a:rPr lang="fa-IR" sz="2000" b="1" dirty="0">
                <a:cs typeface="B Mitra" panose="00000400000000000000" pitchFamily="2" charset="-78"/>
              </a:rPr>
              <a:t>حبل</a:t>
            </a:r>
            <a:r>
              <a:rPr lang="fa-IR" sz="2000" dirty="0">
                <a:cs typeface="B Mitra" panose="00000400000000000000" pitchFamily="2" charset="-78"/>
              </a:rPr>
              <a:t> </a:t>
            </a:r>
            <a:r>
              <a:rPr lang="fa-IR" sz="2000" b="1" dirty="0">
                <a:cs typeface="B Mitra" panose="00000400000000000000" pitchFamily="2" charset="-78"/>
              </a:rPr>
              <a:t>الله</a:t>
            </a:r>
            <a:r>
              <a:rPr lang="fa-IR" sz="2000" dirty="0">
                <a:cs typeface="B Mitra" panose="00000400000000000000" pitchFamily="2" charset="-78"/>
              </a:rPr>
              <a:t>» و «</a:t>
            </a:r>
            <a:r>
              <a:rPr lang="fa-IR" sz="2000" b="1" dirty="0">
                <a:cs typeface="B Mitra" panose="00000400000000000000" pitchFamily="2" charset="-78"/>
              </a:rPr>
              <a:t>تمسک</a:t>
            </a:r>
            <a:r>
              <a:rPr lang="fa-IR" sz="2000" dirty="0">
                <a:cs typeface="B Mitra" panose="00000400000000000000" pitchFamily="2" charset="-78"/>
              </a:rPr>
              <a:t> به </a:t>
            </a:r>
            <a:r>
              <a:rPr lang="fa-IR" sz="2000" b="1" dirty="0">
                <a:cs typeface="B Mitra" panose="00000400000000000000" pitchFamily="2" charset="-78"/>
              </a:rPr>
              <a:t>عروة</a:t>
            </a:r>
            <a:r>
              <a:rPr lang="fa-IR" sz="2000" dirty="0">
                <a:cs typeface="B Mitra" panose="00000400000000000000" pitchFamily="2" charset="-78"/>
              </a:rPr>
              <a:t> </a:t>
            </a:r>
            <a:r>
              <a:rPr lang="fa-IR" sz="2000" b="1" dirty="0">
                <a:cs typeface="B Mitra" panose="00000400000000000000" pitchFamily="2" charset="-78"/>
              </a:rPr>
              <a:t>الوثقی</a:t>
            </a:r>
            <a:r>
              <a:rPr lang="fa-IR" sz="2000" dirty="0">
                <a:cs typeface="B Mitra" panose="00000400000000000000" pitchFamily="2" charset="-78"/>
              </a:rPr>
              <a:t>» ضروری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a:t>
            </a:r>
            <a:r>
              <a:rPr lang="fa-IR" sz="2000" b="1" dirty="0">
                <a:cs typeface="B Mitra" panose="00000400000000000000" pitchFamily="2" charset="-78"/>
              </a:rPr>
              <a:t>حبل</a:t>
            </a:r>
            <a:r>
              <a:rPr lang="fa-IR" sz="2000" dirty="0">
                <a:cs typeface="B Mitra" panose="00000400000000000000" pitchFamily="2" charset="-78"/>
              </a:rPr>
              <a:t> </a:t>
            </a:r>
            <a:r>
              <a:rPr lang="fa-IR" sz="2000" b="1" dirty="0">
                <a:cs typeface="B Mitra" panose="00000400000000000000" pitchFamily="2" charset="-78"/>
              </a:rPr>
              <a:t>الله</a:t>
            </a:r>
            <a:r>
              <a:rPr lang="fa-IR" sz="2000" dirty="0">
                <a:cs typeface="B Mitra" panose="00000400000000000000" pitchFamily="2" charset="-78"/>
              </a:rPr>
              <a:t>» به معنای ریسمان خدا، وسیله‌ای متصل به مقصد است که می‌توان با محوریت آن «</a:t>
            </a:r>
            <a:r>
              <a:rPr lang="fa-IR" sz="2000" b="1" dirty="0">
                <a:cs typeface="B Mitra" panose="00000400000000000000" pitchFamily="2" charset="-78"/>
              </a:rPr>
              <a:t>عصمت</a:t>
            </a:r>
            <a:r>
              <a:rPr lang="fa-IR" sz="2000" dirty="0">
                <a:cs typeface="B Mitra" panose="00000400000000000000" pitchFamily="2" charset="-78"/>
              </a:rPr>
              <a:t>» را اختیار کرده و رسیدن به مقصود را تضمین نمود. </a:t>
            </a:r>
            <a:endParaRPr lang="en-US" sz="2000" dirty="0">
              <a:cs typeface="B Mitra" panose="00000400000000000000" pitchFamily="2" charset="-78"/>
            </a:endParaRPr>
          </a:p>
        </p:txBody>
      </p:sp>
      <p:sp>
        <p:nvSpPr>
          <p:cNvPr id="4" name="Rectangle 3"/>
          <p:cNvSpPr/>
          <p:nvPr/>
        </p:nvSpPr>
        <p:spPr>
          <a:xfrm>
            <a:off x="205286" y="731877"/>
            <a:ext cx="1282723" cy="410882"/>
          </a:xfrm>
          <a:prstGeom prst="rect">
            <a:avLst/>
          </a:prstGeom>
        </p:spPr>
        <p:txBody>
          <a:bodyPr wrap="none">
            <a:spAutoFit/>
          </a:bodyPr>
          <a:lstStyle/>
          <a:p>
            <a:pPr algn="just" rtl="1">
              <a:lnSpc>
                <a:spcPct val="115000"/>
              </a:lnSpc>
              <a:spcAft>
                <a:spcPts val="0"/>
              </a:spcAft>
            </a:pPr>
            <a:r>
              <a:rPr lang="fa-IR" b="1" dirty="0" smtClean="0">
                <a:cs typeface="B Mitra" panose="00000400000000000000" pitchFamily="2" charset="-78"/>
              </a:rPr>
              <a:t>درس دوازدهم</a:t>
            </a:r>
            <a:endParaRPr lang="en-US" b="1" dirty="0">
              <a:cs typeface="B Mitra" panose="00000400000000000000" pitchFamily="2" charset="-78"/>
            </a:endParaRPr>
          </a:p>
        </p:txBody>
      </p:sp>
    </p:spTree>
    <p:extLst>
      <p:ext uri="{BB962C8B-B14F-4D97-AF65-F5344CB8AC3E}">
        <p14:creationId xmlns:p14="http://schemas.microsoft.com/office/powerpoint/2010/main" val="9009793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4520" y="1376461"/>
            <a:ext cx="8961120" cy="4339650"/>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a:t>
            </a:r>
            <a:r>
              <a:rPr lang="fa-IR" sz="2000" b="1" dirty="0">
                <a:cs typeface="B Mitra" panose="00000400000000000000" pitchFamily="2" charset="-78"/>
              </a:rPr>
              <a:t>عروة الوثقی</a:t>
            </a:r>
            <a:r>
              <a:rPr lang="fa-IR" sz="2000" dirty="0">
                <a:cs typeface="B Mitra" panose="00000400000000000000" pitchFamily="2" charset="-78"/>
              </a:rPr>
              <a:t>» به معنای دستاویز محکم، عاملی برای رسیدن مطمئن به نتیجه و مقصود است و با «</a:t>
            </a:r>
            <a:r>
              <a:rPr lang="fa-IR" sz="2000" b="1" dirty="0">
                <a:cs typeface="B Mitra" panose="00000400000000000000" pitchFamily="2" charset="-78"/>
              </a:rPr>
              <a:t>استمساک</a:t>
            </a:r>
            <a:r>
              <a:rPr lang="fa-IR" sz="2000" dirty="0">
                <a:cs typeface="B Mitra" panose="00000400000000000000" pitchFamily="2" charset="-78"/>
              </a:rPr>
              <a:t>» و مراعات و حفظ خود در مسیر حق، تحقق می‌یابد.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منطق قرآن و روایات به امامی که قصد و عزم راسخ او شرط رسیدن به نظام توحیدی است،‌  نیز امت اطلاق شده است. در اين صورت با عزم او ساختارهای اجتماعی غیرتوحیدی شکسته شده و ساختارهای وحدت‌بخش در جامعه استوار می‌گردد، این موضوع در مورد قریه نیز صادق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امام هر امتی، چه مثبت و چه منفی، در دنیا و آخرت جلودار آنهاست.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بین امام و امت سنخیتی غیرقابل انکار وجود دارد. اگر این سنخیت نباشد امت در هم‌قصد شدن خود دچار تردید شده، در شبهه می‌افتد. بنابراين با دقت و تأمل و مطالعه، در ویژگی هر يك از امام و امت مي‌توان به برخي از ويژگي‌هاي ديگري نيز دست يافت.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طبق آیات قرآن انسان</a:t>
            </a:r>
            <a:r>
              <a:rPr lang="en-US" sz="2000" dirty="0">
                <a:cs typeface="B Mitra" panose="00000400000000000000" pitchFamily="2" charset="-78"/>
              </a:rPr>
              <a:t>‌</a:t>
            </a:r>
            <a:r>
              <a:rPr lang="fa-IR" sz="2000" dirty="0">
                <a:cs typeface="B Mitra" panose="00000400000000000000" pitchFamily="2" charset="-78"/>
              </a:rPr>
              <a:t>ها در ابتدا امت واحده‌ای بوده‌اند که با آمدن انبیا به گروه‌های مختلف تقسیم شده‌اند.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جدايي و تفرق امت واحده ابتدايي، عنایتی از جانب خدا بر بندگان بوده است، زیرا با وجود چنین امتی هدایت برای نوع بشر امكان‌پذير نمی</a:t>
            </a:r>
            <a:r>
              <a:rPr lang="en-US" sz="2000" dirty="0">
                <a:cs typeface="B Mitra" panose="00000400000000000000" pitchFamily="2" charset="-78"/>
              </a:rPr>
              <a:t>‌</a:t>
            </a:r>
            <a:r>
              <a:rPr lang="fa-IR" sz="2000" dirty="0">
                <a:cs typeface="B Mitra" panose="00000400000000000000" pitchFamily="2" charset="-78"/>
              </a:rPr>
              <a:t>بود.</a:t>
            </a:r>
            <a:endParaRPr lang="en-US" sz="2000" dirty="0">
              <a:cs typeface="B Mitra" panose="00000400000000000000" pitchFamily="2" charset="-78"/>
            </a:endParaRPr>
          </a:p>
        </p:txBody>
      </p:sp>
      <p:sp>
        <p:nvSpPr>
          <p:cNvPr id="5" name="Rectangle 4"/>
          <p:cNvSpPr/>
          <p:nvPr/>
        </p:nvSpPr>
        <p:spPr>
          <a:xfrm>
            <a:off x="205286" y="731877"/>
            <a:ext cx="1282723" cy="410882"/>
          </a:xfrm>
          <a:prstGeom prst="rect">
            <a:avLst/>
          </a:prstGeom>
        </p:spPr>
        <p:txBody>
          <a:bodyPr wrap="none">
            <a:spAutoFit/>
          </a:bodyPr>
          <a:lstStyle/>
          <a:p>
            <a:pPr algn="just" rtl="1">
              <a:lnSpc>
                <a:spcPct val="115000"/>
              </a:lnSpc>
              <a:spcAft>
                <a:spcPts val="0"/>
              </a:spcAft>
            </a:pPr>
            <a:r>
              <a:rPr lang="fa-IR" b="1" dirty="0" smtClean="0">
                <a:cs typeface="B Mitra" panose="00000400000000000000" pitchFamily="2" charset="-78"/>
              </a:rPr>
              <a:t>درس دوازدهم</a:t>
            </a:r>
            <a:endParaRPr lang="en-US" b="1" dirty="0">
              <a:cs typeface="B Mitra" panose="00000400000000000000" pitchFamily="2" charset="-78"/>
            </a:endParaRPr>
          </a:p>
        </p:txBody>
      </p:sp>
    </p:spTree>
    <p:extLst>
      <p:ext uri="{BB962C8B-B14F-4D97-AF65-F5344CB8AC3E}">
        <p14:creationId xmlns:p14="http://schemas.microsoft.com/office/powerpoint/2010/main" val="18352224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37944" y="1297966"/>
            <a:ext cx="8878824" cy="4339650"/>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با توجه به آیات و روایات نورانی، خداوند از انبیا و به تبع آن از عالمان و صاحبان خرد میثاق گرفته تا در هدایت مردم، ایشان را رهبری نمایند. این مهم در صورت مراجعه مردم به آنها صورت می</a:t>
            </a:r>
            <a:r>
              <a:rPr lang="en-US" sz="2000" dirty="0">
                <a:cs typeface="B Mitra" panose="00000400000000000000" pitchFamily="2" charset="-78"/>
              </a:rPr>
              <a:t>‌</a:t>
            </a:r>
            <a:r>
              <a:rPr lang="fa-IR" sz="2000" dirty="0">
                <a:cs typeface="B Mitra" panose="00000400000000000000" pitchFamily="2" charset="-78"/>
              </a:rPr>
              <a:t>گیرد.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با استناد به آیات و روایات، سیر تکوینی عالم به سمت تشکیل امت واحده به امامت امام حق پیش می‌رود و هیچ قدرتی یارای مقابله با این اراده قطعی الهی را ندارد.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با توجه به آیات انتهایی سوره مبارکه هود، یکی از غرض‌های آفرینش انسان جلب رحمت الهی از طریق رسیدن به امت واحده توحیدی است.</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آنچه از مجموع آیات مربوط به امت به دست می</a:t>
            </a:r>
            <a:r>
              <a:rPr lang="en-US" sz="2000" dirty="0">
                <a:cs typeface="B Mitra" panose="00000400000000000000" pitchFamily="2" charset="-78"/>
              </a:rPr>
              <a:t>‌</a:t>
            </a:r>
            <a:r>
              <a:rPr lang="fa-IR" sz="2000" dirty="0">
                <a:cs typeface="B Mitra" panose="00000400000000000000" pitchFamily="2" charset="-78"/>
              </a:rPr>
              <a:t>آید، «</a:t>
            </a:r>
            <a:r>
              <a:rPr lang="fa-IR" sz="2000" b="1" dirty="0">
                <a:cs typeface="B Mitra" panose="00000400000000000000" pitchFamily="2" charset="-78"/>
              </a:rPr>
              <a:t>خیر</a:t>
            </a:r>
            <a:r>
              <a:rPr lang="fa-IR" sz="2000" dirty="0">
                <a:cs typeface="B Mitra" panose="00000400000000000000" pitchFamily="2" charset="-78"/>
              </a:rPr>
              <a:t> </a:t>
            </a:r>
            <a:r>
              <a:rPr lang="fa-IR" sz="2000" b="1" dirty="0">
                <a:cs typeface="B Mitra" panose="00000400000000000000" pitchFamily="2" charset="-78"/>
              </a:rPr>
              <a:t>امت</a:t>
            </a:r>
            <a:r>
              <a:rPr lang="fa-IR" sz="2000" dirty="0">
                <a:cs typeface="B Mitra" panose="00000400000000000000" pitchFamily="2" charset="-78"/>
              </a:rPr>
              <a:t>» یا «</a:t>
            </a:r>
            <a:r>
              <a:rPr lang="fa-IR" sz="2000" b="1" dirty="0">
                <a:cs typeface="B Mitra" panose="00000400000000000000" pitchFamily="2" charset="-78"/>
              </a:rPr>
              <a:t>امت وسط</a:t>
            </a:r>
            <a:r>
              <a:rPr lang="fa-IR" sz="2000" dirty="0">
                <a:cs typeface="B Mitra" panose="00000400000000000000" pitchFamily="2" charset="-78"/>
              </a:rPr>
              <a:t>» و ... صفات امتی هستند که نقش رهبری و هدایت را در جامعه انسانی ایفا کنند.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آیات قرآن بر اینکه هر امتی «رسول»، «کتاب»، «اجل»، «</a:t>
            </a:r>
            <a:r>
              <a:rPr lang="fa-IR" sz="2000" b="1" dirty="0">
                <a:cs typeface="B Mitra" panose="00000400000000000000" pitchFamily="2" charset="-78"/>
              </a:rPr>
              <a:t>منسک</a:t>
            </a:r>
            <a:r>
              <a:rPr lang="fa-IR" sz="2000" dirty="0">
                <a:cs typeface="B Mitra" panose="00000400000000000000" pitchFamily="2" charset="-78"/>
              </a:rPr>
              <a:t>»، «</a:t>
            </a:r>
            <a:r>
              <a:rPr lang="fa-IR" sz="2000" b="1" dirty="0">
                <a:cs typeface="B Mitra" panose="00000400000000000000" pitchFamily="2" charset="-78"/>
              </a:rPr>
              <a:t>شهید</a:t>
            </a:r>
            <a:r>
              <a:rPr lang="fa-IR" sz="2000" dirty="0">
                <a:cs typeface="B Mitra" panose="00000400000000000000" pitchFamily="2" charset="-78"/>
              </a:rPr>
              <a:t>» و گواهی دارد، تأکید شده است .سعادت ابدی هر امتی در بهره‌مندی از آنهاست.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صبر و استقامت با امام حق، لازمه عدم خروج از امتِ حق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a:t>
            </a:r>
            <a:r>
              <a:rPr lang="fa-IR" sz="2000" b="1" dirty="0">
                <a:cs typeface="B Mitra" panose="00000400000000000000" pitchFamily="2" charset="-78"/>
              </a:rPr>
              <a:t>عهد</a:t>
            </a:r>
            <a:r>
              <a:rPr lang="fa-IR" sz="2000" dirty="0">
                <a:cs typeface="B Mitra" panose="00000400000000000000" pitchFamily="2" charset="-78"/>
              </a:rPr>
              <a:t>»، «</a:t>
            </a:r>
            <a:r>
              <a:rPr lang="fa-IR" sz="2000" b="1" dirty="0">
                <a:cs typeface="B Mitra" panose="00000400000000000000" pitchFamily="2" charset="-78"/>
              </a:rPr>
              <a:t>میثاق</a:t>
            </a:r>
            <a:r>
              <a:rPr lang="fa-IR" sz="2000" dirty="0">
                <a:cs typeface="B Mitra" panose="00000400000000000000" pitchFamily="2" charset="-78"/>
              </a:rPr>
              <a:t>» و هم پیمان شدن با امام و تجدید هر لحظه آن، از شرایط حضور در امت حق است. </a:t>
            </a:r>
            <a:endParaRPr lang="en-US" sz="2000" dirty="0">
              <a:cs typeface="B Mitra" panose="00000400000000000000" pitchFamily="2" charset="-78"/>
            </a:endParaRPr>
          </a:p>
        </p:txBody>
      </p:sp>
      <p:sp>
        <p:nvSpPr>
          <p:cNvPr id="5" name="Rectangle 4"/>
          <p:cNvSpPr/>
          <p:nvPr/>
        </p:nvSpPr>
        <p:spPr>
          <a:xfrm>
            <a:off x="205286" y="731877"/>
            <a:ext cx="1282723" cy="410882"/>
          </a:xfrm>
          <a:prstGeom prst="rect">
            <a:avLst/>
          </a:prstGeom>
        </p:spPr>
        <p:txBody>
          <a:bodyPr wrap="none">
            <a:spAutoFit/>
          </a:bodyPr>
          <a:lstStyle/>
          <a:p>
            <a:pPr algn="just" rtl="1">
              <a:lnSpc>
                <a:spcPct val="115000"/>
              </a:lnSpc>
              <a:spcAft>
                <a:spcPts val="0"/>
              </a:spcAft>
            </a:pPr>
            <a:r>
              <a:rPr lang="fa-IR" b="1" dirty="0" smtClean="0">
                <a:cs typeface="B Mitra" panose="00000400000000000000" pitchFamily="2" charset="-78"/>
              </a:rPr>
              <a:t>درس دوازدهم</a:t>
            </a:r>
            <a:endParaRPr lang="en-US" b="1" dirty="0">
              <a:cs typeface="B Mitra" panose="00000400000000000000" pitchFamily="2" charset="-78"/>
            </a:endParaRPr>
          </a:p>
        </p:txBody>
      </p:sp>
    </p:spTree>
    <p:extLst>
      <p:ext uri="{BB962C8B-B14F-4D97-AF65-F5344CB8AC3E}">
        <p14:creationId xmlns:p14="http://schemas.microsoft.com/office/powerpoint/2010/main" val="19684575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1473033"/>
            <a:ext cx="8951976" cy="3985706"/>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بزرگ</a:t>
            </a:r>
            <a:r>
              <a:rPr lang="en-US" sz="2000" dirty="0">
                <a:cs typeface="B Mitra" panose="00000400000000000000" pitchFamily="2" charset="-78"/>
              </a:rPr>
              <a:t>‌</a:t>
            </a:r>
            <a:r>
              <a:rPr lang="fa-IR" sz="2000" dirty="0">
                <a:cs typeface="B Mitra" panose="00000400000000000000" pitchFamily="2" charset="-78"/>
              </a:rPr>
              <a:t>ترین گناه در امت، عهدشکنی است که در فرهنگ قرآن با واژه</a:t>
            </a:r>
            <a:r>
              <a:rPr lang="en-US" sz="2000" dirty="0">
                <a:cs typeface="B Mitra" panose="00000400000000000000" pitchFamily="2" charset="-78"/>
              </a:rPr>
              <a:t>‌</a:t>
            </a:r>
            <a:r>
              <a:rPr lang="fa-IR" sz="2000" dirty="0">
                <a:cs typeface="B Mitra" panose="00000400000000000000" pitchFamily="2" charset="-78"/>
              </a:rPr>
              <a:t>هایی مانند «</a:t>
            </a:r>
            <a:r>
              <a:rPr lang="fa-IR" sz="2000" b="1" dirty="0">
                <a:cs typeface="B Mitra" panose="00000400000000000000" pitchFamily="2" charset="-78"/>
              </a:rPr>
              <a:t>نکث</a:t>
            </a:r>
            <a:r>
              <a:rPr lang="fa-IR" sz="2000" dirty="0">
                <a:cs typeface="B Mitra" panose="00000400000000000000" pitchFamily="2" charset="-78"/>
              </a:rPr>
              <a:t>» یا «</a:t>
            </a:r>
            <a:r>
              <a:rPr lang="fa-IR" sz="2000" b="1" dirty="0">
                <a:cs typeface="B Mitra" panose="00000400000000000000" pitchFamily="2" charset="-78"/>
              </a:rPr>
              <a:t>نقض</a:t>
            </a:r>
            <a:r>
              <a:rPr lang="fa-IR" sz="2000" dirty="0">
                <a:cs typeface="B Mitra" panose="00000400000000000000" pitchFamily="2" charset="-78"/>
              </a:rPr>
              <a:t>» بیان می‌شود.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a:t>
            </a:r>
            <a:r>
              <a:rPr lang="fa-IR" sz="2000" b="1" dirty="0">
                <a:cs typeface="B Mitra" panose="00000400000000000000" pitchFamily="2" charset="-78"/>
              </a:rPr>
              <a:t>فتنه</a:t>
            </a:r>
            <a:r>
              <a:rPr lang="fa-IR" sz="2000" dirty="0">
                <a:cs typeface="B Mitra" panose="00000400000000000000" pitchFamily="2" charset="-78"/>
              </a:rPr>
              <a:t>» یا چالش‌های اجتماعی به طور طبیعی باعث خلل در انسجام عزم و میثاق‌های اجتماعی می‌گردد. مقابله و تدبیر با فتنه‌ها از عناصر مهم حفظ عزم و میثاق‌های اجتماعی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سوره مبارکه تغابن راه حفظ از فتنه‌ها را پیروی، حرف شنوی و خویشتن‌داری دانسته و به عوامل اجتماعی ايجاد فتنه، مانند روابط خانوادگي و مسائل اقتصادی اشاره دارد.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قصد خاصی که امت حق با امام خود آن را عزم کرده ‌است، حاکمیت نظام توحید و کلمه «</a:t>
            </a:r>
            <a:r>
              <a:rPr lang="fa-IR" sz="2000" b="1" dirty="0">
                <a:cs typeface="B Mitra" panose="00000400000000000000" pitchFamily="2" charset="-78"/>
              </a:rPr>
              <a:t>لااله الا الله</a:t>
            </a:r>
            <a:r>
              <a:rPr lang="fa-IR" sz="2000" dirty="0">
                <a:cs typeface="B Mitra" panose="00000400000000000000" pitchFamily="2" charset="-78"/>
              </a:rPr>
              <a:t>» در عالم و اجرای قسط است. در این مسیر امر به معروف، نهی از منکر، اقامه نماز و ایتای زکات از عناصر محوری در رسیدن به این مقصد هستند.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امام در آیات قرآن به اولی الامر معروف است، زیرا واسطه‌ای برای دریافت امر الهی است؛ این امر به صورت «معروف» از طریق وحی و امام به مردم ابلاغ می‌شود. بنابراین امام واسطه بین آسمان و زمین بوده و امر به معروف و نهی از منکر دو جریان هدایتی مخصوص اوست.  </a:t>
            </a:r>
            <a:endParaRPr lang="en-US" sz="2000" dirty="0">
              <a:cs typeface="B Mitra" panose="00000400000000000000" pitchFamily="2" charset="-78"/>
            </a:endParaRPr>
          </a:p>
        </p:txBody>
      </p:sp>
      <p:sp>
        <p:nvSpPr>
          <p:cNvPr id="5" name="Rectangle 4"/>
          <p:cNvSpPr/>
          <p:nvPr/>
        </p:nvSpPr>
        <p:spPr>
          <a:xfrm>
            <a:off x="205286" y="731877"/>
            <a:ext cx="1282723" cy="410882"/>
          </a:xfrm>
          <a:prstGeom prst="rect">
            <a:avLst/>
          </a:prstGeom>
        </p:spPr>
        <p:txBody>
          <a:bodyPr wrap="none">
            <a:spAutoFit/>
          </a:bodyPr>
          <a:lstStyle/>
          <a:p>
            <a:pPr algn="just" rtl="1">
              <a:lnSpc>
                <a:spcPct val="115000"/>
              </a:lnSpc>
              <a:spcAft>
                <a:spcPts val="0"/>
              </a:spcAft>
            </a:pPr>
            <a:r>
              <a:rPr lang="fa-IR" b="1" dirty="0" smtClean="0">
                <a:cs typeface="B Mitra" panose="00000400000000000000" pitchFamily="2" charset="-78"/>
              </a:rPr>
              <a:t>درس دوازدهم</a:t>
            </a:r>
            <a:endParaRPr lang="en-US" b="1" dirty="0">
              <a:cs typeface="B Mitra" panose="00000400000000000000" pitchFamily="2" charset="-78"/>
            </a:endParaRPr>
          </a:p>
        </p:txBody>
      </p:sp>
    </p:spTree>
    <p:extLst>
      <p:ext uri="{BB962C8B-B14F-4D97-AF65-F5344CB8AC3E}">
        <p14:creationId xmlns:p14="http://schemas.microsoft.com/office/powerpoint/2010/main" val="224795840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4208" y="1212570"/>
            <a:ext cx="8869680" cy="4304255"/>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امر به معروف و نهی از منکر توسط امام بر امت جاري مي‌شود و امت به تبع امام خود به گسترش و اجراي آن همت مي‌گمارند؛ در حقیقت امر به معروف و نهي از منكر، هماهنگی و همراهی امت با امامشان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ترك امر به معروف و نهي از منكر به معناي قطع ارتباط امت با امامت است و بنابر منطق قرآن و روایات باعث نزول انواع بلا و تسلط اشرار و محروميت از خير و رحمت براي جامعه می‌شود.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پذیرش معروف و عدم پذیرش منکر از جانب مردم منجر به اتصال امت به امام می‌گردد. به این اتصال، در قرآن و روایات، پذیرش ولایت يا «</a:t>
            </a:r>
            <a:r>
              <a:rPr lang="fa-IR" sz="2000" b="1" dirty="0">
                <a:cs typeface="B Mitra" panose="00000400000000000000" pitchFamily="2" charset="-78"/>
              </a:rPr>
              <a:t>تولّی</a:t>
            </a:r>
            <a:r>
              <a:rPr lang="fa-IR" sz="2000" dirty="0">
                <a:cs typeface="B Mitra" panose="00000400000000000000" pitchFamily="2" charset="-78"/>
              </a:rPr>
              <a:t>» گفته مي‌شود.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«تبرّی» به معنای نپذیرفتن و دوری از ولایت غیرحق نيز شرط اتصال به امام حق </a:t>
            </a:r>
            <a:r>
              <a:rPr lang="fa-IR" sz="2000" dirty="0" smtClean="0">
                <a:cs typeface="B Mitra" panose="00000400000000000000" pitchFamily="2" charset="-78"/>
              </a:rPr>
              <a:t>است. تولی </a:t>
            </a:r>
            <a:r>
              <a:rPr lang="fa-IR" sz="2000" dirty="0">
                <a:cs typeface="B Mitra" panose="00000400000000000000" pitchFamily="2" charset="-78"/>
              </a:rPr>
              <a:t>هرگاه با کلمه عن ذکر شود به معنای اعراض از ولایت حق معنا می‌شود.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با قرار گرفتن هر انسان مؤمن در امت حق به امامت امام، او در نظامی اجتماعی– تاریخی– آسمانی، قرار می</a:t>
            </a:r>
            <a:r>
              <a:rPr lang="en-US" sz="2000" dirty="0">
                <a:cs typeface="B Mitra" panose="00000400000000000000" pitchFamily="2" charset="-78"/>
              </a:rPr>
              <a:t>‌</a:t>
            </a:r>
            <a:r>
              <a:rPr lang="fa-IR" sz="2000" dirty="0">
                <a:cs typeface="B Mitra" panose="00000400000000000000" pitchFamily="2" charset="-78"/>
              </a:rPr>
              <a:t>گیرد. به این صف متشکل از ملائکه، انبیا، مؤمنین در قرآن «بنیان مرصوص» گفته شده است. </a:t>
            </a:r>
            <a:endParaRPr lang="fa-IR" sz="2000" dirty="0" smtClean="0">
              <a:cs typeface="B Mitra" panose="00000400000000000000" pitchFamily="2" charset="-78"/>
            </a:endParaRPr>
          </a:p>
          <a:p>
            <a:pPr marL="342900" indent="-342900" algn="just" rtl="1">
              <a:lnSpc>
                <a:spcPct val="115000"/>
              </a:lnSpc>
              <a:buFont typeface="Wingdings" panose="05000000000000000000" pitchFamily="2" charset="2"/>
              <a:buChar char="v"/>
            </a:pPr>
            <a:r>
              <a:rPr lang="fa-IR" sz="2000" dirty="0">
                <a:cs typeface="B Mitra" panose="00000400000000000000" pitchFamily="2" charset="-78"/>
              </a:rPr>
              <a:t>قرآن، به قریه</a:t>
            </a:r>
            <a:r>
              <a:rPr lang="en-US" sz="2000" dirty="0">
                <a:cs typeface="B Mitra" panose="00000400000000000000" pitchFamily="2" charset="-78"/>
              </a:rPr>
              <a:t>‌</a:t>
            </a:r>
            <a:r>
              <a:rPr lang="fa-IR" sz="2000" dirty="0">
                <a:cs typeface="B Mitra" panose="00000400000000000000" pitchFamily="2" charset="-78"/>
              </a:rPr>
              <a:t>ای که موجب </a:t>
            </a:r>
            <a:r>
              <a:rPr lang="fa-IR" sz="2000" b="1" dirty="0">
                <a:cs typeface="B Mitra" panose="00000400000000000000" pitchFamily="2" charset="-78"/>
              </a:rPr>
              <a:t>وحدت رویه و انسجام و اتحاد سایر قریه‌ها می‌شود «امّ القری»</a:t>
            </a:r>
            <a:r>
              <a:rPr lang="fa-IR" sz="2000" dirty="0">
                <a:cs typeface="B Mitra" panose="00000400000000000000" pitchFamily="2" charset="-78"/>
              </a:rPr>
              <a:t> می‌گوید.</a:t>
            </a:r>
            <a:endParaRPr lang="en-US" sz="2000" dirty="0"/>
          </a:p>
          <a:p>
            <a:pPr lvl="0" algn="just" rtl="1">
              <a:lnSpc>
                <a:spcPct val="115000"/>
              </a:lnSpc>
            </a:pPr>
            <a:endParaRPr lang="en-US" sz="2000" dirty="0">
              <a:cs typeface="B Mitra" panose="00000400000000000000" pitchFamily="2" charset="-78"/>
            </a:endParaRPr>
          </a:p>
        </p:txBody>
      </p:sp>
      <p:sp>
        <p:nvSpPr>
          <p:cNvPr id="5" name="Rectangle 4"/>
          <p:cNvSpPr/>
          <p:nvPr/>
        </p:nvSpPr>
        <p:spPr>
          <a:xfrm>
            <a:off x="205286" y="731877"/>
            <a:ext cx="1282723" cy="410882"/>
          </a:xfrm>
          <a:prstGeom prst="rect">
            <a:avLst/>
          </a:prstGeom>
        </p:spPr>
        <p:txBody>
          <a:bodyPr wrap="none">
            <a:spAutoFit/>
          </a:bodyPr>
          <a:lstStyle/>
          <a:p>
            <a:pPr algn="just" rtl="1">
              <a:lnSpc>
                <a:spcPct val="115000"/>
              </a:lnSpc>
              <a:spcAft>
                <a:spcPts val="0"/>
              </a:spcAft>
            </a:pPr>
            <a:r>
              <a:rPr lang="fa-IR" b="1" dirty="0" smtClean="0">
                <a:cs typeface="B Mitra" panose="00000400000000000000" pitchFamily="2" charset="-78"/>
              </a:rPr>
              <a:t>درس دوازدهم</a:t>
            </a:r>
            <a:endParaRPr lang="en-US" b="1" dirty="0">
              <a:cs typeface="B Mitra" panose="00000400000000000000" pitchFamily="2" charset="-78"/>
            </a:endParaRPr>
          </a:p>
        </p:txBody>
      </p:sp>
    </p:spTree>
    <p:extLst>
      <p:ext uri="{BB962C8B-B14F-4D97-AF65-F5344CB8AC3E}">
        <p14:creationId xmlns:p14="http://schemas.microsoft.com/office/powerpoint/2010/main" val="342864164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7944" y="1025624"/>
            <a:ext cx="8924544" cy="4693593"/>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برخی </a:t>
            </a:r>
            <a:r>
              <a:rPr lang="fa-IR" sz="2000" dirty="0">
                <a:cs typeface="B Mitra" panose="00000400000000000000" pitchFamily="2" charset="-78"/>
              </a:rPr>
              <a:t>از ساز و کارهایی که در آیات و روایات بیان می‌شود، مانند «</a:t>
            </a:r>
            <a:r>
              <a:rPr lang="fa-IR" sz="2000" b="1" dirty="0">
                <a:cs typeface="B Mitra" panose="00000400000000000000" pitchFamily="2" charset="-78"/>
              </a:rPr>
              <a:t>عهد</a:t>
            </a:r>
            <a:r>
              <a:rPr lang="fa-IR" sz="2000" dirty="0">
                <a:cs typeface="B Mitra" panose="00000400000000000000" pitchFamily="2" charset="-78"/>
              </a:rPr>
              <a:t>» برادری، «</a:t>
            </a:r>
            <a:r>
              <a:rPr lang="fa-IR" sz="2000" b="1" dirty="0">
                <a:cs typeface="B Mitra" panose="00000400000000000000" pitchFamily="2" charset="-78"/>
              </a:rPr>
              <a:t>بیعت</a:t>
            </a:r>
            <a:r>
              <a:rPr lang="fa-IR" sz="2000" dirty="0">
                <a:cs typeface="B Mitra" panose="00000400000000000000" pitchFamily="2" charset="-78"/>
              </a:rPr>
              <a:t>»، «یمین» (قسم) و...،  در راستای هم‌افزایی همّت اجتماع برای رسیدن به مقاصد جزیی و کلی حرکت‌های اجتماعی پیش‌بینی شده است.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نماز جمعه به عنوان تجدید بیعت هفتگی با امام و نمازهای عید به عنوان تجدید بیعت‌های سالیانه، از جمله این ساز و کارهاست. در خطبه این نمازها قصدها و جهت</a:t>
            </a:r>
            <a:r>
              <a:rPr lang="en-US" sz="2000" dirty="0">
                <a:cs typeface="B Mitra" panose="00000400000000000000" pitchFamily="2" charset="-78"/>
              </a:rPr>
              <a:t>‌</a:t>
            </a:r>
            <a:r>
              <a:rPr lang="fa-IR" sz="2000" dirty="0">
                <a:cs typeface="B Mitra" panose="00000400000000000000" pitchFamily="2" charset="-78"/>
              </a:rPr>
              <a:t>ها و برنامه‌ها یادآوری شده و کیدها و مکرهای دشمنان معرفی می‌گردد.</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مسجد، محل سجده و عبادت، خانه خدا، محل استقرار امام و مرکز سازماندهی جامعه است. چنین مسجدی بر اساس تقوا بنا شده و کسانی که به عمران و آبادی آن می‌پردازند دارای ایمان و عمل صالح‌اند.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باطل نیز برای تحقق اهداف جهانی شوم خود به گسترش گناه و ایجاد اختلاف در امّت حق همّت کرده است. در بسیاری از آیات نورانی قرآن به این مبارزه تاریخی بین امت حق و باطل اشاره شده و خاطر نشان می‌سازد این امر در نهایت موجب تقویت روزافزون امت حق و ظهور استعدادهای فردی و اجتماعی اهل حق می‌شود.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حرکت امیرالمؤمنین علیه السلام در تشکیل حکومت و حرکت امام حسین علیه السلام در استقرار آن، دو مدل و نمونه بارز از عزم و میثاق اجتماعی است که مطالعه آن می‌تواند ما را از عناصر عزم و میثاق در حرکت‌های اجتماعی برای رسیدن به امت واحده بهره‌مند سازد. بر اساس روایات و آیات نورانی از الگوی حرکتی امام حسین علیه السلام </a:t>
            </a:r>
            <a:r>
              <a:rPr lang="fa-IR" sz="2000" b="1" dirty="0">
                <a:cs typeface="B Mitra" panose="00000400000000000000" pitchFamily="2" charset="-78"/>
              </a:rPr>
              <a:t>به «راجفه» یعنی قیام دشمن</a:t>
            </a:r>
            <a:r>
              <a:rPr lang="en-US" sz="2000" b="1" dirty="0">
                <a:cs typeface="B Mitra" panose="00000400000000000000" pitchFamily="2" charset="-78"/>
              </a:rPr>
              <a:t>‌</a:t>
            </a:r>
            <a:r>
              <a:rPr lang="fa-IR" sz="2000" b="1" dirty="0">
                <a:cs typeface="B Mitra" panose="00000400000000000000" pitchFamily="2" charset="-78"/>
              </a:rPr>
              <a:t>شکن</a:t>
            </a:r>
            <a:r>
              <a:rPr lang="fa-IR" sz="2000" dirty="0">
                <a:cs typeface="B Mitra" panose="00000400000000000000" pitchFamily="2" charset="-78"/>
              </a:rPr>
              <a:t> و امیرالمؤمنین علیه السلام به </a:t>
            </a:r>
            <a:r>
              <a:rPr lang="fa-IR" sz="2000" b="1" dirty="0">
                <a:cs typeface="B Mitra" panose="00000400000000000000" pitchFamily="2" charset="-78"/>
              </a:rPr>
              <a:t>«رادفه»؛ یعنی قیام عدل‌گستر</a:t>
            </a:r>
            <a:r>
              <a:rPr lang="fa-IR" sz="2000" dirty="0">
                <a:cs typeface="B Mitra" panose="00000400000000000000" pitchFamily="2" charset="-78"/>
              </a:rPr>
              <a:t> تعبیر شده است.    </a:t>
            </a:r>
            <a:endParaRPr lang="en-US" sz="2000" dirty="0">
              <a:effectLst/>
            </a:endParaRPr>
          </a:p>
        </p:txBody>
      </p:sp>
      <p:sp>
        <p:nvSpPr>
          <p:cNvPr id="5" name="Rectangle 4"/>
          <p:cNvSpPr/>
          <p:nvPr/>
        </p:nvSpPr>
        <p:spPr>
          <a:xfrm>
            <a:off x="205286" y="731877"/>
            <a:ext cx="1282723" cy="410882"/>
          </a:xfrm>
          <a:prstGeom prst="rect">
            <a:avLst/>
          </a:prstGeom>
        </p:spPr>
        <p:txBody>
          <a:bodyPr wrap="none">
            <a:spAutoFit/>
          </a:bodyPr>
          <a:lstStyle/>
          <a:p>
            <a:pPr algn="just" rtl="1">
              <a:lnSpc>
                <a:spcPct val="115000"/>
              </a:lnSpc>
              <a:spcAft>
                <a:spcPts val="0"/>
              </a:spcAft>
            </a:pPr>
            <a:r>
              <a:rPr lang="fa-IR" b="1" dirty="0" smtClean="0">
                <a:cs typeface="B Mitra" panose="00000400000000000000" pitchFamily="2" charset="-78"/>
              </a:rPr>
              <a:t>درس دوازدهم</a:t>
            </a:r>
            <a:endParaRPr lang="en-US" b="1" dirty="0">
              <a:cs typeface="B Mitra" panose="00000400000000000000" pitchFamily="2" charset="-78"/>
            </a:endParaRPr>
          </a:p>
        </p:txBody>
      </p:sp>
    </p:spTree>
    <p:extLst>
      <p:ext uri="{BB962C8B-B14F-4D97-AF65-F5344CB8AC3E}">
        <p14:creationId xmlns:p14="http://schemas.microsoft.com/office/powerpoint/2010/main" val="14779894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2496" y="989892"/>
            <a:ext cx="9317736" cy="5047536"/>
          </a:xfrm>
          <a:prstGeom prst="rect">
            <a:avLst/>
          </a:prstGeom>
        </p:spPr>
        <p:txBody>
          <a:bodyPr wrap="square">
            <a:spAutoFit/>
          </a:bodyPr>
          <a:lstStyle/>
          <a:p>
            <a:pPr algn="just" rtl="1">
              <a:lnSpc>
                <a:spcPct val="115000"/>
              </a:lnSpc>
            </a:pPr>
            <a:r>
              <a:rPr lang="fa-IR" sz="2000" b="1" dirty="0">
                <a:cs typeface="B Mitra" panose="00000400000000000000" pitchFamily="2" charset="-78"/>
              </a:rPr>
              <a:t>مبانی نظری</a:t>
            </a:r>
            <a:endParaRPr lang="en-US" sz="2000" b="1"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smtClean="0">
                <a:cs typeface="B Mitra" panose="00000400000000000000" pitchFamily="2" charset="-78"/>
              </a:rPr>
              <a:t>هر </a:t>
            </a:r>
            <a:r>
              <a:rPr lang="fa-IR" sz="2000" b="1" dirty="0">
                <a:cs typeface="B Mitra" panose="00000400000000000000" pitchFamily="2" charset="-78"/>
              </a:rPr>
              <a:t>حرکتی</a:t>
            </a:r>
            <a:r>
              <a:rPr lang="fa-IR" sz="2000" dirty="0">
                <a:cs typeface="B Mitra" panose="00000400000000000000" pitchFamily="2" charset="-78"/>
              </a:rPr>
              <a:t> نیازمند مقصدی است. تعیین </a:t>
            </a:r>
            <a:r>
              <a:rPr lang="fa-IR" sz="2000" b="1" dirty="0">
                <a:cs typeface="B Mitra" panose="00000400000000000000" pitchFamily="2" charset="-78"/>
              </a:rPr>
              <a:t>مقصد</a:t>
            </a:r>
            <a:r>
              <a:rPr lang="fa-IR" sz="2000" dirty="0">
                <a:cs typeface="B Mitra" panose="00000400000000000000" pitchFamily="2" charset="-78"/>
              </a:rPr>
              <a:t> و </a:t>
            </a:r>
            <a:r>
              <a:rPr lang="fa-IR" sz="2000" b="1" dirty="0">
                <a:cs typeface="B Mitra" panose="00000400000000000000" pitchFamily="2" charset="-78"/>
              </a:rPr>
              <a:t>مسیر</a:t>
            </a:r>
            <a:r>
              <a:rPr lang="fa-IR" sz="2000" dirty="0">
                <a:cs typeface="B Mitra" panose="00000400000000000000" pitchFamily="2" charset="-78"/>
              </a:rPr>
              <a:t> رسیدن به آن، نیازمند کسی است که راه را تا انتهاي آن شناخته باشد؛ به چنین کسی در قرآن «</a:t>
            </a:r>
            <a:r>
              <a:rPr lang="fa-IR" sz="2000" b="1" dirty="0">
                <a:cs typeface="B Mitra" panose="00000400000000000000" pitchFamily="2" charset="-78"/>
              </a:rPr>
              <a:t>طارق</a:t>
            </a:r>
            <a:r>
              <a:rPr lang="fa-IR" sz="2000" dirty="0">
                <a:cs typeface="B Mitra" panose="00000400000000000000" pitchFamily="2" charset="-78"/>
              </a:rPr>
              <a:t>» می‌گویند. معنای «</a:t>
            </a:r>
            <a:r>
              <a:rPr lang="fa-IR" sz="2000" b="1" dirty="0">
                <a:cs typeface="B Mitra" panose="00000400000000000000" pitchFamily="2" charset="-78"/>
              </a:rPr>
              <a:t>حبل</a:t>
            </a:r>
            <a:r>
              <a:rPr lang="fa-IR" sz="2000" dirty="0">
                <a:cs typeface="B Mitra" panose="00000400000000000000" pitchFamily="2" charset="-78"/>
              </a:rPr>
              <a:t>» نیز اینچنین است و به همین دلیل به اهل بیت علیهم السلام </a:t>
            </a:r>
            <a:r>
              <a:rPr lang="fa-IR" sz="2000" dirty="0">
                <a:solidFill>
                  <a:srgbClr val="FF0000"/>
                </a:solidFill>
                <a:cs typeface="B Mitra" panose="00000400000000000000" pitchFamily="2" charset="-78"/>
              </a:rPr>
              <a:t>«</a:t>
            </a:r>
            <a:r>
              <a:rPr lang="fa-IR" sz="2000" b="1" dirty="0">
                <a:cs typeface="B Mitra" panose="00000400000000000000" pitchFamily="2" charset="-78"/>
              </a:rPr>
              <a:t>طارق</a:t>
            </a:r>
            <a:r>
              <a:rPr lang="fa-IR" sz="2000" dirty="0">
                <a:solidFill>
                  <a:srgbClr val="FF0000"/>
                </a:solidFill>
                <a:cs typeface="B Mitra" panose="00000400000000000000" pitchFamily="2" charset="-78"/>
              </a:rPr>
              <a:t>» و «</a:t>
            </a:r>
            <a:r>
              <a:rPr lang="fa-IR" sz="2000" b="1" dirty="0">
                <a:cs typeface="B Mitra" panose="00000400000000000000" pitchFamily="2" charset="-78"/>
              </a:rPr>
              <a:t>حبل</a:t>
            </a:r>
            <a:r>
              <a:rPr lang="fa-IR" sz="2000" dirty="0">
                <a:solidFill>
                  <a:srgbClr val="FF0000"/>
                </a:solidFill>
                <a:cs typeface="B Mitra" panose="00000400000000000000" pitchFamily="2" charset="-78"/>
              </a:rPr>
              <a:t> </a:t>
            </a:r>
            <a:r>
              <a:rPr lang="fa-IR" sz="2000" b="1" dirty="0">
                <a:cs typeface="B Mitra" panose="00000400000000000000" pitchFamily="2" charset="-78"/>
              </a:rPr>
              <a:t>الله</a:t>
            </a:r>
            <a:r>
              <a:rPr lang="fa-IR" sz="2000" dirty="0">
                <a:solidFill>
                  <a:srgbClr val="FF0000"/>
                </a:solidFill>
                <a:cs typeface="B Mitra" panose="00000400000000000000" pitchFamily="2" charset="-78"/>
              </a:rPr>
              <a:t>»</a:t>
            </a:r>
            <a:r>
              <a:rPr lang="fa-IR" sz="2000" dirty="0">
                <a:cs typeface="B Mitra" panose="00000400000000000000" pitchFamily="2" charset="-78"/>
              </a:rPr>
              <a:t> گفته می‌شود.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از دیدگاه قرآن </a:t>
            </a:r>
            <a:r>
              <a:rPr lang="fa-IR" sz="2000" b="1" dirty="0">
                <a:cs typeface="B Mitra" panose="00000400000000000000" pitchFamily="2" charset="-78"/>
              </a:rPr>
              <a:t>طارق</a:t>
            </a:r>
            <a:r>
              <a:rPr lang="fa-IR" sz="2000" dirty="0">
                <a:cs typeface="B Mitra" panose="00000400000000000000" pitchFamily="2" charset="-78"/>
              </a:rPr>
              <a:t> در جامعه کسی است که راه به اعتبار او </a:t>
            </a:r>
            <a:r>
              <a:rPr lang="fa-IR" sz="2000" b="1" dirty="0">
                <a:cs typeface="B Mitra" panose="00000400000000000000" pitchFamily="2" charset="-78"/>
              </a:rPr>
              <a:t>جهت</a:t>
            </a:r>
            <a:r>
              <a:rPr lang="fa-IR" sz="2000" dirty="0">
                <a:cs typeface="B Mitra" panose="00000400000000000000" pitchFamily="2" charset="-78"/>
              </a:rPr>
              <a:t> پیدا می‌کند. چنین کسی را در قرآن به «</a:t>
            </a:r>
            <a:r>
              <a:rPr lang="fa-IR" sz="2000" b="1" dirty="0">
                <a:cs typeface="B Mitra" panose="00000400000000000000" pitchFamily="2" charset="-78"/>
              </a:rPr>
              <a:t>نجم</a:t>
            </a:r>
            <a:r>
              <a:rPr lang="fa-IR" sz="2000" dirty="0">
                <a:cs typeface="B Mitra" panose="00000400000000000000" pitchFamily="2" charset="-78"/>
              </a:rPr>
              <a:t> </a:t>
            </a:r>
            <a:r>
              <a:rPr lang="fa-IR" sz="2000" b="1" dirty="0">
                <a:cs typeface="B Mitra" panose="00000400000000000000" pitchFamily="2" charset="-78"/>
              </a:rPr>
              <a:t>ثاقب</a:t>
            </a:r>
            <a:r>
              <a:rPr lang="fa-IR" sz="2000" dirty="0">
                <a:cs typeface="B Mitra" panose="00000400000000000000" pitchFamily="2" charset="-78"/>
              </a:rPr>
              <a:t>» می‌شناسد. معنای «</a:t>
            </a:r>
            <a:r>
              <a:rPr lang="fa-IR" sz="2000" b="1" dirty="0">
                <a:cs typeface="B Mitra" panose="00000400000000000000" pitchFamily="2" charset="-78"/>
              </a:rPr>
              <a:t>عروة</a:t>
            </a:r>
            <a:r>
              <a:rPr lang="fa-IR" sz="2000" dirty="0">
                <a:cs typeface="B Mitra" panose="00000400000000000000" pitchFamily="2" charset="-78"/>
              </a:rPr>
              <a:t>» نیز با این مفهوم قرابت دارد و از این روست که به اهل بیت علیهم السلام </a:t>
            </a:r>
            <a:r>
              <a:rPr lang="fa-IR" sz="2000" b="1" dirty="0">
                <a:cs typeface="B Mitra" panose="00000400000000000000" pitchFamily="2" charset="-78"/>
              </a:rPr>
              <a:t>نجم</a:t>
            </a:r>
            <a:r>
              <a:rPr lang="fa-IR" sz="2000" dirty="0">
                <a:solidFill>
                  <a:srgbClr val="FF0000"/>
                </a:solidFill>
                <a:cs typeface="B Mitra" panose="00000400000000000000" pitchFamily="2" charset="-78"/>
              </a:rPr>
              <a:t> </a:t>
            </a:r>
            <a:r>
              <a:rPr lang="fa-IR" sz="2000" b="1" dirty="0">
                <a:cs typeface="B Mitra" panose="00000400000000000000" pitchFamily="2" charset="-78"/>
              </a:rPr>
              <a:t>ثاقب</a:t>
            </a:r>
            <a:r>
              <a:rPr lang="fa-IR" sz="2000" dirty="0">
                <a:solidFill>
                  <a:srgbClr val="FF0000"/>
                </a:solidFill>
                <a:cs typeface="B Mitra" panose="00000400000000000000" pitchFamily="2" charset="-78"/>
              </a:rPr>
              <a:t> و </a:t>
            </a:r>
            <a:r>
              <a:rPr lang="fa-IR" sz="2000" b="1" dirty="0">
                <a:cs typeface="B Mitra" panose="00000400000000000000" pitchFamily="2" charset="-78"/>
              </a:rPr>
              <a:t>عروة</a:t>
            </a:r>
            <a:r>
              <a:rPr lang="fa-IR" sz="2000" dirty="0">
                <a:solidFill>
                  <a:srgbClr val="FF0000"/>
                </a:solidFill>
                <a:cs typeface="B Mitra" panose="00000400000000000000" pitchFamily="2" charset="-78"/>
              </a:rPr>
              <a:t> </a:t>
            </a:r>
            <a:r>
              <a:rPr lang="fa-IR" sz="2000" b="1" dirty="0">
                <a:cs typeface="B Mitra" panose="00000400000000000000" pitchFamily="2" charset="-78"/>
              </a:rPr>
              <a:t>الوثقی</a:t>
            </a:r>
            <a:r>
              <a:rPr lang="fa-IR" sz="2000" dirty="0">
                <a:cs typeface="B Mitra" panose="00000400000000000000" pitchFamily="2" charset="-78"/>
              </a:rPr>
              <a:t> گویند.</a:t>
            </a:r>
            <a:endParaRPr lang="en-US" sz="2000" dirty="0"/>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نجم</a:t>
            </a:r>
            <a:r>
              <a:rPr lang="fa-IR" sz="2000" dirty="0">
                <a:cs typeface="B Mitra" panose="00000400000000000000" pitchFamily="2" charset="-78"/>
              </a:rPr>
              <a:t> </a:t>
            </a:r>
            <a:r>
              <a:rPr lang="fa-IR" sz="2000" b="1" dirty="0">
                <a:cs typeface="B Mitra" panose="00000400000000000000" pitchFamily="2" charset="-78"/>
              </a:rPr>
              <a:t>ثاقب</a:t>
            </a:r>
            <a:r>
              <a:rPr lang="fa-IR" sz="2000" dirty="0">
                <a:cs typeface="B Mitra" panose="00000400000000000000" pitchFamily="2" charset="-78"/>
              </a:rPr>
              <a:t> کسی است که جهت زندگی افراد و جمع‌ها را مشخص می‌کند. به این «</a:t>
            </a:r>
            <a:r>
              <a:rPr lang="fa-IR" sz="2000" b="1" dirty="0">
                <a:cs typeface="B Mitra" panose="00000400000000000000" pitchFamily="2" charset="-78"/>
              </a:rPr>
              <a:t>جهتِ</a:t>
            </a:r>
            <a:r>
              <a:rPr lang="fa-IR" sz="2000" dirty="0">
                <a:cs typeface="B Mitra" panose="00000400000000000000" pitchFamily="2" charset="-78"/>
              </a:rPr>
              <a:t> </a:t>
            </a:r>
            <a:r>
              <a:rPr lang="fa-IR" sz="2000" b="1" dirty="0">
                <a:cs typeface="B Mitra" panose="00000400000000000000" pitchFamily="2" charset="-78"/>
              </a:rPr>
              <a:t>زندگی</a:t>
            </a:r>
            <a:r>
              <a:rPr lang="fa-IR" sz="2000" dirty="0">
                <a:cs typeface="B Mitra" panose="00000400000000000000" pitchFamily="2" charset="-78"/>
              </a:rPr>
              <a:t>» در قرآن و روایات «</a:t>
            </a:r>
            <a:r>
              <a:rPr lang="fa-IR" sz="2000" b="1" dirty="0">
                <a:cs typeface="B Mitra" panose="00000400000000000000" pitchFamily="2" charset="-78"/>
              </a:rPr>
              <a:t>صراط</a:t>
            </a:r>
            <a:r>
              <a:rPr lang="fa-IR" sz="2000" dirty="0">
                <a:cs typeface="B Mitra" panose="00000400000000000000" pitchFamily="2" charset="-78"/>
              </a:rPr>
              <a:t>» گفته می</a:t>
            </a:r>
            <a:r>
              <a:rPr lang="en-US" sz="2000" dirty="0">
                <a:cs typeface="B Mitra" panose="00000400000000000000" pitchFamily="2" charset="-78"/>
              </a:rPr>
              <a:t>‌</a:t>
            </a:r>
            <a:r>
              <a:rPr lang="fa-IR" sz="2000" dirty="0">
                <a:cs typeface="B Mitra" panose="00000400000000000000" pitchFamily="2" charset="-78"/>
              </a:rPr>
              <a:t>شود. به همین دلیل است كه اهل بیت علیهم السلام را </a:t>
            </a:r>
            <a:r>
              <a:rPr lang="fa-IR" sz="2000" dirty="0">
                <a:solidFill>
                  <a:srgbClr val="FF0000"/>
                </a:solidFill>
                <a:cs typeface="B Mitra" panose="00000400000000000000" pitchFamily="2" charset="-78"/>
              </a:rPr>
              <a:t>«</a:t>
            </a:r>
            <a:r>
              <a:rPr lang="fa-IR" sz="2000" b="1" dirty="0">
                <a:cs typeface="B Mitra" panose="00000400000000000000" pitchFamily="2" charset="-78"/>
              </a:rPr>
              <a:t>صراط</a:t>
            </a:r>
            <a:r>
              <a:rPr lang="fa-IR" sz="2000" dirty="0">
                <a:solidFill>
                  <a:srgbClr val="FF0000"/>
                </a:solidFill>
                <a:cs typeface="B Mitra" panose="00000400000000000000" pitchFamily="2" charset="-78"/>
              </a:rPr>
              <a:t> </a:t>
            </a:r>
            <a:r>
              <a:rPr lang="fa-IR" sz="2000" b="1" dirty="0">
                <a:cs typeface="B Mitra" panose="00000400000000000000" pitchFamily="2" charset="-78"/>
              </a:rPr>
              <a:t>اقوم</a:t>
            </a:r>
            <a:r>
              <a:rPr lang="fa-IR" sz="2000" dirty="0">
                <a:solidFill>
                  <a:srgbClr val="FF0000"/>
                </a:solidFill>
                <a:cs typeface="B Mitra" panose="00000400000000000000" pitchFamily="2" charset="-78"/>
              </a:rPr>
              <a:t>»</a:t>
            </a:r>
            <a:r>
              <a:rPr lang="fa-IR" sz="2000" dirty="0">
                <a:cs typeface="B Mitra" panose="00000400000000000000" pitchFamily="2" charset="-78"/>
              </a:rPr>
              <a:t> می‌نامند.</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راه</a:t>
            </a:r>
            <a:r>
              <a:rPr lang="en-US" sz="2000" dirty="0">
                <a:cs typeface="B Mitra" panose="00000400000000000000" pitchFamily="2" charset="-78"/>
              </a:rPr>
              <a:t>‌</a:t>
            </a:r>
            <a:r>
              <a:rPr lang="fa-IR" sz="2000" dirty="0">
                <a:cs typeface="B Mitra" panose="00000400000000000000" pitchFamily="2" charset="-78"/>
              </a:rPr>
              <a:t>های مختلفی که افراد و جمع‌ها دارند به «سبیل» مشهور است که باید با صراط حق جهت‌دار شود. به همین دلیل از اهل بیت علیهم السلام را </a:t>
            </a:r>
            <a:r>
              <a:rPr lang="fa-IR" sz="2000" dirty="0">
                <a:solidFill>
                  <a:srgbClr val="FF0000"/>
                </a:solidFill>
                <a:cs typeface="B Mitra" panose="00000400000000000000" pitchFamily="2" charset="-78"/>
              </a:rPr>
              <a:t>«</a:t>
            </a:r>
            <a:r>
              <a:rPr lang="fa-IR" sz="2000" b="1" dirty="0">
                <a:cs typeface="B Mitra" panose="00000400000000000000" pitchFamily="2" charset="-78"/>
              </a:rPr>
              <a:t>سبل</a:t>
            </a:r>
            <a:r>
              <a:rPr lang="fa-IR" sz="2000" dirty="0">
                <a:solidFill>
                  <a:srgbClr val="FF0000"/>
                </a:solidFill>
                <a:cs typeface="B Mitra" panose="00000400000000000000" pitchFamily="2" charset="-78"/>
              </a:rPr>
              <a:t> </a:t>
            </a:r>
            <a:r>
              <a:rPr lang="fa-IR" sz="2000" b="1" dirty="0">
                <a:cs typeface="B Mitra" panose="00000400000000000000" pitchFamily="2" charset="-78"/>
              </a:rPr>
              <a:t>النجاة</a:t>
            </a:r>
            <a:r>
              <a:rPr lang="fa-IR" sz="2000" dirty="0">
                <a:solidFill>
                  <a:srgbClr val="FF0000"/>
                </a:solidFill>
                <a:cs typeface="B Mitra" panose="00000400000000000000" pitchFamily="2" charset="-78"/>
              </a:rPr>
              <a:t>»</a:t>
            </a:r>
            <a:r>
              <a:rPr lang="fa-IR" sz="2000" dirty="0">
                <a:cs typeface="B Mitra" panose="00000400000000000000" pitchFamily="2" charset="-78"/>
              </a:rPr>
              <a:t>  تعبیر می‌کنند.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مقصد زندگی انسان رسیدن به معنا و معنویت است و جایگاه آن به استناد آیات و روایات آسمان است. پس امام آن کسی است که بر راه</a:t>
            </a:r>
            <a:r>
              <a:rPr lang="en-US" sz="2000" dirty="0">
                <a:cs typeface="B Mitra" panose="00000400000000000000" pitchFamily="2" charset="-78"/>
              </a:rPr>
              <a:t>‌</a:t>
            </a:r>
            <a:r>
              <a:rPr lang="fa-IR" sz="2000" dirty="0">
                <a:cs typeface="B Mitra" panose="00000400000000000000" pitchFamily="2" charset="-78"/>
              </a:rPr>
              <a:t>های آسمان آگاه بوده، انسان را به سوی مقصد متعال او نزدیک نماید. به همین دلیل اهل بیت علیهم السلام را </a:t>
            </a:r>
            <a:r>
              <a:rPr lang="fa-IR" sz="2000" dirty="0">
                <a:solidFill>
                  <a:srgbClr val="FF0000"/>
                </a:solidFill>
                <a:cs typeface="B Mitra" panose="00000400000000000000" pitchFamily="2" charset="-78"/>
              </a:rPr>
              <a:t>«</a:t>
            </a:r>
            <a:r>
              <a:rPr lang="fa-IR" sz="2000" b="1" dirty="0">
                <a:cs typeface="B Mitra" panose="00000400000000000000" pitchFamily="2" charset="-78"/>
              </a:rPr>
              <a:t>السبب</a:t>
            </a:r>
            <a:r>
              <a:rPr lang="fa-IR" sz="2000" dirty="0">
                <a:solidFill>
                  <a:srgbClr val="FF0000"/>
                </a:solidFill>
                <a:cs typeface="B Mitra" panose="00000400000000000000" pitchFamily="2" charset="-78"/>
              </a:rPr>
              <a:t> </a:t>
            </a:r>
            <a:r>
              <a:rPr lang="fa-IR" sz="2000" b="1" dirty="0">
                <a:cs typeface="B Mitra" panose="00000400000000000000" pitchFamily="2" charset="-78"/>
              </a:rPr>
              <a:t>المتصل</a:t>
            </a:r>
            <a:r>
              <a:rPr lang="fa-IR" sz="2000" dirty="0">
                <a:solidFill>
                  <a:srgbClr val="FF0000"/>
                </a:solidFill>
                <a:cs typeface="B Mitra" panose="00000400000000000000" pitchFamily="2" charset="-78"/>
              </a:rPr>
              <a:t> </a:t>
            </a:r>
            <a:r>
              <a:rPr lang="fa-IR" sz="2000" b="1" dirty="0">
                <a:cs typeface="B Mitra" panose="00000400000000000000" pitchFamily="2" charset="-78"/>
              </a:rPr>
              <a:t>بین</a:t>
            </a:r>
            <a:r>
              <a:rPr lang="fa-IR" sz="2000" dirty="0">
                <a:solidFill>
                  <a:srgbClr val="FF0000"/>
                </a:solidFill>
                <a:cs typeface="B Mitra" panose="00000400000000000000" pitchFamily="2" charset="-78"/>
              </a:rPr>
              <a:t> </a:t>
            </a:r>
            <a:r>
              <a:rPr lang="fa-IR" sz="2000" b="1" dirty="0">
                <a:cs typeface="B Mitra" panose="00000400000000000000" pitchFamily="2" charset="-78"/>
              </a:rPr>
              <a:t>الارض</a:t>
            </a:r>
            <a:r>
              <a:rPr lang="fa-IR" sz="2000" dirty="0">
                <a:solidFill>
                  <a:srgbClr val="FF0000"/>
                </a:solidFill>
                <a:cs typeface="B Mitra" panose="00000400000000000000" pitchFamily="2" charset="-78"/>
              </a:rPr>
              <a:t> و </a:t>
            </a:r>
            <a:r>
              <a:rPr lang="fa-IR" sz="2000" b="1" dirty="0">
                <a:cs typeface="B Mitra" panose="00000400000000000000" pitchFamily="2" charset="-78"/>
              </a:rPr>
              <a:t>السماء</a:t>
            </a:r>
            <a:r>
              <a:rPr lang="fa-IR" sz="2000" dirty="0">
                <a:solidFill>
                  <a:srgbClr val="FF0000"/>
                </a:solidFill>
                <a:cs typeface="B Mitra" panose="00000400000000000000" pitchFamily="2" charset="-78"/>
              </a:rPr>
              <a:t>»</a:t>
            </a:r>
            <a:r>
              <a:rPr lang="fa-IR" sz="2000" dirty="0">
                <a:cs typeface="B Mitra" panose="00000400000000000000" pitchFamily="2" charset="-78"/>
              </a:rPr>
              <a:t> می‌نامند. </a:t>
            </a:r>
            <a:endParaRPr lang="en-US" sz="2000" dirty="0">
              <a:effectLst/>
            </a:endParaRPr>
          </a:p>
        </p:txBody>
      </p:sp>
      <p:sp>
        <p:nvSpPr>
          <p:cNvPr id="3" name="Rectangle 2"/>
          <p:cNvSpPr/>
          <p:nvPr/>
        </p:nvSpPr>
        <p:spPr>
          <a:xfrm>
            <a:off x="174545" y="718103"/>
            <a:ext cx="1290738" cy="410882"/>
          </a:xfrm>
          <a:prstGeom prst="rect">
            <a:avLst/>
          </a:prstGeom>
        </p:spPr>
        <p:txBody>
          <a:bodyPr wrap="none">
            <a:spAutoFit/>
          </a:bodyPr>
          <a:lstStyle/>
          <a:p>
            <a:pPr algn="just" rtl="1">
              <a:lnSpc>
                <a:spcPct val="115000"/>
              </a:lnSpc>
            </a:pPr>
            <a:r>
              <a:rPr lang="fa-IR" b="1" dirty="0" smtClean="0">
                <a:cs typeface="B Mitra" panose="00000400000000000000" pitchFamily="2" charset="-78"/>
              </a:rPr>
              <a:t>درس سیزدهم</a:t>
            </a:r>
            <a:endParaRPr lang="en-US" b="1" dirty="0">
              <a:cs typeface="B Mitra" panose="00000400000000000000" pitchFamily="2" charset="-78"/>
            </a:endParaRPr>
          </a:p>
        </p:txBody>
      </p:sp>
    </p:spTree>
    <p:extLst>
      <p:ext uri="{BB962C8B-B14F-4D97-AF65-F5344CB8AC3E}">
        <p14:creationId xmlns:p14="http://schemas.microsoft.com/office/powerpoint/2010/main" val="130945926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19656" y="1619337"/>
            <a:ext cx="9144000" cy="3631763"/>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امر الهی که از عالم امر برای انسان</a:t>
            </a:r>
            <a:r>
              <a:rPr lang="en-US" sz="2000" dirty="0">
                <a:cs typeface="B Mitra" panose="00000400000000000000" pitchFamily="2" charset="-78"/>
              </a:rPr>
              <a:t>‌</a:t>
            </a:r>
            <a:r>
              <a:rPr lang="fa-IR" sz="2000" dirty="0">
                <a:cs typeface="B Mitra" panose="00000400000000000000" pitchFamily="2" charset="-78"/>
              </a:rPr>
              <a:t>ها نازل می‌شود توسط امام شناخته می‌شود و او هدایت کننده به آن است. به همین دلیل در قرآن برای معرفی امام از صفت </a:t>
            </a:r>
            <a:r>
              <a:rPr lang="fa-IR" sz="2000" b="1" dirty="0">
                <a:cs typeface="B Mitra" panose="00000400000000000000" pitchFamily="2" charset="-78"/>
              </a:rPr>
              <a:t>هدایت</a:t>
            </a:r>
            <a:r>
              <a:rPr lang="fa-IR" sz="2000" dirty="0">
                <a:cs typeface="B Mitra" panose="00000400000000000000" pitchFamily="2" charset="-78"/>
              </a:rPr>
              <a:t> کننده به امر الهی استفاده شده است.</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ضرورت و نیاز انسان، جامعه و هر حرکت اجتماعی به امام حق، به خاطر ضرورت و نیازی است که به هدایت و دور شدن از گمراهی و حیرت دارند. جامعه بدون امام حق، جامعه</a:t>
            </a:r>
            <a:r>
              <a:rPr lang="en-US" sz="2000" dirty="0">
                <a:cs typeface="B Mitra" panose="00000400000000000000" pitchFamily="2" charset="-78"/>
              </a:rPr>
              <a:t>‌</a:t>
            </a:r>
            <a:r>
              <a:rPr lang="fa-IR" sz="2000" dirty="0">
                <a:cs typeface="B Mitra" panose="00000400000000000000" pitchFamily="2" charset="-78"/>
              </a:rPr>
              <a:t>ای رها و دور از هدایت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توجه به امام حق مهم‌ترین رکن در زندگی هر جامعه‌ای است، زیرا با این توجه است که حرکت اجتماعی می‌تواند خود را به سمت صلاح و فلاح سوق دهد.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از آنجایی که باطل </a:t>
            </a:r>
            <a:r>
              <a:rPr lang="fa-IR" sz="2000" b="1" dirty="0">
                <a:cs typeface="B Mitra" panose="00000400000000000000" pitchFamily="2" charset="-78"/>
              </a:rPr>
              <a:t>طفیلی</a:t>
            </a:r>
            <a:r>
              <a:rPr lang="fa-IR" sz="2000" dirty="0">
                <a:cs typeface="B Mitra" panose="00000400000000000000" pitchFamily="2" charset="-78"/>
              </a:rPr>
              <a:t> وجود حق است، حرکت باطل نیز برای سوق یافتن به مقصدی نیازمند است و امامی دارد.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مقابل ائمۀ هدایت‌کننده به امر الهی، ائمه‌ای هستند که به آتش دعوت می‌کنند. به این ائمه «ائمه کفر» نیز گفته می‌شود.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نشناختن امام و یا مراجعه نکردن به او؛ یعنی گزینش زندگی جاهلانه، و قرآن و روایات این نوع زندگی را «</a:t>
            </a:r>
            <a:r>
              <a:rPr lang="fa-IR" sz="2000" b="1" dirty="0">
                <a:cs typeface="B Mitra" panose="00000400000000000000" pitchFamily="2" charset="-78"/>
              </a:rPr>
              <a:t>مرگ</a:t>
            </a:r>
            <a:r>
              <a:rPr lang="fa-IR" sz="2000" dirty="0">
                <a:cs typeface="B Mitra" panose="00000400000000000000" pitchFamily="2" charset="-78"/>
              </a:rPr>
              <a:t> </a:t>
            </a:r>
            <a:r>
              <a:rPr lang="fa-IR" sz="2000" b="1" dirty="0">
                <a:cs typeface="B Mitra" panose="00000400000000000000" pitchFamily="2" charset="-78"/>
              </a:rPr>
              <a:t>جاهلیت</a:t>
            </a:r>
            <a:r>
              <a:rPr lang="fa-IR" sz="2000" dirty="0">
                <a:cs typeface="B Mitra" panose="00000400000000000000" pitchFamily="2" charset="-78"/>
              </a:rPr>
              <a:t>» نامیده</a:t>
            </a:r>
            <a:r>
              <a:rPr lang="en-US" sz="2000" dirty="0">
                <a:cs typeface="B Mitra" panose="00000400000000000000" pitchFamily="2" charset="-78"/>
              </a:rPr>
              <a:t>‌</a:t>
            </a:r>
            <a:r>
              <a:rPr lang="fa-IR" sz="2000" dirty="0">
                <a:cs typeface="B Mitra" panose="00000400000000000000" pitchFamily="2" charset="-78"/>
              </a:rPr>
              <a:t>اند. </a:t>
            </a:r>
            <a:endParaRPr lang="en-US" sz="2000" dirty="0">
              <a:cs typeface="B Mitra" panose="00000400000000000000" pitchFamily="2" charset="-78"/>
            </a:endParaRPr>
          </a:p>
        </p:txBody>
      </p:sp>
      <p:sp>
        <p:nvSpPr>
          <p:cNvPr id="4" name="Rectangle 3"/>
          <p:cNvSpPr/>
          <p:nvPr/>
        </p:nvSpPr>
        <p:spPr>
          <a:xfrm>
            <a:off x="174545" y="718103"/>
            <a:ext cx="1290738" cy="410882"/>
          </a:xfrm>
          <a:prstGeom prst="rect">
            <a:avLst/>
          </a:prstGeom>
        </p:spPr>
        <p:txBody>
          <a:bodyPr wrap="none">
            <a:spAutoFit/>
          </a:bodyPr>
          <a:lstStyle/>
          <a:p>
            <a:pPr algn="just" rtl="1">
              <a:lnSpc>
                <a:spcPct val="115000"/>
              </a:lnSpc>
            </a:pPr>
            <a:r>
              <a:rPr lang="fa-IR" b="1" dirty="0" smtClean="0">
                <a:cs typeface="B Mitra" panose="00000400000000000000" pitchFamily="2" charset="-78"/>
              </a:rPr>
              <a:t>درس سیزدهم</a:t>
            </a:r>
            <a:endParaRPr lang="en-US" b="1" dirty="0">
              <a:cs typeface="B Mitra" panose="00000400000000000000" pitchFamily="2" charset="-78"/>
            </a:endParaRPr>
          </a:p>
        </p:txBody>
      </p:sp>
    </p:spTree>
    <p:extLst>
      <p:ext uri="{BB962C8B-B14F-4D97-AF65-F5344CB8AC3E}">
        <p14:creationId xmlns:p14="http://schemas.microsoft.com/office/powerpoint/2010/main" val="49585118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19656" y="1275362"/>
            <a:ext cx="9180576" cy="4339650"/>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یکی از ابزار امامت، «</a:t>
            </a:r>
            <a:r>
              <a:rPr lang="fa-IR" sz="2000" b="1" dirty="0">
                <a:cs typeface="B Mitra" panose="00000400000000000000" pitchFamily="2" charset="-78"/>
              </a:rPr>
              <a:t>وصیت</a:t>
            </a:r>
            <a:r>
              <a:rPr lang="fa-IR" sz="2000" dirty="0">
                <a:cs typeface="B Mitra" panose="00000400000000000000" pitchFamily="2" charset="-78"/>
              </a:rPr>
              <a:t>» است، وصیت به معنای تعهدی است که برای رساندن امری بر عهده گرفته می‌شود. امام خود متعهد است تا امر الهی را به مردم برساند. امام برای رساندن این امر در صورت محدودیت‌های زمانی و مکانی از نماینده، سفیر و والی استفاده می‌کند.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امامی که دارای نقش وساطت بین انسان و خداست؛ احاطه‌ای بی‌نهایت نسبت به عالم دارد. بنابراین همیشه و در همه حال حضوری دائمی دارد و انسان</a:t>
            </a:r>
            <a:r>
              <a:rPr lang="en-US" sz="2000" dirty="0">
                <a:cs typeface="B Mitra" panose="00000400000000000000" pitchFamily="2" charset="-78"/>
              </a:rPr>
              <a:t>‌</a:t>
            </a:r>
            <a:r>
              <a:rPr lang="fa-IR" sz="2000" dirty="0">
                <a:cs typeface="B Mitra" panose="00000400000000000000" pitchFamily="2" charset="-78"/>
              </a:rPr>
              <a:t>ها می‌توانند از این حضور دائمی بهره‌مند شوند.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بر مبنای </a:t>
            </a:r>
            <a:r>
              <a:rPr lang="fa-IR" sz="2000" b="1" dirty="0">
                <a:cs typeface="B Mitra" panose="00000400000000000000" pitchFamily="2" charset="-78"/>
              </a:rPr>
              <a:t>عقل</a:t>
            </a:r>
            <a:r>
              <a:rPr lang="fa-IR" sz="2000" dirty="0">
                <a:cs typeface="B Mitra" panose="00000400000000000000" pitchFamily="2" charset="-78"/>
              </a:rPr>
              <a:t> </a:t>
            </a:r>
            <a:r>
              <a:rPr lang="fa-IR" sz="2000" b="1" dirty="0">
                <a:cs typeface="B Mitra" panose="00000400000000000000" pitchFamily="2" charset="-78"/>
              </a:rPr>
              <a:t>تبعیت</a:t>
            </a:r>
            <a:r>
              <a:rPr lang="fa-IR" sz="2000" dirty="0">
                <a:cs typeface="B Mitra" panose="00000400000000000000" pitchFamily="2" charset="-78"/>
              </a:rPr>
              <a:t> و اطاعت از امام برای همه مردم واجب است. در صورت حضور نداشتن امام، لازم است نزدیک‌ترین و مطمئن‌ترین راه دسترسی به احکام و اوامر او در نظر گرفته 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با توجه به روایات در زمان غیبت آخرین </a:t>
            </a:r>
            <a:r>
              <a:rPr lang="fa-IR" sz="2000" b="1" dirty="0">
                <a:cs typeface="B Mitra" panose="00000400000000000000" pitchFamily="2" charset="-78"/>
              </a:rPr>
              <a:t>امام</a:t>
            </a:r>
            <a:r>
              <a:rPr lang="fa-IR" sz="2000" dirty="0">
                <a:cs typeface="B Mitra" panose="00000400000000000000" pitchFamily="2" charset="-78"/>
              </a:rPr>
              <a:t> </a:t>
            </a:r>
            <a:r>
              <a:rPr lang="fa-IR" sz="2000" b="1" dirty="0">
                <a:cs typeface="B Mitra" panose="00000400000000000000" pitchFamily="2" charset="-78"/>
              </a:rPr>
              <a:t>شیعه</a:t>
            </a:r>
            <a:r>
              <a:rPr lang="fa-IR" sz="2000" dirty="0">
                <a:cs typeface="B Mitra" panose="00000400000000000000" pitchFamily="2" charset="-78"/>
              </a:rPr>
              <a:t> افراد باید برای دریافت اوامر به فقهاي عادل رجوع نمایند.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به دلیل محرومیت جامعه از امام نمی‌توان معتقد به حکومت طاغوت</a:t>
            </a:r>
            <a:r>
              <a:rPr lang="en-US" sz="2000" dirty="0">
                <a:cs typeface="B Mitra" panose="00000400000000000000" pitchFamily="2" charset="-78"/>
              </a:rPr>
              <a:t>‌</a:t>
            </a:r>
            <a:r>
              <a:rPr lang="fa-IR" sz="2000" dirty="0">
                <a:cs typeface="B Mitra" panose="00000400000000000000" pitchFamily="2" charset="-78"/>
              </a:rPr>
              <a:t>ها شد، زیرا در این صورت جامعه از حمایت‌های معنوی امام و حضور دائمی او بی‌بهره خواهد شد.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اثبات </a:t>
            </a:r>
            <a:r>
              <a:rPr lang="fa-IR" sz="2000" b="1" dirty="0">
                <a:cs typeface="B Mitra" panose="00000400000000000000" pitchFamily="2" charset="-78"/>
              </a:rPr>
              <a:t>ولایت</a:t>
            </a:r>
            <a:r>
              <a:rPr lang="fa-IR" sz="2000" dirty="0">
                <a:cs typeface="B Mitra" panose="00000400000000000000" pitchFamily="2" charset="-78"/>
              </a:rPr>
              <a:t> </a:t>
            </a:r>
            <a:r>
              <a:rPr lang="fa-IR" sz="2000" b="1" dirty="0">
                <a:cs typeface="B Mitra" panose="00000400000000000000" pitchFamily="2" charset="-78"/>
              </a:rPr>
              <a:t>فقیه</a:t>
            </a:r>
            <a:r>
              <a:rPr lang="fa-IR" sz="2000" dirty="0">
                <a:cs typeface="B Mitra" panose="00000400000000000000" pitchFamily="2" charset="-78"/>
              </a:rPr>
              <a:t> و </a:t>
            </a:r>
            <a:r>
              <a:rPr lang="fa-IR" sz="2000" b="1" dirty="0">
                <a:cs typeface="B Mitra" panose="00000400000000000000" pitchFamily="2" charset="-78"/>
              </a:rPr>
              <a:t>فقها</a:t>
            </a:r>
            <a:r>
              <a:rPr lang="fa-IR" sz="2000" dirty="0">
                <a:cs typeface="B Mitra" panose="00000400000000000000" pitchFamily="2" charset="-78"/>
              </a:rPr>
              <a:t> در عصر </a:t>
            </a:r>
            <a:r>
              <a:rPr lang="fa-IR" sz="2000" b="1" dirty="0">
                <a:cs typeface="B Mitra" panose="00000400000000000000" pitchFamily="2" charset="-78"/>
              </a:rPr>
              <a:t>غیبت</a:t>
            </a:r>
            <a:r>
              <a:rPr lang="fa-IR" sz="2000" dirty="0">
                <a:cs typeface="B Mitra" panose="00000400000000000000" pitchFamily="2" charset="-78"/>
              </a:rPr>
              <a:t> فرع بر اثبات نظام امامت و حاکمیت با معیارهای الهی است. در این صورت فرض مذکور بدیهی است و نیازی به اثبات ندارد</a:t>
            </a:r>
            <a:r>
              <a:rPr lang="fa-IR" sz="2000" dirty="0" smtClean="0">
                <a:cs typeface="B Mitra" panose="00000400000000000000" pitchFamily="2" charset="-78"/>
              </a:rPr>
              <a:t>.</a:t>
            </a:r>
            <a:endParaRPr lang="en-US" sz="2000" dirty="0">
              <a:cs typeface="B Mitra" panose="00000400000000000000" pitchFamily="2" charset="-78"/>
            </a:endParaRPr>
          </a:p>
        </p:txBody>
      </p:sp>
      <p:sp>
        <p:nvSpPr>
          <p:cNvPr id="4" name="Rectangle 3"/>
          <p:cNvSpPr/>
          <p:nvPr/>
        </p:nvSpPr>
        <p:spPr>
          <a:xfrm>
            <a:off x="174545" y="718103"/>
            <a:ext cx="1290738" cy="410882"/>
          </a:xfrm>
          <a:prstGeom prst="rect">
            <a:avLst/>
          </a:prstGeom>
        </p:spPr>
        <p:txBody>
          <a:bodyPr wrap="none">
            <a:spAutoFit/>
          </a:bodyPr>
          <a:lstStyle/>
          <a:p>
            <a:pPr algn="just" rtl="1">
              <a:lnSpc>
                <a:spcPct val="115000"/>
              </a:lnSpc>
            </a:pPr>
            <a:r>
              <a:rPr lang="fa-IR" b="1" dirty="0" smtClean="0">
                <a:cs typeface="B Mitra" panose="00000400000000000000" pitchFamily="2" charset="-78"/>
              </a:rPr>
              <a:t>درس سیزدهم</a:t>
            </a:r>
            <a:endParaRPr lang="en-US" b="1" dirty="0">
              <a:cs typeface="B Mitra" panose="00000400000000000000" pitchFamily="2" charset="-78"/>
            </a:endParaRPr>
          </a:p>
        </p:txBody>
      </p:sp>
    </p:spTree>
    <p:extLst>
      <p:ext uri="{BB962C8B-B14F-4D97-AF65-F5344CB8AC3E}">
        <p14:creationId xmlns:p14="http://schemas.microsoft.com/office/powerpoint/2010/main" val="351675218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9656" y="1163780"/>
            <a:ext cx="8997696" cy="5047536"/>
          </a:xfrm>
          <a:prstGeom prst="rect">
            <a:avLst/>
          </a:prstGeom>
        </p:spPr>
        <p:txBody>
          <a:bodyPr wrap="square">
            <a:spAutoFit/>
          </a:bodyPr>
          <a:lstStyle/>
          <a:p>
            <a:pPr marL="342900" lvl="0" indent="-342900" algn="just" rtl="1">
              <a:lnSpc>
                <a:spcPct val="115000"/>
              </a:lnSpc>
              <a:buFont typeface="+mj-lt"/>
              <a:buAutoNum type="arabicPeriod"/>
            </a:pPr>
            <a:r>
              <a:rPr lang="fa-IR" sz="2000" dirty="0">
                <a:cs typeface="B Mitra" panose="00000400000000000000" pitchFamily="2" charset="-78"/>
              </a:rPr>
              <a:t>از آنجایی که مراجعه به فقها در زمان غیبت به اعتبار امام معصوم است و او حاضر و ناظر و شهید بر همه افراد است، لازم است اين حسن ظن وجود داشته باشد كه به یمن این مراجعت، نواقص اجتماعی برطرف خواهد شد. این اعتقاد و باور، ضرورت اجرای حکومت دینی در زمان غیبت را ثابت می‌کند.</a:t>
            </a:r>
            <a:endParaRPr lang="en-US" sz="2000" dirty="0">
              <a:cs typeface="B Mitra" panose="00000400000000000000" pitchFamily="2" charset="-78"/>
            </a:endParaRPr>
          </a:p>
          <a:p>
            <a:pPr marL="342900" lvl="0" indent="-342900" algn="just" rtl="1">
              <a:lnSpc>
                <a:spcPct val="115000"/>
              </a:lnSpc>
              <a:buFont typeface="+mj-lt"/>
              <a:buAutoNum type="arabicPeriod"/>
            </a:pPr>
            <a:r>
              <a:rPr lang="fa-IR" sz="2000" dirty="0">
                <a:cs typeface="B Mitra" panose="00000400000000000000" pitchFamily="2" charset="-78"/>
              </a:rPr>
              <a:t>«</a:t>
            </a:r>
            <a:r>
              <a:rPr lang="fa-IR" sz="2000" b="1" dirty="0">
                <a:cs typeface="B Mitra" panose="00000400000000000000" pitchFamily="2" charset="-78"/>
              </a:rPr>
              <a:t>وصیت</a:t>
            </a:r>
            <a:r>
              <a:rPr lang="fa-IR" sz="2000" dirty="0">
                <a:cs typeface="B Mitra" panose="00000400000000000000" pitchFamily="2" charset="-78"/>
              </a:rPr>
              <a:t>» ابزاری است که انتقال پیام امامت در سراسر عالم با آن صورت مي‌گيرد. به کسی که متعهد به این امر است «وصیّ» گفته می‌شود. </a:t>
            </a:r>
            <a:endParaRPr lang="en-US" sz="2000" dirty="0">
              <a:cs typeface="B Mitra" panose="00000400000000000000" pitchFamily="2" charset="-78"/>
            </a:endParaRPr>
          </a:p>
          <a:p>
            <a:pPr marL="342900" lvl="0" indent="-342900" algn="just" rtl="1">
              <a:lnSpc>
                <a:spcPct val="115000"/>
              </a:lnSpc>
              <a:buFont typeface="+mj-lt"/>
              <a:buAutoNum type="arabicPeriod"/>
            </a:pPr>
            <a:r>
              <a:rPr lang="fa-IR" sz="2000" dirty="0">
                <a:cs typeface="B Mitra" panose="00000400000000000000" pitchFamily="2" charset="-78"/>
              </a:rPr>
              <a:t>با توجه به نقش امام در هدایت به امر الهی، نازل کردن امر و اجرای حق و قسط در جامعه به عهده امام است و او </a:t>
            </a:r>
            <a:r>
              <a:rPr lang="fa-IR" sz="2000" b="1" dirty="0">
                <a:cs typeface="B Mitra" panose="00000400000000000000" pitchFamily="2" charset="-78"/>
              </a:rPr>
              <a:t>ملاک</a:t>
            </a:r>
            <a:r>
              <a:rPr lang="fa-IR" sz="2000" dirty="0">
                <a:cs typeface="B Mitra" panose="00000400000000000000" pitchFamily="2" charset="-78"/>
              </a:rPr>
              <a:t> حق و باطل و تمیز دهنده آن است.</a:t>
            </a:r>
            <a:endParaRPr lang="en-US" sz="2000" dirty="0">
              <a:cs typeface="B Mitra" panose="00000400000000000000" pitchFamily="2" charset="-78"/>
            </a:endParaRPr>
          </a:p>
          <a:p>
            <a:pPr marL="342900" lvl="0" indent="-342900" algn="just" rtl="1">
              <a:lnSpc>
                <a:spcPct val="115000"/>
              </a:lnSpc>
              <a:buFont typeface="+mj-lt"/>
              <a:buAutoNum type="arabicPeriod"/>
            </a:pPr>
            <a:r>
              <a:rPr lang="fa-IR" sz="2000" b="1" dirty="0">
                <a:cs typeface="B Mitra" panose="00000400000000000000" pitchFamily="2" charset="-78"/>
              </a:rPr>
              <a:t>تواصی</a:t>
            </a:r>
            <a:r>
              <a:rPr lang="fa-IR" sz="2000" dirty="0">
                <a:cs typeface="B Mitra" panose="00000400000000000000" pitchFamily="2" charset="-78"/>
              </a:rPr>
              <a:t> به </a:t>
            </a:r>
            <a:r>
              <a:rPr lang="fa-IR" sz="2000" b="1" dirty="0">
                <a:cs typeface="B Mitra" panose="00000400000000000000" pitchFamily="2" charset="-78"/>
              </a:rPr>
              <a:t>حق</a:t>
            </a:r>
            <a:r>
              <a:rPr lang="fa-IR" sz="2000" dirty="0">
                <a:cs typeface="B Mitra" panose="00000400000000000000" pitchFamily="2" charset="-78"/>
              </a:rPr>
              <a:t> و </a:t>
            </a:r>
            <a:r>
              <a:rPr lang="fa-IR" sz="2000" b="1" dirty="0">
                <a:cs typeface="B Mitra" panose="00000400000000000000" pitchFamily="2" charset="-78"/>
              </a:rPr>
              <a:t>تواصی</a:t>
            </a:r>
            <a:r>
              <a:rPr lang="fa-IR" sz="2000" dirty="0">
                <a:cs typeface="B Mitra" panose="00000400000000000000" pitchFamily="2" charset="-78"/>
              </a:rPr>
              <a:t> به </a:t>
            </a:r>
            <a:r>
              <a:rPr lang="fa-IR" sz="2000" b="1" dirty="0">
                <a:cs typeface="B Mitra" panose="00000400000000000000" pitchFamily="2" charset="-78"/>
              </a:rPr>
              <a:t>صبر</a:t>
            </a:r>
            <a:r>
              <a:rPr lang="fa-IR" sz="2000" dirty="0">
                <a:cs typeface="B Mitra" panose="00000400000000000000" pitchFamily="2" charset="-78"/>
              </a:rPr>
              <a:t> که از ارکان رفتارهای صالح است تنها با حضور امام امکان</a:t>
            </a:r>
            <a:r>
              <a:rPr lang="en-US" sz="2000" dirty="0">
                <a:cs typeface="B Mitra" panose="00000400000000000000" pitchFamily="2" charset="-78"/>
              </a:rPr>
              <a:t>‌</a:t>
            </a:r>
            <a:r>
              <a:rPr lang="fa-IR" sz="2000" dirty="0">
                <a:cs typeface="B Mitra" panose="00000400000000000000" pitchFamily="2" charset="-78"/>
              </a:rPr>
              <a:t>پذیر است.        </a:t>
            </a:r>
            <a:endParaRPr lang="en-US" sz="2000" dirty="0">
              <a:cs typeface="B Mitra" panose="00000400000000000000" pitchFamily="2" charset="-78"/>
            </a:endParaRPr>
          </a:p>
          <a:p>
            <a:pPr marL="342900" lvl="0" indent="-342900" algn="just" rtl="1">
              <a:lnSpc>
                <a:spcPct val="115000"/>
              </a:lnSpc>
              <a:buFont typeface="+mj-lt"/>
              <a:buAutoNum type="arabicPeriod"/>
            </a:pPr>
            <a:r>
              <a:rPr lang="fa-IR" sz="2000" b="1" dirty="0">
                <a:cs typeface="B Mitra" panose="00000400000000000000" pitchFamily="2" charset="-78"/>
              </a:rPr>
              <a:t>توجه</a:t>
            </a:r>
            <a:r>
              <a:rPr lang="fa-IR" sz="2000" dirty="0">
                <a:cs typeface="B Mitra" panose="00000400000000000000" pitchFamily="2" charset="-78"/>
              </a:rPr>
              <a:t> به امام باعث فعال شدن تمام عناصر ساختار وجودی ناس می</a:t>
            </a:r>
            <a:r>
              <a:rPr lang="en-US" sz="2000" dirty="0">
                <a:cs typeface="B Mitra" panose="00000400000000000000" pitchFamily="2" charset="-78"/>
              </a:rPr>
              <a:t>‌</a:t>
            </a:r>
            <a:r>
              <a:rPr lang="fa-IR" sz="2000" dirty="0">
                <a:cs typeface="B Mitra" panose="00000400000000000000" pitchFamily="2" charset="-78"/>
              </a:rPr>
              <a:t>شود. بدین ترتیب پس از این توجه و پذیرش ولایتِ امام، عناصر جامعه و نقش</a:t>
            </a:r>
            <a:r>
              <a:rPr lang="en-US" sz="2000" dirty="0">
                <a:cs typeface="B Mitra" panose="00000400000000000000" pitchFamily="2" charset="-78"/>
              </a:rPr>
              <a:t>‌</a:t>
            </a:r>
            <a:r>
              <a:rPr lang="fa-IR" sz="2000" dirty="0">
                <a:cs typeface="B Mitra" panose="00000400000000000000" pitchFamily="2" charset="-78"/>
              </a:rPr>
              <a:t>های آن از قبيل خانواده، ارحام، روابط، رجوع به وحی و رسول، قدرت و امنیت، مقصدیابی و هم‌قصد شدن، خصلت‌های نیک، مقاصد بزرگ و عزم فرد و جامعه، فعال می‌شود، و با غفلت از امام است که بر همه موارد فوق غفلت عارض می‌شود. </a:t>
            </a:r>
            <a:endParaRPr lang="en-US" sz="2000" dirty="0">
              <a:cs typeface="B Mitra" panose="00000400000000000000" pitchFamily="2" charset="-78"/>
            </a:endParaRPr>
          </a:p>
          <a:p>
            <a:pPr marL="342900" lvl="0" indent="-342900" algn="just" rtl="1">
              <a:lnSpc>
                <a:spcPct val="115000"/>
              </a:lnSpc>
              <a:buFont typeface="+mj-lt"/>
              <a:buAutoNum type="arabicPeriod"/>
            </a:pPr>
            <a:r>
              <a:rPr lang="fa-IR" sz="2000" dirty="0">
                <a:cs typeface="B Mitra" panose="00000400000000000000" pitchFamily="2" charset="-78"/>
              </a:rPr>
              <a:t>امام افراد را به پایه‌ای‌ترین رکن اجتماعی که فهم درست از مرد و زن بودن خودشان است هدایت می‌کند و خیراتی که در این نقش برای هر کس نهفته است، را آشکار می</a:t>
            </a:r>
            <a:r>
              <a:rPr lang="en-US" sz="2000" dirty="0">
                <a:cs typeface="B Mitra" panose="00000400000000000000" pitchFamily="2" charset="-78"/>
              </a:rPr>
              <a:t>‌</a:t>
            </a:r>
            <a:r>
              <a:rPr lang="fa-IR" sz="2000" dirty="0">
                <a:cs typeface="B Mitra" panose="00000400000000000000" pitchFamily="2" charset="-78"/>
              </a:rPr>
              <a:t>سازد. </a:t>
            </a:r>
          </a:p>
        </p:txBody>
      </p:sp>
      <p:sp>
        <p:nvSpPr>
          <p:cNvPr id="3" name="Rectangle 2"/>
          <p:cNvSpPr/>
          <p:nvPr/>
        </p:nvSpPr>
        <p:spPr>
          <a:xfrm>
            <a:off x="174545" y="718103"/>
            <a:ext cx="1290738" cy="410882"/>
          </a:xfrm>
          <a:prstGeom prst="rect">
            <a:avLst/>
          </a:prstGeom>
        </p:spPr>
        <p:txBody>
          <a:bodyPr wrap="none">
            <a:spAutoFit/>
          </a:bodyPr>
          <a:lstStyle/>
          <a:p>
            <a:pPr algn="just" rtl="1">
              <a:lnSpc>
                <a:spcPct val="115000"/>
              </a:lnSpc>
            </a:pPr>
            <a:r>
              <a:rPr lang="fa-IR" b="1" dirty="0" smtClean="0">
                <a:cs typeface="B Mitra" panose="00000400000000000000" pitchFamily="2" charset="-78"/>
              </a:rPr>
              <a:t>درس سیزدهم</a:t>
            </a:r>
            <a:endParaRPr lang="en-US" b="1" dirty="0">
              <a:cs typeface="B Mitra" panose="00000400000000000000" pitchFamily="2" charset="-78"/>
            </a:endParaRPr>
          </a:p>
        </p:txBody>
      </p:sp>
    </p:spTree>
    <p:extLst>
      <p:ext uri="{BB962C8B-B14F-4D97-AF65-F5344CB8AC3E}">
        <p14:creationId xmlns:p14="http://schemas.microsoft.com/office/powerpoint/2010/main" val="2553917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3352" y="1286354"/>
            <a:ext cx="9144000" cy="4601260"/>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طبیعی است ناس برای رسیدن به مقصودی که آن را در راه نیاز خود می</a:t>
            </a:r>
            <a:r>
              <a:rPr lang="en-US" sz="2000" dirty="0">
                <a:cs typeface="B Mitra" panose="00000400000000000000" pitchFamily="2" charset="-78"/>
              </a:rPr>
              <a:t>‌</a:t>
            </a:r>
            <a:r>
              <a:rPr lang="fa-IR" sz="2000" dirty="0">
                <a:cs typeface="B Mitra" panose="00000400000000000000" pitchFamily="2" charset="-78"/>
              </a:rPr>
              <a:t>یابد، باید راه</a:t>
            </a:r>
            <a:r>
              <a:rPr lang="en-US" sz="2000" dirty="0">
                <a:cs typeface="B Mitra" panose="00000400000000000000" pitchFamily="2" charset="-78"/>
              </a:rPr>
              <a:t>‌</a:t>
            </a:r>
            <a:r>
              <a:rPr lang="fa-IR" sz="2000" dirty="0">
                <a:cs typeface="B Mitra" panose="00000400000000000000" pitchFamily="2" charset="-78"/>
              </a:rPr>
              <a:t>های برطرف کردن آن را کشف کرده، با علم به آنها باور و عزمی برای عمل یافته، سپس با عمل، خود را به آن مقصود نزدیک کند.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به این ترتیب تفاوت حرکت انسان و ناس در فردی و جمعی بودن آن است. </a:t>
            </a:r>
            <a:r>
              <a:rPr lang="fa-IR" sz="2000" dirty="0" smtClean="0">
                <a:cs typeface="B Mitra" panose="00000400000000000000" pitchFamily="2" charset="-78"/>
              </a:rPr>
              <a:t>با </a:t>
            </a:r>
            <a:r>
              <a:rPr lang="fa-IR" sz="2000" dirty="0">
                <a:cs typeface="B Mitra" panose="00000400000000000000" pitchFamily="2" charset="-78"/>
              </a:rPr>
              <a:t>مطالعه سوره</a:t>
            </a:r>
            <a:r>
              <a:rPr lang="en-US" sz="2000" dirty="0">
                <a:cs typeface="B Mitra" panose="00000400000000000000" pitchFamily="2" charset="-78"/>
              </a:rPr>
              <a:t>‌</a:t>
            </a:r>
            <a:r>
              <a:rPr lang="fa-IR" sz="2000" dirty="0">
                <a:cs typeface="B Mitra" panose="00000400000000000000" pitchFamily="2" charset="-78"/>
              </a:rPr>
              <a:t>های مختلف قرآن، می</a:t>
            </a:r>
            <a:r>
              <a:rPr lang="en-US" sz="2000" dirty="0">
                <a:cs typeface="B Mitra" panose="00000400000000000000" pitchFamily="2" charset="-78"/>
              </a:rPr>
              <a:t>‌</a:t>
            </a:r>
            <a:r>
              <a:rPr lang="fa-IR" sz="2000" dirty="0">
                <a:cs typeface="B Mitra" panose="00000400000000000000" pitchFamily="2" charset="-78"/>
              </a:rPr>
              <a:t>توان رابطه متناظر میان ساختار انسان و ناس را بررسی کرد.</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انسان برای رسیدن به مقاصد جمعی، مراحلی را مشابه آنچه در نفس خود از ادراک تا عمل دارد، طی می</a:t>
            </a:r>
            <a:r>
              <a:rPr lang="en-US" sz="2000" dirty="0">
                <a:cs typeface="B Mitra" panose="00000400000000000000" pitchFamily="2" charset="-78"/>
              </a:rPr>
              <a:t>‌</a:t>
            </a:r>
            <a:r>
              <a:rPr lang="fa-IR" sz="2000" dirty="0">
                <a:cs typeface="B Mitra" panose="00000400000000000000" pitchFamily="2" charset="-78"/>
              </a:rPr>
              <a:t>کند. بنابراین </a:t>
            </a:r>
            <a:r>
              <a:rPr lang="fa-IR" sz="2000" b="1" dirty="0">
                <a:solidFill>
                  <a:srgbClr val="FF0000"/>
                </a:solidFill>
                <a:cs typeface="B Mitra" panose="00000400000000000000" pitchFamily="2" charset="-78"/>
              </a:rPr>
              <a:t>ساختار ناس مشابه ساختار انسان</a:t>
            </a:r>
            <a:r>
              <a:rPr lang="fa-IR" sz="2000" dirty="0">
                <a:cs typeface="B Mitra" panose="00000400000000000000" pitchFamily="2" charset="-78"/>
              </a:rPr>
              <a:t> است.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مقاصد مشترک انسان</a:t>
            </a:r>
            <a:r>
              <a:rPr lang="en-US" sz="2000" dirty="0">
                <a:cs typeface="B Mitra" panose="00000400000000000000" pitchFamily="2" charset="-78"/>
              </a:rPr>
              <a:t>‌</a:t>
            </a:r>
            <a:r>
              <a:rPr lang="fa-IR" sz="2000" dirty="0">
                <a:cs typeface="B Mitra" panose="00000400000000000000" pitchFamily="2" charset="-78"/>
              </a:rPr>
              <a:t>ها ممکن است از نوع عملی یا علمی و یا ...باشد. در این صورت حرکت</a:t>
            </a:r>
            <a:r>
              <a:rPr lang="en-US" sz="2000" dirty="0">
                <a:cs typeface="B Mitra" panose="00000400000000000000" pitchFamily="2" charset="-78"/>
              </a:rPr>
              <a:t>‌</a:t>
            </a:r>
            <a:r>
              <a:rPr lang="fa-IR" sz="2000" dirty="0">
                <a:cs typeface="B Mitra" panose="00000400000000000000" pitchFamily="2" charset="-78"/>
              </a:rPr>
              <a:t>های اجتماعی موجب تقویت هر یک از عناصر ساختار وجودی انسان می</a:t>
            </a:r>
            <a:r>
              <a:rPr lang="en-US" sz="2000" dirty="0">
                <a:cs typeface="B Mitra" panose="00000400000000000000" pitchFamily="2" charset="-78"/>
              </a:rPr>
              <a:t>‌</a:t>
            </a:r>
            <a:r>
              <a:rPr lang="fa-IR" sz="2000" dirty="0">
                <a:cs typeface="B Mitra" panose="00000400000000000000" pitchFamily="2" charset="-78"/>
              </a:rPr>
              <a:t>شود.</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برای تقویت برخی از احساسات، گرایش‌ها و فهم نیازهای حقیقی در جهت رشد، تعلیم و تربیت افراد می‌توان با ایجاد </a:t>
            </a:r>
            <a:r>
              <a:rPr lang="fa-IR" sz="2000" b="1" dirty="0">
                <a:cs typeface="B Mitra" panose="00000400000000000000" pitchFamily="2" charset="-78"/>
              </a:rPr>
              <a:t>مقاصد</a:t>
            </a:r>
            <a:r>
              <a:rPr lang="fa-IR" sz="2000" dirty="0">
                <a:cs typeface="B Mitra" panose="00000400000000000000" pitchFamily="2" charset="-78"/>
              </a:rPr>
              <a:t> </a:t>
            </a:r>
            <a:r>
              <a:rPr lang="fa-IR" sz="2000" b="1" dirty="0">
                <a:cs typeface="B Mitra" panose="00000400000000000000" pitchFamily="2" charset="-78"/>
              </a:rPr>
              <a:t>اجتماعی</a:t>
            </a:r>
            <a:r>
              <a:rPr lang="fa-IR" sz="2000" dirty="0">
                <a:cs typeface="B Mitra" panose="00000400000000000000" pitchFamily="2" charset="-78"/>
              </a:rPr>
              <a:t> از </a:t>
            </a:r>
            <a:r>
              <a:rPr lang="fa-IR" sz="2000" b="1" dirty="0">
                <a:cs typeface="B Mitra" panose="00000400000000000000" pitchFamily="2" charset="-78"/>
              </a:rPr>
              <a:t>حرکت‌های اجتماعی </a:t>
            </a:r>
            <a:r>
              <a:rPr lang="fa-IR" sz="2000" dirty="0">
                <a:cs typeface="B Mitra" panose="00000400000000000000" pitchFamily="2" charset="-78"/>
              </a:rPr>
              <a:t>بهره جست. این تأثیر می‌تواند در جهت معکوس توسط جنود شیطان به کار رود و موجب تضعیف برخی از عناصر ساختار وجودی انسان شود.  </a:t>
            </a:r>
            <a:endParaRPr lang="en-US" sz="2000" dirty="0"/>
          </a:p>
          <a:p>
            <a:pPr marL="342900" indent="-342900" algn="just" rtl="1">
              <a:spcAft>
                <a:spcPts val="0"/>
              </a:spcAft>
              <a:buFont typeface="Wingdings" panose="05000000000000000000" pitchFamily="2" charset="2"/>
              <a:buChar char="v"/>
            </a:pPr>
            <a:r>
              <a:rPr lang="fa-IR" sz="2000" dirty="0">
                <a:latin typeface="Times New Roman" panose="02020603050405020304" pitchFamily="18" charset="0"/>
                <a:ea typeface="Times New Roman" panose="02020603050405020304" pitchFamily="18" charset="0"/>
                <a:cs typeface="B Mitra" panose="00000400000000000000" pitchFamily="2" charset="-78"/>
              </a:rPr>
              <a:t>متناسب با </a:t>
            </a:r>
            <a:r>
              <a:rPr lang="fa-IR" sz="2000" b="1" dirty="0">
                <a:latin typeface="Times New Roman" panose="02020603050405020304" pitchFamily="18" charset="0"/>
                <a:ea typeface="Times New Roman" panose="02020603050405020304" pitchFamily="18" charset="0"/>
                <a:cs typeface="B Mitra" panose="00000400000000000000" pitchFamily="2" charset="-78"/>
              </a:rPr>
              <a:t>مقاصدی</a:t>
            </a:r>
            <a:r>
              <a:rPr lang="fa-IR" sz="2000" dirty="0">
                <a:latin typeface="Times New Roman" panose="02020603050405020304" pitchFamily="18" charset="0"/>
                <a:ea typeface="Times New Roman" panose="02020603050405020304" pitchFamily="18" charset="0"/>
                <a:cs typeface="B Mitra" panose="00000400000000000000" pitchFamily="2" charset="-78"/>
              </a:rPr>
              <a:t> که بین مجموعه</a:t>
            </a:r>
            <a:r>
              <a:rPr lang="en-US" sz="2000" dirty="0">
                <a:latin typeface="Times New Roman" panose="02020603050405020304" pitchFamily="18" charset="0"/>
                <a:ea typeface="Times New Roman" panose="02020603050405020304" pitchFamily="18" charset="0"/>
                <a:cs typeface="B Mitra" panose="00000400000000000000" pitchFamily="2" charset="-78"/>
              </a:rPr>
              <a:t>‌</a:t>
            </a:r>
            <a:r>
              <a:rPr lang="fa-IR" sz="2000" dirty="0">
                <a:latin typeface="Times New Roman" panose="02020603050405020304" pitchFamily="18" charset="0"/>
                <a:ea typeface="Times New Roman" panose="02020603050405020304" pitchFamily="18" charset="0"/>
                <a:cs typeface="B Mitra" panose="00000400000000000000" pitchFamily="2" charset="-78"/>
              </a:rPr>
              <a:t>ای از انسان</a:t>
            </a:r>
            <a:r>
              <a:rPr lang="en-US" sz="2000" dirty="0">
                <a:latin typeface="Times New Roman" panose="02020603050405020304" pitchFamily="18" charset="0"/>
                <a:ea typeface="Times New Roman" panose="02020603050405020304" pitchFamily="18" charset="0"/>
                <a:cs typeface="B Mitra" panose="00000400000000000000" pitchFamily="2" charset="-78"/>
              </a:rPr>
              <a:t>‌</a:t>
            </a:r>
            <a:r>
              <a:rPr lang="fa-IR" sz="2000" dirty="0">
                <a:latin typeface="Times New Roman" panose="02020603050405020304" pitchFamily="18" charset="0"/>
                <a:ea typeface="Times New Roman" panose="02020603050405020304" pitchFamily="18" charset="0"/>
                <a:cs typeface="B Mitra" panose="00000400000000000000" pitchFamily="2" charset="-78"/>
              </a:rPr>
              <a:t>ها ایجاد می</a:t>
            </a:r>
            <a:r>
              <a:rPr lang="en-US" sz="2000" dirty="0">
                <a:latin typeface="Times New Roman" panose="02020603050405020304" pitchFamily="18" charset="0"/>
                <a:ea typeface="Times New Roman" panose="02020603050405020304" pitchFamily="18" charset="0"/>
                <a:cs typeface="B Mitra" panose="00000400000000000000" pitchFamily="2" charset="-78"/>
              </a:rPr>
              <a:t>‌</a:t>
            </a:r>
            <a:r>
              <a:rPr lang="fa-IR" sz="2000" dirty="0">
                <a:latin typeface="Times New Roman" panose="02020603050405020304" pitchFamily="18" charset="0"/>
                <a:ea typeface="Times New Roman" panose="02020603050405020304" pitchFamily="18" charset="0"/>
                <a:cs typeface="B Mitra" panose="00000400000000000000" pitchFamily="2" charset="-78"/>
              </a:rPr>
              <a:t>شود، ناس دارای شکل و قالب می</a:t>
            </a:r>
            <a:r>
              <a:rPr lang="en-US" sz="2000" dirty="0">
                <a:latin typeface="Times New Roman" panose="02020603050405020304" pitchFamily="18" charset="0"/>
                <a:ea typeface="Times New Roman" panose="02020603050405020304" pitchFamily="18" charset="0"/>
                <a:cs typeface="B Mitra" panose="00000400000000000000" pitchFamily="2" charset="-78"/>
              </a:rPr>
              <a:t>‌</a:t>
            </a:r>
            <a:r>
              <a:rPr lang="fa-IR" sz="2000" dirty="0">
                <a:latin typeface="Times New Roman" panose="02020603050405020304" pitchFamily="18" charset="0"/>
                <a:ea typeface="Times New Roman" panose="02020603050405020304" pitchFamily="18" charset="0"/>
                <a:cs typeface="B Mitra" panose="00000400000000000000" pitchFamily="2" charset="-78"/>
              </a:rPr>
              <a:t>گردد. این </a:t>
            </a:r>
            <a:r>
              <a:rPr lang="fa-IR" sz="2000" b="1" dirty="0">
                <a:solidFill>
                  <a:srgbClr val="FF0000"/>
                </a:solidFill>
                <a:latin typeface="Times New Roman" panose="02020603050405020304" pitchFamily="18" charset="0"/>
                <a:ea typeface="Times New Roman" panose="02020603050405020304" pitchFamily="18" charset="0"/>
                <a:cs typeface="B Mitra" panose="00000400000000000000" pitchFamily="2" charset="-78"/>
              </a:rPr>
              <a:t>قالب</a:t>
            </a:r>
            <a:r>
              <a:rPr lang="fa-IR" sz="2000" dirty="0">
                <a:latin typeface="Times New Roman" panose="02020603050405020304" pitchFamily="18" charset="0"/>
                <a:ea typeface="Times New Roman" panose="02020603050405020304" pitchFamily="18" charset="0"/>
                <a:cs typeface="B Mitra" panose="00000400000000000000" pitchFamily="2" charset="-78"/>
              </a:rPr>
              <a:t> در </a:t>
            </a:r>
            <a:r>
              <a:rPr lang="fa-IR" sz="2000" b="1" dirty="0">
                <a:cs typeface="B Mitra" panose="00000400000000000000" pitchFamily="2" charset="-78"/>
              </a:rPr>
              <a:t>خانواده</a:t>
            </a:r>
            <a:r>
              <a:rPr lang="fa-IR" sz="2000" dirty="0">
                <a:cs typeface="B Mitra" panose="00000400000000000000" pitchFamily="2" charset="-78"/>
              </a:rPr>
              <a:t> با نام «</a:t>
            </a:r>
            <a:r>
              <a:rPr lang="fa-IR" sz="2000" b="1" dirty="0">
                <a:solidFill>
                  <a:srgbClr val="FF0000"/>
                </a:solidFill>
                <a:cs typeface="B Mitra" panose="00000400000000000000" pitchFamily="2" charset="-78"/>
              </a:rPr>
              <a:t>اهل</a:t>
            </a:r>
            <a:r>
              <a:rPr lang="fa-IR" sz="2000" dirty="0">
                <a:cs typeface="B Mitra" panose="00000400000000000000" pitchFamily="2" charset="-78"/>
              </a:rPr>
              <a:t>» و در </a:t>
            </a:r>
            <a:r>
              <a:rPr lang="fa-IR" sz="2000" b="1" dirty="0">
                <a:cs typeface="B Mitra" panose="00000400000000000000" pitchFamily="2" charset="-78"/>
              </a:rPr>
              <a:t>جامعه</a:t>
            </a:r>
            <a:r>
              <a:rPr lang="fa-IR" sz="2000" dirty="0">
                <a:cs typeface="B Mitra" panose="00000400000000000000" pitchFamily="2" charset="-78"/>
              </a:rPr>
              <a:t> با نام «</a:t>
            </a:r>
            <a:r>
              <a:rPr lang="fa-IR" sz="2000" b="1" dirty="0">
                <a:solidFill>
                  <a:srgbClr val="FF0000"/>
                </a:solidFill>
                <a:cs typeface="B Mitra" panose="00000400000000000000" pitchFamily="2" charset="-78"/>
              </a:rPr>
              <a:t>قوم</a:t>
            </a:r>
            <a:r>
              <a:rPr lang="fa-IR" sz="2000" dirty="0">
                <a:cs typeface="B Mitra" panose="00000400000000000000" pitchFamily="2" charset="-78"/>
              </a:rPr>
              <a:t>» بیان می</a:t>
            </a:r>
            <a:r>
              <a:rPr lang="en-US" sz="2000" dirty="0">
                <a:cs typeface="B Mitra" panose="00000400000000000000" pitchFamily="2" charset="-78"/>
              </a:rPr>
              <a:t>‌</a:t>
            </a:r>
            <a:r>
              <a:rPr lang="fa-IR" sz="2000" dirty="0">
                <a:cs typeface="B Mitra" panose="00000400000000000000" pitchFamily="2" charset="-78"/>
              </a:rPr>
              <a:t>گردد. </a:t>
            </a:r>
          </a:p>
        </p:txBody>
      </p:sp>
      <p:sp>
        <p:nvSpPr>
          <p:cNvPr id="3" name="Rectangle 2"/>
          <p:cNvSpPr/>
          <p:nvPr/>
        </p:nvSpPr>
        <p:spPr>
          <a:xfrm>
            <a:off x="403738" y="781755"/>
            <a:ext cx="918841" cy="369332"/>
          </a:xfrm>
          <a:prstGeom prst="rect">
            <a:avLst/>
          </a:prstGeom>
        </p:spPr>
        <p:txBody>
          <a:bodyPr wrap="none">
            <a:spAutoFit/>
          </a:bodyPr>
          <a:lstStyle/>
          <a:p>
            <a:pPr algn="r" rtl="1">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درس اول</a:t>
            </a:r>
            <a:endParaRPr lang="fa-IR" b="1"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35550198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37944" y="1385419"/>
            <a:ext cx="8823960" cy="4339650"/>
          </a:xfrm>
          <a:prstGeom prst="rect">
            <a:avLst/>
          </a:prstGeom>
        </p:spPr>
        <p:txBody>
          <a:bodyPr wrap="square">
            <a:spAutoFit/>
          </a:bodyPr>
          <a:lstStyle/>
          <a:p>
            <a:pPr marL="342900" indent="-342900" algn="just" rtl="1">
              <a:lnSpc>
                <a:spcPct val="115000"/>
              </a:lnSpc>
              <a:buFont typeface="Wingdings" panose="05000000000000000000" pitchFamily="2" charset="2"/>
              <a:buChar char="v"/>
            </a:pPr>
            <a:r>
              <a:rPr lang="en-US" dirty="0">
                <a:cs typeface="B Mitra" panose="00000400000000000000" pitchFamily="2" charset="-78"/>
              </a:rPr>
              <a:t> </a:t>
            </a:r>
            <a:r>
              <a:rPr lang="fa-IR" sz="2000" dirty="0">
                <a:cs typeface="B Mitra" panose="00000400000000000000" pitchFamily="2" charset="-78"/>
              </a:rPr>
              <a:t>با توجه به نكات فوق امام </a:t>
            </a:r>
            <a:r>
              <a:rPr lang="fa-IR" sz="2000" b="1" dirty="0">
                <a:cs typeface="B Mitra" panose="00000400000000000000" pitchFamily="2" charset="-78"/>
              </a:rPr>
              <a:t>پدر</a:t>
            </a:r>
            <a:r>
              <a:rPr lang="fa-IR" sz="2000" dirty="0">
                <a:cs typeface="B Mitra" panose="00000400000000000000" pitchFamily="2" charset="-78"/>
              </a:rPr>
              <a:t> واقعي </a:t>
            </a:r>
            <a:r>
              <a:rPr lang="fa-IR" sz="2000" b="1" dirty="0">
                <a:cs typeface="B Mitra" panose="00000400000000000000" pitchFamily="2" charset="-78"/>
              </a:rPr>
              <a:t>مردم</a:t>
            </a:r>
            <a:r>
              <a:rPr lang="fa-IR" sz="2000" dirty="0">
                <a:cs typeface="B Mitra" panose="00000400000000000000" pitchFamily="2" charset="-78"/>
              </a:rPr>
              <a:t>، و ولايت او بر هر </a:t>
            </a:r>
            <a:r>
              <a:rPr lang="fa-IR" sz="2000" b="1" dirty="0">
                <a:cs typeface="B Mitra" panose="00000400000000000000" pitchFamily="2" charset="-78"/>
              </a:rPr>
              <a:t>ولايت</a:t>
            </a:r>
            <a:r>
              <a:rPr lang="fa-IR" sz="2000" dirty="0">
                <a:cs typeface="B Mitra" panose="00000400000000000000" pitchFamily="2" charset="-78"/>
              </a:rPr>
              <a:t> ديگري </a:t>
            </a:r>
            <a:r>
              <a:rPr lang="fa-IR" sz="2000" b="1" dirty="0">
                <a:cs typeface="B Mitra" panose="00000400000000000000" pitchFamily="2" charset="-78"/>
              </a:rPr>
              <a:t>مقدم</a:t>
            </a:r>
            <a:r>
              <a:rPr lang="fa-IR" sz="2000" dirty="0">
                <a:cs typeface="B Mitra" panose="00000400000000000000" pitchFamily="2" charset="-78"/>
              </a:rPr>
              <a:t> است. </a:t>
            </a:r>
          </a:p>
          <a:p>
            <a:pPr marL="342900" lvl="0" indent="-342900" algn="just" rtl="1">
              <a:lnSpc>
                <a:spcPct val="115000"/>
              </a:lnSpc>
              <a:buFont typeface="Wingdings" panose="05000000000000000000" pitchFamily="2" charset="2"/>
              <a:buChar char="v"/>
            </a:pPr>
            <a:r>
              <a:rPr lang="fa-IR" sz="2000" b="1" dirty="0" smtClean="0">
                <a:cs typeface="B Mitra" panose="00000400000000000000" pitchFamily="2" charset="-78"/>
              </a:rPr>
              <a:t>امام</a:t>
            </a:r>
            <a:r>
              <a:rPr lang="fa-IR" sz="2000" dirty="0">
                <a:cs typeface="B Mitra" panose="00000400000000000000" pitchFamily="2" charset="-78"/>
              </a:rPr>
              <a:t>، مرد و زن را به تشکیل خانواده‌ای طیّب و داشتن ذریّه‌ای پاک هدایت، و فرزندان را به سمت قدردانی از پدر و مادر جسمی و معنوی راهنمایی می‌کند. همه مردم به عنوان فرندان معنوی او بوده و سرپرستی همه را به شرط برخورداری از تقوا بر عهده دارند.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امام</a:t>
            </a:r>
            <a:r>
              <a:rPr lang="fa-IR" sz="2000" dirty="0">
                <a:cs typeface="B Mitra" panose="00000400000000000000" pitchFamily="2" charset="-78"/>
              </a:rPr>
              <a:t>، خانواده‌ها را به برخورد سازنده با ارحام و برطرف کردن نواقص آنها و اعطای حقوقشان سوق می‌دهد و خود به عنوان کسی است که محور اتصال ارحام است.</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امام</a:t>
            </a:r>
            <a:r>
              <a:rPr lang="fa-IR" sz="2000" dirty="0">
                <a:cs typeface="B Mitra" panose="00000400000000000000" pitchFamily="2" charset="-78"/>
              </a:rPr>
              <a:t>، تفکر اجتماعی</a:t>
            </a:r>
            <a:r>
              <a:rPr lang="en-US" sz="2000" dirty="0">
                <a:cs typeface="B Mitra" panose="00000400000000000000" pitchFamily="2" charset="-78"/>
              </a:rPr>
              <a:t>‌</a:t>
            </a:r>
            <a:r>
              <a:rPr lang="fa-IR" sz="2000" dirty="0">
                <a:cs typeface="B Mitra" panose="00000400000000000000" pitchFamily="2" charset="-78"/>
              </a:rPr>
              <a:t> را که با معیار و میزان رسول خدا محقق می</a:t>
            </a:r>
            <a:r>
              <a:rPr lang="en-US" sz="2000" dirty="0">
                <a:cs typeface="B Mitra" panose="00000400000000000000" pitchFamily="2" charset="-78"/>
              </a:rPr>
              <a:t>‌</a:t>
            </a:r>
            <a:r>
              <a:rPr lang="fa-IR" sz="2000" dirty="0">
                <a:cs typeface="B Mitra" panose="00000400000000000000" pitchFamily="2" charset="-78"/>
              </a:rPr>
              <a:t>شود در جامعه جاری می‌سازد.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امام</a:t>
            </a:r>
            <a:r>
              <a:rPr lang="fa-IR" sz="2000" dirty="0">
                <a:cs typeface="B Mitra" panose="00000400000000000000" pitchFamily="2" charset="-78"/>
              </a:rPr>
              <a:t>، حرکت‌های اجتماع را به عقل و رسول الهی متوجه می‌گرداند.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امنیت</a:t>
            </a:r>
            <a:r>
              <a:rPr lang="fa-IR" sz="2000" dirty="0">
                <a:cs typeface="B Mitra" panose="00000400000000000000" pitchFamily="2" charset="-78"/>
              </a:rPr>
              <a:t> </a:t>
            </a:r>
            <a:r>
              <a:rPr lang="fa-IR" sz="2000" b="1" dirty="0">
                <a:cs typeface="B Mitra" panose="00000400000000000000" pitchFamily="2" charset="-78"/>
              </a:rPr>
              <a:t>اجتماعی</a:t>
            </a:r>
            <a:r>
              <a:rPr lang="fa-IR" sz="2000" dirty="0">
                <a:cs typeface="B Mitra" panose="00000400000000000000" pitchFamily="2" charset="-78"/>
              </a:rPr>
              <a:t> جامعه که برای ایمنی از مکر الهی است، با پشتوانه نظر و عنایت امام تحقق می‌یابد. جامعه بدون امام جامعه‌ای در حال عذاب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cs typeface="B Mitra" panose="00000400000000000000" pitchFamily="2" charset="-78"/>
              </a:rPr>
              <a:t>امام</a:t>
            </a:r>
            <a:r>
              <a:rPr lang="fa-IR" sz="2000" dirty="0">
                <a:cs typeface="B Mitra" panose="00000400000000000000" pitchFamily="2" charset="-78"/>
              </a:rPr>
              <a:t> </a:t>
            </a:r>
            <a:r>
              <a:rPr lang="fa-IR" sz="2000" b="1" dirty="0">
                <a:cs typeface="B Mitra" panose="00000400000000000000" pitchFamily="2" charset="-78"/>
              </a:rPr>
              <a:t>ریشه</a:t>
            </a:r>
            <a:r>
              <a:rPr lang="fa-IR" sz="2000" dirty="0">
                <a:cs typeface="B Mitra" panose="00000400000000000000" pitchFamily="2" charset="-78"/>
              </a:rPr>
              <a:t> </a:t>
            </a:r>
            <a:r>
              <a:rPr lang="fa-IR" sz="2000" b="1" dirty="0">
                <a:cs typeface="B Mitra" panose="00000400000000000000" pitchFamily="2" charset="-78"/>
              </a:rPr>
              <a:t>خیر</a:t>
            </a:r>
            <a:r>
              <a:rPr lang="fa-IR" sz="2000" dirty="0">
                <a:cs typeface="B Mitra" panose="00000400000000000000" pitchFamily="2" charset="-78"/>
              </a:rPr>
              <a:t> است و در جامعه خیر را معرفی می‌کند. بدین ترتیب صفات و خصلت‌های نیک فردی و اجتماعی با عنایت و توجه و محوریت او شکل می‌گیرد. </a:t>
            </a:r>
            <a:endParaRPr lang="en-US" sz="2000" dirty="0">
              <a:effectLst/>
              <a:cs typeface="B Mitra" panose="00000400000000000000" pitchFamily="2" charset="-78"/>
            </a:endParaRPr>
          </a:p>
        </p:txBody>
      </p:sp>
      <p:sp>
        <p:nvSpPr>
          <p:cNvPr id="3" name="Rectangle 2"/>
          <p:cNvSpPr/>
          <p:nvPr/>
        </p:nvSpPr>
        <p:spPr>
          <a:xfrm>
            <a:off x="174545" y="718103"/>
            <a:ext cx="1290738" cy="410882"/>
          </a:xfrm>
          <a:prstGeom prst="rect">
            <a:avLst/>
          </a:prstGeom>
        </p:spPr>
        <p:txBody>
          <a:bodyPr wrap="none">
            <a:spAutoFit/>
          </a:bodyPr>
          <a:lstStyle/>
          <a:p>
            <a:pPr algn="just" rtl="1">
              <a:lnSpc>
                <a:spcPct val="115000"/>
              </a:lnSpc>
            </a:pPr>
            <a:r>
              <a:rPr lang="fa-IR" b="1" dirty="0" smtClean="0">
                <a:cs typeface="B Mitra" panose="00000400000000000000" pitchFamily="2" charset="-78"/>
              </a:rPr>
              <a:t>درس سیزدهم</a:t>
            </a:r>
            <a:endParaRPr lang="en-US" b="1" dirty="0">
              <a:cs typeface="B Mitra" panose="00000400000000000000" pitchFamily="2" charset="-78"/>
            </a:endParaRPr>
          </a:p>
        </p:txBody>
      </p:sp>
    </p:spTree>
    <p:extLst>
      <p:ext uri="{BB962C8B-B14F-4D97-AF65-F5344CB8AC3E}">
        <p14:creationId xmlns:p14="http://schemas.microsoft.com/office/powerpoint/2010/main" val="155047963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2496" y="1350334"/>
            <a:ext cx="8668512" cy="3985706"/>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امام، مقاصد خیر را تعیین و فعل خیرات را که در نفس و جان اوست، جاری می‌سازد.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وظيفه امام، سوق دادن انسان</a:t>
            </a:r>
            <a:r>
              <a:rPr lang="en-US" sz="2000" dirty="0">
                <a:cs typeface="B Mitra" panose="00000400000000000000" pitchFamily="2" charset="-78"/>
              </a:rPr>
              <a:t>‌</a:t>
            </a:r>
            <a:r>
              <a:rPr lang="fa-IR" sz="2000" dirty="0">
                <a:cs typeface="B Mitra" panose="00000400000000000000" pitchFamily="2" charset="-78"/>
              </a:rPr>
              <a:t>ها و حركت‌هاي اجتماعي به سمت ايمان و عمل صالح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تنها امامِ نور است كه می‌تواند عزم امت واحده توحید را در سراسر عالم ایجاد کند.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b="1" dirty="0">
                <a:solidFill>
                  <a:srgbClr val="FF0000"/>
                </a:solidFill>
                <a:cs typeface="B Mitra" panose="00000400000000000000" pitchFamily="2" charset="-78"/>
              </a:rPr>
              <a:t>نقش امام در جامعه مانند نقش توجه نفس در ساختار انسان است</a:t>
            </a:r>
            <a:r>
              <a:rPr lang="fa-IR" sz="2000" dirty="0">
                <a:cs typeface="B Mitra" panose="00000400000000000000" pitchFamily="2" charset="-78"/>
              </a:rPr>
              <a:t> و در واقع مدیریت کلان جامعه به عهده اوست و در پناه توجه به او، سایر عناصر وجودی ناس فعّال می</a:t>
            </a:r>
            <a:r>
              <a:rPr lang="en-US" sz="2000" dirty="0">
                <a:cs typeface="B Mitra" panose="00000400000000000000" pitchFamily="2" charset="-78"/>
              </a:rPr>
              <a:t>‌</a:t>
            </a:r>
            <a:r>
              <a:rPr lang="fa-IR" sz="2000" dirty="0">
                <a:cs typeface="B Mitra" panose="00000400000000000000" pitchFamily="2" charset="-78"/>
              </a:rPr>
              <a:t>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کسانی که به این نقش بی‌اعتنا هستند پیوسته در غفلت و نسیان باقی می‌مانند. بنابراین امام نور برای فرد و جامعه به منزلۀ «ذکر» ، و نقش او در جامعه به عنوان یادآورنده حقایق است.</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تا جامعه‌ای به سمت امام نور رو نکند نمی‌تواند انتظار خیر و رحمت و عنایت امام را برای خود توقع داشته باشد.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رجوع به امام نور رجوع به همه خیرات و عدم رجوع به او از دست دادن همه خیرات است.</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برای رجوع به امام نور باید به اوامرش مراجعه کرد و این اوامر را باید از کسانی که از جانب او مأموریت یافته‌اند دريافت نمود..</a:t>
            </a:r>
            <a:endParaRPr lang="en-US" sz="2000" dirty="0">
              <a:effectLst/>
              <a:cs typeface="B Mitra" panose="00000400000000000000" pitchFamily="2" charset="-78"/>
            </a:endParaRPr>
          </a:p>
        </p:txBody>
      </p:sp>
      <p:sp>
        <p:nvSpPr>
          <p:cNvPr id="3" name="Rectangle 2"/>
          <p:cNvSpPr/>
          <p:nvPr/>
        </p:nvSpPr>
        <p:spPr>
          <a:xfrm>
            <a:off x="174545" y="718103"/>
            <a:ext cx="1290738" cy="410882"/>
          </a:xfrm>
          <a:prstGeom prst="rect">
            <a:avLst/>
          </a:prstGeom>
        </p:spPr>
        <p:txBody>
          <a:bodyPr wrap="none">
            <a:spAutoFit/>
          </a:bodyPr>
          <a:lstStyle/>
          <a:p>
            <a:pPr algn="just" rtl="1">
              <a:lnSpc>
                <a:spcPct val="115000"/>
              </a:lnSpc>
            </a:pPr>
            <a:r>
              <a:rPr lang="fa-IR" b="1" dirty="0" smtClean="0">
                <a:cs typeface="B Mitra" panose="00000400000000000000" pitchFamily="2" charset="-78"/>
              </a:rPr>
              <a:t>درس سیزدهم</a:t>
            </a:r>
            <a:endParaRPr lang="en-US" b="1" dirty="0">
              <a:cs typeface="B Mitra" panose="00000400000000000000" pitchFamily="2" charset="-78"/>
            </a:endParaRPr>
          </a:p>
        </p:txBody>
      </p:sp>
    </p:spTree>
    <p:extLst>
      <p:ext uri="{BB962C8B-B14F-4D97-AF65-F5344CB8AC3E}">
        <p14:creationId xmlns:p14="http://schemas.microsoft.com/office/powerpoint/2010/main" val="130726840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0784" y="1011162"/>
            <a:ext cx="9299448" cy="5012141"/>
          </a:xfrm>
          <a:prstGeom prst="rect">
            <a:avLst/>
          </a:prstGeom>
        </p:spPr>
        <p:txBody>
          <a:bodyPr wrap="square">
            <a:spAutoFit/>
          </a:bodyPr>
          <a:lstStyle/>
          <a:p>
            <a:pPr algn="just" rtl="1">
              <a:lnSpc>
                <a:spcPct val="115000"/>
              </a:lnSpc>
              <a:spcAft>
                <a:spcPts val="0"/>
              </a:spcAft>
            </a:pPr>
            <a:r>
              <a:rPr lang="fa-IR" b="1" dirty="0">
                <a:latin typeface="Times New Roman" panose="02020603050405020304" pitchFamily="18" charset="0"/>
                <a:ea typeface="Times New Roman" panose="02020603050405020304" pitchFamily="18" charset="0"/>
                <a:cs typeface="B Mitra" panose="00000400000000000000" pitchFamily="2" charset="-78"/>
              </a:rPr>
              <a:t>مبانی نظری</a:t>
            </a:r>
            <a:endParaRPr lang="en-US" sz="1600" dirty="0">
              <a:latin typeface="Times New Roman" panose="02020603050405020304" pitchFamily="18" charset="0"/>
              <a:ea typeface="Times New Roman" panose="02020603050405020304" pitchFamily="18" charset="0"/>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هر جامعه</a:t>
            </a:r>
            <a:r>
              <a:rPr lang="en-US" sz="2000" dirty="0">
                <a:cs typeface="B Mitra" panose="00000400000000000000" pitchFamily="2" charset="-78"/>
              </a:rPr>
              <a:t>‌</a:t>
            </a:r>
            <a:r>
              <a:rPr lang="fa-IR" sz="2000" dirty="0">
                <a:cs typeface="B Mitra" panose="00000400000000000000" pitchFamily="2" charset="-78"/>
              </a:rPr>
              <a:t>ای مانند یک کودک، روزی زاده شده و سعی می</a:t>
            </a:r>
            <a:r>
              <a:rPr lang="en-US" sz="2000" dirty="0">
                <a:cs typeface="B Mitra" panose="00000400000000000000" pitchFamily="2" charset="-78"/>
              </a:rPr>
              <a:t>‌</a:t>
            </a:r>
            <a:r>
              <a:rPr lang="fa-IR" sz="2000" dirty="0">
                <a:cs typeface="B Mitra" panose="00000400000000000000" pitchFamily="2" charset="-78"/>
              </a:rPr>
              <a:t>کند هر لحظه به سمت رشد و توسعه قدم بردارد.</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هر جامعه</a:t>
            </a:r>
            <a:r>
              <a:rPr lang="en-US" sz="2000" dirty="0">
                <a:cs typeface="B Mitra" panose="00000400000000000000" pitchFamily="2" charset="-78"/>
              </a:rPr>
              <a:t>‌</a:t>
            </a:r>
            <a:r>
              <a:rPr lang="fa-IR" sz="2000" dirty="0">
                <a:cs typeface="B Mitra" panose="00000400000000000000" pitchFamily="2" charset="-78"/>
              </a:rPr>
              <a:t>ای مانند یک انسان روزی مراحل تکوین خَلقی خود را سپری کرده، از بین می‌رود.</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با توجه به آیات و روایات و منطق عقل، نوعاً طول عمر جوامع از طول عمر انسان بیشتر است. بدین ترتیب محاسبه و ارزيابي فراز و فرود جوامع دشوارتر است.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گاهی تولد جوامع جدید و از بین رفتن جوامع قدیم با تغییر قریه‌ها و بلدها مقارن است و گاهی مرگ و تولد جوامع بدون تغییر مکان و تنها با تغییر در سبک زندگی و خصوصیات مردم اتفاق می‌افتد. نمونه‌ای از این تغییر را در داستان اصحاب کهف مي‌توان مشاهده كرد.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هر جامعه‌ای برای برخورداری از رشد مثبت، پس از به وجود آمدن، با تقویت نظام خانواده و گسترش روابط فامیلی احتیاج به رسول را در تمام عرصه‌های زندگی درک کرده، با مراجعه به رسول و عملی كردن پیام‌های آسمانی او زندگی خود را قرین خیرات آسمانی می‌کند. به تدریج با ایجاد عزمی عمومی با قریه‌های مجاور در رسیدن به خوبی‌ها اتحاد برقرار كرده، حکومتی واحد تأسیس می‌نمايد و در صدد گسترش پيام زندگي‌ساز توحيد در سراسر شهرها برمی‌آید.</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ميل به گسترش توحيد در سراسر جهان، به واسطه ميل به متصف شدن به اسماي الهي و تسليم در برابر ربّ العالمين، در فرد به وجود مي‌آيد. قرآن در اين زمينه حضرت ابراهيم عليه السلام را به عنوان اسوه براي تبعيت به همگان معرفي مي‌كند. </a:t>
            </a:r>
            <a:endParaRPr lang="en-US" sz="2000" dirty="0">
              <a:effectLst/>
            </a:endParaRPr>
          </a:p>
        </p:txBody>
      </p:sp>
    </p:spTree>
    <p:extLst>
      <p:ext uri="{BB962C8B-B14F-4D97-AF65-F5344CB8AC3E}">
        <p14:creationId xmlns:p14="http://schemas.microsoft.com/office/powerpoint/2010/main" val="155940872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9928" y="1322058"/>
            <a:ext cx="9171432" cy="4693593"/>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طبیعی است پس از گسترش حکومت، قریه شروع‌کننده و پیش‌رونده خود را در موقعیت بالاتري قرار داده و از موقعيت قبلي خود خارج می‌شود، به اين ترتيب با پيشرفت خود، زمينه تكامل را براي خود فراهم آورده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رشد طبیعی هر جامعه با توسعه امکانات مادی (مال) و افزایش عدّه (نفر) همراه است. بر اثر این افزایش که قرآن از آن به «تکاثر» یاد می</a:t>
            </a:r>
            <a:r>
              <a:rPr lang="en-US" sz="2000" dirty="0">
                <a:cs typeface="B Mitra" panose="00000400000000000000" pitchFamily="2" charset="-78"/>
              </a:rPr>
              <a:t>‌</a:t>
            </a:r>
            <a:r>
              <a:rPr lang="fa-IR" sz="2000" dirty="0">
                <a:cs typeface="B Mitra" panose="00000400000000000000" pitchFamily="2" charset="-78"/>
              </a:rPr>
              <a:t>کند، اغلب جوامع به لهو کشیده شده از مدار حق خارج می</a:t>
            </a:r>
            <a:r>
              <a:rPr lang="en-US" sz="2000" dirty="0">
                <a:cs typeface="B Mitra" panose="00000400000000000000" pitchFamily="2" charset="-78"/>
              </a:rPr>
              <a:t>‌</a:t>
            </a:r>
            <a:r>
              <a:rPr lang="fa-IR" sz="2000" dirty="0">
                <a:cs typeface="B Mitra" panose="00000400000000000000" pitchFamily="2" charset="-78"/>
              </a:rPr>
              <a:t>شوند.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رشد عقلانی یک جامعه تنها با گسترش نیازهای مردم به معنویت، رسول و امام نور صورت مي</a:t>
            </a:r>
            <a:r>
              <a:rPr lang="en-US" sz="2000" dirty="0">
                <a:cs typeface="B Mitra" panose="00000400000000000000" pitchFamily="2" charset="-78"/>
              </a:rPr>
              <a:t>‌</a:t>
            </a:r>
            <a:r>
              <a:rPr lang="fa-IR" sz="2000" dirty="0">
                <a:cs typeface="B Mitra" panose="00000400000000000000" pitchFamily="2" charset="-78"/>
              </a:rPr>
              <a:t>گيرد.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جامعه‌اي كه داراي رشد عقلاني و معنوي است، نماز به عنوان محور ارتباط انسان با خدا و زکات به عنوان محور بی</a:t>
            </a:r>
            <a:r>
              <a:rPr lang="en-US" sz="2000" dirty="0">
                <a:cs typeface="B Mitra" panose="00000400000000000000" pitchFamily="2" charset="-78"/>
              </a:rPr>
              <a:t>‌</a:t>
            </a:r>
            <a:r>
              <a:rPr lang="fa-IR" sz="2000" dirty="0">
                <a:cs typeface="B Mitra" panose="00000400000000000000" pitchFamily="2" charset="-78"/>
              </a:rPr>
              <a:t>تعلقی به دنیا و توجه به سایر انسان</a:t>
            </a:r>
            <a:r>
              <a:rPr lang="en-US" sz="2000" dirty="0">
                <a:cs typeface="B Mitra" panose="00000400000000000000" pitchFamily="2" charset="-78"/>
              </a:rPr>
              <a:t>‌</a:t>
            </a:r>
            <a:r>
              <a:rPr lang="fa-IR" sz="2000" dirty="0">
                <a:cs typeface="B Mitra" panose="00000400000000000000" pitchFamily="2" charset="-78"/>
              </a:rPr>
              <a:t>ها، دو عبادت بي‌نظير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ميل و استقبال مردم به نماز و زكات شاخص و نشان</a:t>
            </a:r>
            <a:r>
              <a:rPr lang="en-US" sz="2000" dirty="0">
                <a:cs typeface="B Mitra" panose="00000400000000000000" pitchFamily="2" charset="-78"/>
              </a:rPr>
              <a:t>‌</a:t>
            </a:r>
            <a:r>
              <a:rPr lang="fa-IR" sz="2000" dirty="0">
                <a:cs typeface="B Mitra" panose="00000400000000000000" pitchFamily="2" charset="-78"/>
              </a:rPr>
              <a:t>هاي از رشد و توسعه کمّی و کیفی آنهاست.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اگر جامعه‌اي از رشد عقلانی مناسبي برخوردار باشد، خود را در راستاي مهر و مودت پيامبر صلي الله عليه و اله قرار داده و بدين ترتيب در راستای عطای «کوثر» او قرار مي‌گيرد و از ابتر بودن رها مي‌شود.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همراهی رشد طبیعی و رشد عقلانی هر جامعه‌ای آن جامعه را به سمت امت واحده سوق می‌دهد.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بر اساس آیات و روایات رسیدن به امت واحده با رهبری و امامت اهل بیت علیهم السلام مصداقی از کوثر عطا شده به پيامبر اعظم صلی الله علیه و آله است. </a:t>
            </a:r>
            <a:endParaRPr lang="en-US" sz="2000" dirty="0">
              <a:effectLst/>
              <a:cs typeface="B Mitra" panose="00000400000000000000" pitchFamily="2" charset="-78"/>
            </a:endParaRPr>
          </a:p>
        </p:txBody>
      </p:sp>
    </p:spTree>
    <p:extLst>
      <p:ext uri="{BB962C8B-B14F-4D97-AF65-F5344CB8AC3E}">
        <p14:creationId xmlns:p14="http://schemas.microsoft.com/office/powerpoint/2010/main" val="186404435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9344" y="1214665"/>
            <a:ext cx="9500616" cy="4693593"/>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بر اساس منطق قرآن جامعه‌ای که به سمت امت واحده حرکت نکند هم در صورت ظاهر و هم در سبک زندگی در هلاکت است.</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رسیدن به امت واحده و جهت‌گیری به سمت آن عاملی برای بقای ابدی جوامع است.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جامعه</a:t>
            </a:r>
            <a:r>
              <a:rPr lang="en-US" sz="2000" dirty="0">
                <a:cs typeface="B Mitra" panose="00000400000000000000" pitchFamily="2" charset="-78"/>
              </a:rPr>
              <a:t>‌</a:t>
            </a:r>
            <a:r>
              <a:rPr lang="fa-IR" sz="2000" dirty="0">
                <a:cs typeface="B Mitra" panose="00000400000000000000" pitchFamily="2" charset="-78"/>
              </a:rPr>
              <a:t>اي كه در صدد رسيدن به امت واحده است از هر موقعيتي براي رسيدن به اين مقصد بهره مي‌جويد و همه امکانات مادی و معنوی خود را در تشكيل چنین امتی بسيج مي‌سازد.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از آنجایی که رسیدن به امت واحده حكمت آفرینش انسان و ناس است لازم است محور توجه و حرکت همه انسان</a:t>
            </a:r>
            <a:r>
              <a:rPr lang="en-US" sz="2000" dirty="0">
                <a:cs typeface="B Mitra" panose="00000400000000000000" pitchFamily="2" charset="-78"/>
              </a:rPr>
              <a:t>‌</a:t>
            </a:r>
            <a:r>
              <a:rPr lang="fa-IR" sz="2000" dirty="0">
                <a:cs typeface="B Mitra" panose="00000400000000000000" pitchFamily="2" charset="-78"/>
              </a:rPr>
              <a:t>ها قرار گیرد. </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آرزوي رسيدن به امت واحده شرط ايمان كامل است، زيرا در اين صورت است كه نظام صالح جهاني فراگیر شده و در همه عالم قسط، دینداری و معنویت برپا مي‌شود.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بلوغ یک جامعه در فهم رسیدن به امت واحده است. جامعه‌ای که به این حد نرسد در طفولیت خود به سر می‌برد و ممکن است هیچگاه به بلوغ نرسد.</a:t>
            </a:r>
            <a:endParaRPr lang="en-US" sz="2000" dirty="0">
              <a:cs typeface="B Mitra" panose="00000400000000000000" pitchFamily="2" charset="-78"/>
            </a:endParaRPr>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جامعه‌ای که به ضرورت داشتن امت واحده پي برده ولی بر اساس منافع خود و نفسانیتش تصميم مي‌گيرد خود را در اختيار رهبري شيطان قرار داده است. چنين جامعه‌ای در رشد طبیعی‌ و صرف امكانات خود، به طور كامل در خدمت ابلیس و استکبار است. چنین جوامع باطلی که در قرآن و روایات از آنها به «طاغوت» یاد می‌کند، جوامعی با رشد کاملاً منفی و وارونه‌اند و رهبری فساد در سایر جوامع را نيز به عهده دارند.  </a:t>
            </a:r>
            <a:endParaRPr lang="en-US" sz="2000" dirty="0">
              <a:cs typeface="B Mitra" panose="00000400000000000000" pitchFamily="2" charset="-78"/>
            </a:endParaRPr>
          </a:p>
        </p:txBody>
      </p:sp>
    </p:spTree>
    <p:extLst>
      <p:ext uri="{BB962C8B-B14F-4D97-AF65-F5344CB8AC3E}">
        <p14:creationId xmlns:p14="http://schemas.microsoft.com/office/powerpoint/2010/main" val="281348402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4792" y="1284643"/>
            <a:ext cx="8631936" cy="4247317"/>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براي صاحبان انديشه و خرد، ضرورت وجود امام نور پس از فهم ضرورت رسیدن به امت واحده بیشتر ثابت می‌شود.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جوامع با رشد منفی نیز به ضرورت وجود امام پی خواهند برد.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عالم بسیاری از تمدن‌ها در صدد ایجاد حکومت جهانی با محوریت طاغوت بوده‌اند که کار همگی با سرانجام‌های تلخی به شکست کشیده شده است.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اخبار غیبی قرآن از نابودی بنی‌اسرائیل به عنوان مهم‌ترین مدعی امت واحده در عالم به شکل خفت‌باري خبر می‌دهد.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ویژگی‌های قوم بنی‌اسرائیل در قرآن به عنوان کسانی که بیشترین قدمت را از نظر طول عمر تاریخی یک قوم داشته‌اند، قابل بررسي است. اين بررسي صرف</a:t>
            </a:r>
            <a:r>
              <a:rPr lang="en-US" sz="2000" dirty="0">
                <a:cs typeface="B Mitra" panose="00000400000000000000" pitchFamily="2" charset="-78"/>
              </a:rPr>
              <a:t>‌</a:t>
            </a:r>
            <a:r>
              <a:rPr lang="fa-IR" sz="2000" dirty="0">
                <a:cs typeface="B Mitra" panose="00000400000000000000" pitchFamily="2" charset="-78"/>
              </a:rPr>
              <a:t>نظر از نقاط منفی آنها می‌تواند برای بررسی رشد طبیعی جوامع بسيار مورد استفاده قرار گيرد.</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قرآن کریم از بین انبیا و رسل تنها برخی از آنها را نامبرده است. این موضوع به اهمیت آن رسول و ساختاری که در عالم پیاده شده است برمی‌گردد. </a:t>
            </a:r>
            <a:endParaRPr lang="en-US" sz="2000" dirty="0"/>
          </a:p>
          <a:p>
            <a:pPr marL="285750" indent="-285750" algn="r" rtl="1">
              <a:buFont typeface="Wingdings" panose="05000000000000000000" pitchFamily="2" charset="2"/>
              <a:buChar char="v"/>
            </a:pPr>
            <a:r>
              <a:rPr lang="fa-IR" sz="2000" dirty="0">
                <a:latin typeface="Times New Roman" panose="02020603050405020304" pitchFamily="18" charset="0"/>
                <a:ea typeface="Times New Roman" panose="02020603050405020304" pitchFamily="18" charset="0"/>
                <a:cs typeface="B Mitra" panose="00000400000000000000" pitchFamily="2" charset="-78"/>
              </a:rPr>
              <a:t>قرآن کریم در بین انبیا و رسل برخی را اولوالعزم خوانده است. این انبیا اذن و قصد رسیدن به امت واحده را داشته‌اند. اسامی این انبیا حضرت نوح، ابراهیم، موسی، عیسی و پیامبر اکرم صلوات الله علیهم است. </a:t>
            </a:r>
            <a:endParaRPr lang="fa-IR" sz="2000" dirty="0"/>
          </a:p>
        </p:txBody>
      </p:sp>
    </p:spTree>
    <p:extLst>
      <p:ext uri="{BB962C8B-B14F-4D97-AF65-F5344CB8AC3E}">
        <p14:creationId xmlns:p14="http://schemas.microsoft.com/office/powerpoint/2010/main" val="335143947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5648" y="1479154"/>
            <a:ext cx="9034272" cy="3847207"/>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بین اقوام پیامبران، قوم حضرت موسی علیه السلام به عنوان قومی است که حرکت خود را از مبارزه با طاغوت آغاز نموده و موفق به تشکیل حکومتی شدند، سپس به دليل عدم بلوغ برای رسیدن به امت واحده دچار نابودی شدند. این قوم در قرآن نماینده حرکت‌های مختلف و متنوع و پیچیده است و به عنوان نمونه‌ای از تکامل حرکت‌های اجتماعی نسبت به سایر اقوام قابل بررسی است. بسیاری از حرکت‌های اجتماعی این قوم با قوم عرب زمان پیامبر صلي الله علیه و اله انطباق دارد.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با توجه به بیانات قرآن قوم حضرت نوح علیه السلام به عنوان کهن‌ترین قوم دارای ابتدایی‌ترین حرکت‌های اجتماعی هستند. آیاتی که مشخصات این قوم را بیان می‌کند می‌توانند سیر ابتدایی اقوامی را که از حق اعراض کردند، بیان کند.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قوم عاد بعد از قوم نوح علیه السلام قومی است که دارای قدرت بدنی است و از قدرت بدنی خود در مسیر زورگویی استفاده كرده و به صورت كامل هلاك شده است.</a:t>
            </a:r>
            <a:endParaRPr lang="en-US" sz="2000" dirty="0"/>
          </a:p>
          <a:p>
            <a:pPr marL="285750" indent="-285750" algn="r" rtl="1">
              <a:buFont typeface="Wingdings" panose="05000000000000000000" pitchFamily="2" charset="2"/>
              <a:buChar char="v"/>
            </a:pPr>
            <a:r>
              <a:rPr lang="fa-IR" sz="2000" dirty="0">
                <a:latin typeface="Times New Roman" panose="02020603050405020304" pitchFamily="18" charset="0"/>
                <a:ea typeface="Times New Roman" panose="02020603050405020304" pitchFamily="18" charset="0"/>
                <a:cs typeface="B Mitra" panose="00000400000000000000" pitchFamily="2" charset="-78"/>
              </a:rPr>
              <a:t>طبق آیات قرآن قوم ثمود دارای تکنولوژی و نظام اجتماعی پیشرفته بوده است. بنابراین از نظر قوت و قدرت و نظام اجتماعی و همچنین به کارگیری امکانات مادی نسبت به دو قوم عاد و نوح علیه السلام پیشرفته‌تر به نظر می‌رسند. در این مقطع معجزات اثبات کننده نبوت به شکل جدیدی در عالم نمود يافته است</a:t>
            </a:r>
            <a:endParaRPr lang="fa-IR" sz="2000" dirty="0"/>
          </a:p>
        </p:txBody>
      </p:sp>
    </p:spTree>
    <p:extLst>
      <p:ext uri="{BB962C8B-B14F-4D97-AF65-F5344CB8AC3E}">
        <p14:creationId xmlns:p14="http://schemas.microsoft.com/office/powerpoint/2010/main" val="362673113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5376" y="1114081"/>
            <a:ext cx="9253728" cy="4693593"/>
          </a:xfrm>
          <a:prstGeom prst="rect">
            <a:avLst/>
          </a:prstGeom>
        </p:spPr>
        <p:txBody>
          <a:bodyPr wrap="square">
            <a:spAutoFit/>
          </a:bodyPr>
          <a:lstStyle/>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قرآن ویژگی قوم حضرت لوط و ابراهیم علیهما السلام با هم ذکر شده است. آنچه برای قوم لوط قابل مشاهده است، اسراف این قوم در ابراز نیازهای شهوانی و انحراف در میل جنسی آنهاست.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قوم شعیب که هم عصر با فرعون است از دیگر اقوامی است که خداوند رشد اقتصادی منفی را مشکل آن قوم ذکر کرده است.</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قوم فرعون نیز نمادی از قدرت و استکبار و تمدن جائرانه در آیات یادآوری شده است.</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ابتدای سوره مبارکه هود پیام رهایی</a:t>
            </a:r>
            <a:r>
              <a:rPr lang="en-US" sz="2000" dirty="0">
                <a:cs typeface="B Mitra" panose="00000400000000000000" pitchFamily="2" charset="-78"/>
              </a:rPr>
              <a:t>‌</a:t>
            </a:r>
            <a:r>
              <a:rPr lang="fa-IR" sz="2000" dirty="0">
                <a:cs typeface="B Mitra" panose="00000400000000000000" pitchFamily="2" charset="-78"/>
              </a:rPr>
              <a:t>بخش پیامبران به همه اقوام، عبودیت، استغفار و توبه دانسته شده است و نتیجه پیروی از این پیام «تمتع» و رسیدن هر صاحب فضلی به فضل خود است.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سوره مبارکه هود، نوید تحقق امت واحده توحیدی به پیامبر اکرم صلی الله علیه و آله داده شده است. براي رسيدن به اين مقصد، لازم است سه عنصر عبودیت و استغفار و توبه در سرتاسر جهان حاکم شود. می‌توان سوره مبارکه عصر و نصر را در این راستا راهگشا دانست.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سوره مباركه هود منتخبی از سیر اقوام گذشته ذکر شده است. ترتیب این اقوام ترتیبی زمانی و منطبق با رشد اجتماعی آنهاست. </a:t>
            </a:r>
            <a:endParaRPr lang="en-US" sz="2000" dirty="0"/>
          </a:p>
          <a:p>
            <a:pPr marL="342900" lvl="0" indent="-342900" algn="just" rtl="1">
              <a:lnSpc>
                <a:spcPct val="115000"/>
              </a:lnSpc>
              <a:buFont typeface="Wingdings" panose="05000000000000000000" pitchFamily="2" charset="2"/>
              <a:buChar char="v"/>
            </a:pPr>
            <a:r>
              <a:rPr lang="fa-IR" sz="2000" dirty="0">
                <a:cs typeface="B Mitra" panose="00000400000000000000" pitchFamily="2" charset="-78"/>
              </a:rPr>
              <a:t>در روایت آمده است سوره مباركه هود پیامبر عظیم</a:t>
            </a:r>
            <a:r>
              <a:rPr lang="en-US" sz="2000" dirty="0">
                <a:cs typeface="B Mitra" panose="00000400000000000000" pitchFamily="2" charset="-78"/>
              </a:rPr>
              <a:t>‌</a:t>
            </a:r>
            <a:r>
              <a:rPr lang="fa-IR" sz="2000" dirty="0">
                <a:cs typeface="B Mitra" panose="00000400000000000000" pitchFamily="2" charset="-78"/>
              </a:rPr>
              <a:t>الشأن صلی الله علیه و آله را پیر کرده است چه  سختی‌های پیش روی پیامبر در تحقق امت واحده است.</a:t>
            </a:r>
            <a:endParaRPr lang="en-US" sz="2000" dirty="0">
              <a:effectLst/>
            </a:endParaRPr>
          </a:p>
        </p:txBody>
      </p:sp>
    </p:spTree>
    <p:extLst>
      <p:ext uri="{BB962C8B-B14F-4D97-AF65-F5344CB8AC3E}">
        <p14:creationId xmlns:p14="http://schemas.microsoft.com/office/powerpoint/2010/main" val="57125181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8256" y="1408181"/>
            <a:ext cx="8229600" cy="4242700"/>
          </a:xfrm>
          <a:prstGeom prst="rect">
            <a:avLst/>
          </a:prstGeom>
        </p:spPr>
        <p:txBody>
          <a:bodyPr wrap="square">
            <a:spAutoFit/>
          </a:bodyPr>
          <a:lstStyle/>
          <a:p>
            <a:pPr lvl="0" algn="ctr" rtl="1">
              <a:lnSpc>
                <a:spcPct val="115000"/>
              </a:lnSpc>
            </a:pPr>
            <a:r>
              <a:rPr lang="fa-IR" sz="2000" dirty="0">
                <a:cs typeface="B Mitra" panose="00000400000000000000" pitchFamily="2" charset="-78"/>
              </a:rPr>
              <a:t>سیر اقوام سوره مبارکه هود منطبق بر مراحل رشد انسان از نظر سنی است. </a:t>
            </a:r>
            <a:endParaRPr lang="fa-IR" sz="2000" dirty="0" smtClean="0">
              <a:cs typeface="B Mitra" panose="00000400000000000000" pitchFamily="2" charset="-78"/>
            </a:endParaRPr>
          </a:p>
          <a:p>
            <a:pPr lvl="0" algn="ctr" rtl="1">
              <a:lnSpc>
                <a:spcPct val="115000"/>
              </a:lnSpc>
            </a:pPr>
            <a:r>
              <a:rPr lang="fa-IR" sz="2000" dirty="0" smtClean="0">
                <a:cs typeface="B Mitra" panose="00000400000000000000" pitchFamily="2" charset="-78"/>
              </a:rPr>
              <a:t>بر </a:t>
            </a:r>
            <a:r>
              <a:rPr lang="fa-IR" sz="2000" dirty="0">
                <a:cs typeface="B Mitra" panose="00000400000000000000" pitchFamily="2" charset="-78"/>
              </a:rPr>
              <a:t>این اساس می‌توان سیری که انسان در نظام طبیعی خود طی می‌کند (در حالتی که دین در او حاکم نیست) را مشاهده کرد و از گفتگوهای رد و بدل شده بین قوم و نبیّ آن، به خصوصیات هر دوره </a:t>
            </a:r>
            <a:r>
              <a:rPr lang="fa-IR" sz="2000" dirty="0" smtClean="0">
                <a:cs typeface="B Mitra" panose="00000400000000000000" pitchFamily="2" charset="-78"/>
              </a:rPr>
              <a:t>رسید:</a:t>
            </a:r>
          </a:p>
          <a:p>
            <a:pPr lvl="0" algn="just" rtl="1">
              <a:lnSpc>
                <a:spcPct val="115000"/>
              </a:lnSpc>
            </a:pPr>
            <a:endParaRPr lang="en-US" sz="1100" dirty="0"/>
          </a:p>
          <a:p>
            <a:pPr marL="228600" algn="just" rtl="1">
              <a:lnSpc>
                <a:spcPct val="150000"/>
              </a:lnSpc>
            </a:pPr>
            <a:r>
              <a:rPr lang="fa-IR" sz="2000" b="1" dirty="0">
                <a:solidFill>
                  <a:schemeClr val="tx1">
                    <a:lumMod val="95000"/>
                    <a:lumOff val="5000"/>
                  </a:schemeClr>
                </a:solidFill>
                <a:cs typeface="B Mitra" panose="00000400000000000000" pitchFamily="2" charset="-78"/>
              </a:rPr>
              <a:t>بدین ترتیب </a:t>
            </a:r>
            <a:r>
              <a:rPr lang="fa-IR" sz="2000" b="1" dirty="0" smtClean="0">
                <a:solidFill>
                  <a:schemeClr val="tx1">
                    <a:lumMod val="95000"/>
                    <a:lumOff val="5000"/>
                  </a:schemeClr>
                </a:solidFill>
                <a:cs typeface="B Mitra" panose="00000400000000000000" pitchFamily="2" charset="-78"/>
              </a:rPr>
              <a:t>مي‌توان:</a:t>
            </a:r>
          </a:p>
          <a:p>
            <a:pPr marL="228600" algn="just" rtl="1">
              <a:lnSpc>
                <a:spcPct val="150000"/>
              </a:lnSpc>
            </a:pPr>
            <a:r>
              <a:rPr lang="fa-IR" sz="2000" b="1" dirty="0" smtClean="0">
                <a:solidFill>
                  <a:schemeClr val="tx1">
                    <a:lumMod val="95000"/>
                    <a:lumOff val="5000"/>
                  </a:schemeClr>
                </a:solidFill>
                <a:cs typeface="B Mitra" panose="00000400000000000000" pitchFamily="2" charset="-78"/>
              </a:rPr>
              <a:t>دوره </a:t>
            </a:r>
            <a:r>
              <a:rPr lang="fa-IR" sz="2000" b="1" dirty="0">
                <a:solidFill>
                  <a:schemeClr val="tx1">
                    <a:lumMod val="95000"/>
                    <a:lumOff val="5000"/>
                  </a:schemeClr>
                </a:solidFill>
                <a:cs typeface="B Mitra" panose="00000400000000000000" pitchFamily="2" charset="-78"/>
              </a:rPr>
              <a:t>حضرت </a:t>
            </a:r>
            <a:r>
              <a:rPr lang="fa-IR" sz="2000" b="1" dirty="0">
                <a:solidFill>
                  <a:srgbClr val="C00000"/>
                </a:solidFill>
                <a:cs typeface="B Mitra" panose="00000400000000000000" pitchFamily="2" charset="-78"/>
              </a:rPr>
              <a:t>نوح</a:t>
            </a:r>
            <a:r>
              <a:rPr lang="fa-IR" sz="2000" b="1" dirty="0">
                <a:solidFill>
                  <a:schemeClr val="tx1">
                    <a:lumMod val="95000"/>
                    <a:lumOff val="5000"/>
                  </a:schemeClr>
                </a:solidFill>
                <a:cs typeface="B Mitra" panose="00000400000000000000" pitchFamily="2" charset="-78"/>
              </a:rPr>
              <a:t> را، دوران طفولیت، </a:t>
            </a:r>
            <a:endParaRPr lang="fa-IR" sz="2000" b="1" dirty="0" smtClean="0">
              <a:solidFill>
                <a:schemeClr val="tx1">
                  <a:lumMod val="95000"/>
                  <a:lumOff val="5000"/>
                </a:schemeClr>
              </a:solidFill>
              <a:cs typeface="B Mitra" panose="00000400000000000000" pitchFamily="2" charset="-78"/>
            </a:endParaRPr>
          </a:p>
          <a:p>
            <a:pPr marL="228600" algn="just" rtl="1">
              <a:lnSpc>
                <a:spcPct val="150000"/>
              </a:lnSpc>
            </a:pPr>
            <a:r>
              <a:rPr lang="fa-IR" sz="2000" b="1" dirty="0" smtClean="0">
                <a:solidFill>
                  <a:schemeClr val="tx1">
                    <a:lumMod val="95000"/>
                    <a:lumOff val="5000"/>
                  </a:schemeClr>
                </a:solidFill>
                <a:cs typeface="B Mitra" panose="00000400000000000000" pitchFamily="2" charset="-78"/>
              </a:rPr>
              <a:t>دوران </a:t>
            </a:r>
            <a:r>
              <a:rPr lang="fa-IR" sz="2000" b="1" dirty="0">
                <a:solidFill>
                  <a:srgbClr val="C00000"/>
                </a:solidFill>
                <a:cs typeface="B Mitra" panose="00000400000000000000" pitchFamily="2" charset="-78"/>
              </a:rPr>
              <a:t>عاد</a:t>
            </a:r>
            <a:r>
              <a:rPr lang="fa-IR" sz="2000" b="1" dirty="0">
                <a:solidFill>
                  <a:schemeClr val="tx1">
                    <a:lumMod val="95000"/>
                    <a:lumOff val="5000"/>
                  </a:schemeClr>
                </a:solidFill>
                <a:cs typeface="B Mitra" panose="00000400000000000000" pitchFamily="2" charset="-78"/>
              </a:rPr>
              <a:t> را دوران بلوغ جسمی، </a:t>
            </a:r>
            <a:endParaRPr lang="fa-IR" sz="2000" b="1" dirty="0" smtClean="0">
              <a:solidFill>
                <a:schemeClr val="tx1">
                  <a:lumMod val="95000"/>
                  <a:lumOff val="5000"/>
                </a:schemeClr>
              </a:solidFill>
              <a:cs typeface="B Mitra" panose="00000400000000000000" pitchFamily="2" charset="-78"/>
            </a:endParaRPr>
          </a:p>
          <a:p>
            <a:pPr marL="228600" algn="just" rtl="1">
              <a:lnSpc>
                <a:spcPct val="150000"/>
              </a:lnSpc>
            </a:pPr>
            <a:r>
              <a:rPr lang="fa-IR" sz="2000" b="1" dirty="0" smtClean="0">
                <a:solidFill>
                  <a:schemeClr val="tx1">
                    <a:lumMod val="95000"/>
                    <a:lumOff val="5000"/>
                  </a:schemeClr>
                </a:solidFill>
                <a:cs typeface="B Mitra" panose="00000400000000000000" pitchFamily="2" charset="-78"/>
              </a:rPr>
              <a:t>دوران </a:t>
            </a:r>
            <a:r>
              <a:rPr lang="fa-IR" sz="2000" b="1" dirty="0">
                <a:solidFill>
                  <a:srgbClr val="C00000"/>
                </a:solidFill>
                <a:cs typeface="B Mitra" panose="00000400000000000000" pitchFamily="2" charset="-78"/>
              </a:rPr>
              <a:t>ثمود</a:t>
            </a:r>
            <a:r>
              <a:rPr lang="fa-IR" sz="2000" b="1" dirty="0">
                <a:solidFill>
                  <a:schemeClr val="tx1">
                    <a:lumMod val="95000"/>
                    <a:lumOff val="5000"/>
                  </a:schemeClr>
                </a:solidFill>
                <a:cs typeface="B Mitra" panose="00000400000000000000" pitchFamily="2" charset="-78"/>
              </a:rPr>
              <a:t> را دوران رشد علم و تکنولوژی، </a:t>
            </a:r>
            <a:endParaRPr lang="fa-IR" sz="2000" b="1" dirty="0" smtClean="0">
              <a:solidFill>
                <a:schemeClr val="tx1">
                  <a:lumMod val="95000"/>
                  <a:lumOff val="5000"/>
                </a:schemeClr>
              </a:solidFill>
              <a:cs typeface="B Mitra" panose="00000400000000000000" pitchFamily="2" charset="-78"/>
            </a:endParaRPr>
          </a:p>
          <a:p>
            <a:pPr marL="228600" algn="just" rtl="1">
              <a:lnSpc>
                <a:spcPct val="150000"/>
              </a:lnSpc>
            </a:pPr>
            <a:r>
              <a:rPr lang="fa-IR" sz="2000" b="1" dirty="0" smtClean="0">
                <a:solidFill>
                  <a:schemeClr val="tx1">
                    <a:lumMod val="95000"/>
                    <a:lumOff val="5000"/>
                  </a:schemeClr>
                </a:solidFill>
                <a:cs typeface="B Mitra" panose="00000400000000000000" pitchFamily="2" charset="-78"/>
              </a:rPr>
              <a:t>دوران </a:t>
            </a:r>
            <a:r>
              <a:rPr lang="fa-IR" sz="2000" b="1" dirty="0">
                <a:solidFill>
                  <a:schemeClr val="tx1">
                    <a:lumMod val="95000"/>
                    <a:lumOff val="5000"/>
                  </a:schemeClr>
                </a:solidFill>
                <a:cs typeface="B Mitra" panose="00000400000000000000" pitchFamily="2" charset="-78"/>
              </a:rPr>
              <a:t>حضرت </a:t>
            </a:r>
            <a:r>
              <a:rPr lang="fa-IR" sz="2000" b="1" dirty="0">
                <a:solidFill>
                  <a:srgbClr val="C00000"/>
                </a:solidFill>
                <a:cs typeface="B Mitra" panose="00000400000000000000" pitchFamily="2" charset="-78"/>
              </a:rPr>
              <a:t>لوط</a:t>
            </a:r>
            <a:r>
              <a:rPr lang="fa-IR" sz="2000" b="1" dirty="0">
                <a:solidFill>
                  <a:schemeClr val="tx1">
                    <a:lumMod val="95000"/>
                    <a:lumOff val="5000"/>
                  </a:schemeClr>
                </a:solidFill>
                <a:cs typeface="B Mitra" panose="00000400000000000000" pitchFamily="2" charset="-78"/>
              </a:rPr>
              <a:t> علیه السلام را دوران نیاز جنسی </a:t>
            </a:r>
            <a:endParaRPr lang="fa-IR" sz="2000" b="1" dirty="0" smtClean="0">
              <a:solidFill>
                <a:schemeClr val="tx1">
                  <a:lumMod val="95000"/>
                  <a:lumOff val="5000"/>
                </a:schemeClr>
              </a:solidFill>
              <a:cs typeface="B Mitra" panose="00000400000000000000" pitchFamily="2" charset="-78"/>
            </a:endParaRPr>
          </a:p>
          <a:p>
            <a:pPr marL="228600" algn="just" rtl="1">
              <a:lnSpc>
                <a:spcPct val="150000"/>
              </a:lnSpc>
            </a:pPr>
            <a:r>
              <a:rPr lang="fa-IR" sz="2000" b="1" dirty="0" smtClean="0">
                <a:solidFill>
                  <a:schemeClr val="tx1">
                    <a:lumMod val="95000"/>
                    <a:lumOff val="5000"/>
                  </a:schemeClr>
                </a:solidFill>
                <a:cs typeface="B Mitra" panose="00000400000000000000" pitchFamily="2" charset="-78"/>
              </a:rPr>
              <a:t>و </a:t>
            </a:r>
            <a:r>
              <a:rPr lang="fa-IR" sz="2000" b="1" dirty="0">
                <a:solidFill>
                  <a:schemeClr val="tx1">
                    <a:lumMod val="95000"/>
                    <a:lumOff val="5000"/>
                  </a:schemeClr>
                </a:solidFill>
                <a:cs typeface="B Mitra" panose="00000400000000000000" pitchFamily="2" charset="-78"/>
              </a:rPr>
              <a:t>دوران حضرت </a:t>
            </a:r>
            <a:r>
              <a:rPr lang="fa-IR" sz="2000" b="1" dirty="0">
                <a:solidFill>
                  <a:srgbClr val="C00000"/>
                </a:solidFill>
                <a:cs typeface="B Mitra" panose="00000400000000000000" pitchFamily="2" charset="-78"/>
              </a:rPr>
              <a:t>موسی</a:t>
            </a:r>
            <a:r>
              <a:rPr lang="fa-IR" sz="2000" b="1" dirty="0">
                <a:solidFill>
                  <a:schemeClr val="tx1">
                    <a:lumMod val="95000"/>
                    <a:lumOff val="5000"/>
                  </a:schemeClr>
                </a:solidFill>
                <a:cs typeface="B Mitra" panose="00000400000000000000" pitchFamily="2" charset="-78"/>
              </a:rPr>
              <a:t> عليه السلام را دوران حکومت دانست.</a:t>
            </a:r>
            <a:r>
              <a:rPr lang="fa-IR" sz="2000" dirty="0">
                <a:solidFill>
                  <a:schemeClr val="tx1">
                    <a:lumMod val="95000"/>
                    <a:lumOff val="5000"/>
                  </a:schemeClr>
                </a:solidFill>
                <a:cs typeface="B Mitra" panose="00000400000000000000" pitchFamily="2" charset="-78"/>
              </a:rPr>
              <a:t>  </a:t>
            </a:r>
            <a:endParaRPr lang="en-US" sz="2000" dirty="0">
              <a:solidFill>
                <a:schemeClr val="tx1">
                  <a:lumMod val="95000"/>
                  <a:lumOff val="5000"/>
                </a:schemeClr>
              </a:solidFill>
            </a:endParaRPr>
          </a:p>
        </p:txBody>
      </p:sp>
    </p:spTree>
    <p:extLst>
      <p:ext uri="{BB962C8B-B14F-4D97-AF65-F5344CB8AC3E}">
        <p14:creationId xmlns:p14="http://schemas.microsoft.com/office/powerpoint/2010/main" val="232724633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5960" y="1215509"/>
            <a:ext cx="8805672" cy="4065728"/>
          </a:xfrm>
          <a:prstGeom prst="rect">
            <a:avLst/>
          </a:prstGeom>
        </p:spPr>
        <p:txBody>
          <a:bodyPr wrap="square">
            <a:spAutoFit/>
          </a:bodyPr>
          <a:lstStyle/>
          <a:p>
            <a:pPr lvl="0" algn="ctr" rtl="1">
              <a:lnSpc>
                <a:spcPct val="115000"/>
              </a:lnSpc>
            </a:pPr>
            <a:r>
              <a:rPr lang="fa-IR" sz="2400" dirty="0">
                <a:cs typeface="B Mitra" panose="00000400000000000000" pitchFamily="2" charset="-78"/>
              </a:rPr>
              <a:t>بر اساس دوران</a:t>
            </a:r>
            <a:r>
              <a:rPr lang="en-US" sz="2400" dirty="0">
                <a:cs typeface="B Mitra" panose="00000400000000000000" pitchFamily="2" charset="-78"/>
              </a:rPr>
              <a:t>‌</a:t>
            </a:r>
            <a:r>
              <a:rPr lang="fa-IR" sz="2400" dirty="0">
                <a:cs typeface="B Mitra" panose="00000400000000000000" pitchFamily="2" charset="-78"/>
              </a:rPr>
              <a:t>های یاد شده می‌توان دوران طبیعی و سنی </a:t>
            </a:r>
            <a:r>
              <a:rPr lang="fa-IR" sz="2400" dirty="0" smtClean="0">
                <a:cs typeface="B Mitra" panose="00000400000000000000" pitchFamily="2" charset="-78"/>
              </a:rPr>
              <a:t>رشد</a:t>
            </a:r>
          </a:p>
          <a:p>
            <a:pPr lvl="0" algn="ctr" rtl="1">
              <a:lnSpc>
                <a:spcPct val="115000"/>
              </a:lnSpc>
            </a:pPr>
            <a:r>
              <a:rPr lang="fa-IR" sz="2400" dirty="0" smtClean="0">
                <a:cs typeface="B Mitra" panose="00000400000000000000" pitchFamily="2" charset="-78"/>
              </a:rPr>
              <a:t> </a:t>
            </a:r>
            <a:r>
              <a:rPr lang="fa-IR" sz="2400" dirty="0">
                <a:cs typeface="B Mitra" panose="00000400000000000000" pitchFamily="2" charset="-78"/>
              </a:rPr>
              <a:t>اقوام و حرکت‌های اجتماعی را به ترتیب زیر یادداشت نمود</a:t>
            </a:r>
            <a:r>
              <a:rPr lang="fa-IR" sz="2400" dirty="0" smtClean="0">
                <a:cs typeface="B Mitra" panose="00000400000000000000" pitchFamily="2" charset="-78"/>
              </a:rPr>
              <a:t>:</a:t>
            </a:r>
          </a:p>
          <a:p>
            <a:pPr lvl="0" algn="just" rtl="1">
              <a:lnSpc>
                <a:spcPct val="115000"/>
              </a:lnSpc>
            </a:pPr>
            <a:endParaRPr lang="en-US" sz="2000" dirty="0"/>
          </a:p>
          <a:p>
            <a:pPr marL="342900" lvl="0" indent="-342900" algn="just" rtl="1">
              <a:lnSpc>
                <a:spcPct val="150000"/>
              </a:lnSpc>
              <a:buFont typeface="Wingdings" panose="05000000000000000000" pitchFamily="2" charset="2"/>
              <a:buChar char="v"/>
            </a:pPr>
            <a:r>
              <a:rPr lang="fa-IR" sz="2000" b="1" dirty="0">
                <a:cs typeface="B Mitra" panose="00000400000000000000" pitchFamily="2" charset="-78"/>
              </a:rPr>
              <a:t>دوران طفولیت در روابط اجتماعی</a:t>
            </a:r>
            <a:r>
              <a:rPr lang="fa-IR" sz="2000" dirty="0">
                <a:cs typeface="B Mitra" panose="00000400000000000000" pitchFamily="2" charset="-78"/>
              </a:rPr>
              <a:t>= دوران پیچیده نبودن ارتباطات یک جامعه </a:t>
            </a:r>
            <a:endParaRPr lang="en-US" sz="2000" dirty="0"/>
          </a:p>
          <a:p>
            <a:pPr marL="342900" lvl="0" indent="-342900" algn="just" rtl="1">
              <a:lnSpc>
                <a:spcPct val="150000"/>
              </a:lnSpc>
              <a:buFont typeface="Wingdings" panose="05000000000000000000" pitchFamily="2" charset="2"/>
              <a:buChar char="v"/>
            </a:pPr>
            <a:r>
              <a:rPr lang="fa-IR" sz="2000" b="1" dirty="0">
                <a:cs typeface="B Mitra" panose="00000400000000000000" pitchFamily="2" charset="-78"/>
              </a:rPr>
              <a:t>دوران بلوغ روابط اجتماعی</a:t>
            </a:r>
            <a:r>
              <a:rPr lang="fa-IR" sz="2000" dirty="0">
                <a:cs typeface="B Mitra" panose="00000400000000000000" pitchFamily="2" charset="-78"/>
              </a:rPr>
              <a:t>= دوران گسترش و مدیریت این روابط و پدیدار شدن فکر یا تفکر اجتماعی</a:t>
            </a:r>
            <a:endParaRPr lang="en-US" sz="2000" dirty="0"/>
          </a:p>
          <a:p>
            <a:pPr marL="342900" lvl="0" indent="-342900" algn="just" rtl="1">
              <a:lnSpc>
                <a:spcPct val="150000"/>
              </a:lnSpc>
              <a:buFont typeface="Wingdings" panose="05000000000000000000" pitchFamily="2" charset="2"/>
              <a:buChar char="v"/>
            </a:pPr>
            <a:r>
              <a:rPr lang="fa-IR" sz="2000" b="1" dirty="0">
                <a:cs typeface="B Mitra" panose="00000400000000000000" pitchFamily="2" charset="-78"/>
              </a:rPr>
              <a:t>دوران بلوغ فکر یا تفکر اجتماعی</a:t>
            </a:r>
            <a:r>
              <a:rPr lang="fa-IR" sz="2000" dirty="0">
                <a:cs typeface="B Mitra" panose="00000400000000000000" pitchFamily="2" charset="-78"/>
              </a:rPr>
              <a:t>= دوران گسترش فکر یا تفکر اجتماعی و پدیدار شدن تعقل اجتماعی</a:t>
            </a:r>
            <a:endParaRPr lang="en-US" sz="2000" dirty="0"/>
          </a:p>
          <a:p>
            <a:pPr marL="342900" lvl="0" indent="-342900" algn="just" rtl="1">
              <a:lnSpc>
                <a:spcPct val="150000"/>
              </a:lnSpc>
              <a:buFont typeface="Wingdings" panose="05000000000000000000" pitchFamily="2" charset="2"/>
              <a:buChar char="v"/>
            </a:pPr>
            <a:r>
              <a:rPr lang="fa-IR" sz="2000" b="1" dirty="0">
                <a:cs typeface="B Mitra" panose="00000400000000000000" pitchFamily="2" charset="-78"/>
              </a:rPr>
              <a:t>دوران بلوغ تعقل اجتماعی یا سرکوب آن</a:t>
            </a:r>
            <a:r>
              <a:rPr lang="fa-IR" sz="2000" dirty="0">
                <a:cs typeface="B Mitra" panose="00000400000000000000" pitchFamily="2" charset="-78"/>
              </a:rPr>
              <a:t>= دوران گسترش نظام خانواده یا تخریب آن </a:t>
            </a:r>
            <a:endParaRPr lang="en-US" sz="2000" dirty="0"/>
          </a:p>
          <a:p>
            <a:pPr marL="342900" lvl="0" indent="-342900" algn="just" rtl="1">
              <a:lnSpc>
                <a:spcPct val="150000"/>
              </a:lnSpc>
              <a:buFont typeface="Wingdings" panose="05000000000000000000" pitchFamily="2" charset="2"/>
              <a:buChar char="v"/>
            </a:pPr>
            <a:r>
              <a:rPr lang="fa-IR" sz="2000" b="1" dirty="0">
                <a:cs typeface="B Mitra" panose="00000400000000000000" pitchFamily="2" charset="-78"/>
              </a:rPr>
              <a:t>دوران بلوغ مقاصد اجتماعی و امنیت اجتماعی یا سرکوب آن</a:t>
            </a:r>
            <a:r>
              <a:rPr lang="fa-IR" sz="2000" dirty="0">
                <a:cs typeface="B Mitra" panose="00000400000000000000" pitchFamily="2" charset="-78"/>
              </a:rPr>
              <a:t>= دوران گسترش سرمایه و مکنت و امنیت </a:t>
            </a:r>
            <a:endParaRPr lang="en-US" sz="2000" dirty="0"/>
          </a:p>
          <a:p>
            <a:pPr marL="342900" lvl="0" indent="-342900" algn="just" rtl="1">
              <a:lnSpc>
                <a:spcPct val="150000"/>
              </a:lnSpc>
              <a:buFont typeface="Wingdings" panose="05000000000000000000" pitchFamily="2" charset="2"/>
              <a:buChar char="v"/>
            </a:pPr>
            <a:r>
              <a:rPr lang="fa-IR" sz="2000" b="1" dirty="0">
                <a:cs typeface="B Mitra" panose="00000400000000000000" pitchFamily="2" charset="-78"/>
              </a:rPr>
              <a:t>دوران بلوغ عزم و قصد اجتماعی </a:t>
            </a:r>
            <a:r>
              <a:rPr lang="fa-IR" sz="2000" dirty="0">
                <a:cs typeface="B Mitra" panose="00000400000000000000" pitchFamily="2" charset="-78"/>
              </a:rPr>
              <a:t>= دوران تشکیل امت واحده به زعامت امام </a:t>
            </a:r>
            <a:endParaRPr lang="en-US" sz="2000" dirty="0"/>
          </a:p>
        </p:txBody>
      </p:sp>
    </p:spTree>
    <p:extLst>
      <p:ext uri="{BB962C8B-B14F-4D97-AF65-F5344CB8AC3E}">
        <p14:creationId xmlns:p14="http://schemas.microsoft.com/office/powerpoint/2010/main" val="419584202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
  <TotalTime>6092</TotalTime>
  <Words>22986</Words>
  <Application>Microsoft Office PowerPoint</Application>
  <PresentationFormat>Widescreen</PresentationFormat>
  <Paragraphs>714</Paragraphs>
  <Slides>102</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102</vt:i4>
      </vt:variant>
    </vt:vector>
  </HeadingPairs>
  <TitlesOfParts>
    <vt:vector size="115" baseType="lpstr">
      <vt:lpstr>SimSun</vt:lpstr>
      <vt:lpstr>Adobe Arabic</vt:lpstr>
      <vt:lpstr>Arial</vt:lpstr>
      <vt:lpstr>B Lotus</vt:lpstr>
      <vt:lpstr>B Mitra</vt:lpstr>
      <vt:lpstr>Calibri</vt:lpstr>
      <vt:lpstr>Century Gothic</vt:lpstr>
      <vt:lpstr>Courier New</vt:lpstr>
      <vt:lpstr>Tahoma</vt:lpstr>
      <vt:lpstr>Times New Roman</vt:lpstr>
      <vt:lpstr>Wingdings</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c:title>
  <dc:creator>asemun</dc:creator>
  <cp:lastModifiedBy>ASUS  UX410UQ</cp:lastModifiedBy>
  <cp:revision>409</cp:revision>
  <dcterms:created xsi:type="dcterms:W3CDTF">2017-12-05T07:07:12Z</dcterms:created>
  <dcterms:modified xsi:type="dcterms:W3CDTF">2019-03-17T04:20:49Z</dcterms:modified>
</cp:coreProperties>
</file>