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1" r:id="rId1"/>
    <p:sldMasterId id="2147483981" r:id="rId2"/>
    <p:sldMasterId id="2147484017" r:id="rId3"/>
  </p:sldMasterIdLst>
  <p:sldIdLst>
    <p:sldId id="357" r:id="rId4"/>
    <p:sldId id="256" r:id="rId5"/>
    <p:sldId id="388" r:id="rId6"/>
    <p:sldId id="360" r:id="rId7"/>
    <p:sldId id="361" r:id="rId8"/>
    <p:sldId id="362" r:id="rId9"/>
    <p:sldId id="389" r:id="rId10"/>
    <p:sldId id="364" r:id="rId11"/>
    <p:sldId id="390" r:id="rId12"/>
    <p:sldId id="366" r:id="rId13"/>
    <p:sldId id="367" r:id="rId14"/>
    <p:sldId id="391" r:id="rId15"/>
    <p:sldId id="370" r:id="rId16"/>
    <p:sldId id="371" r:id="rId17"/>
    <p:sldId id="392" r:id="rId18"/>
    <p:sldId id="373" r:id="rId19"/>
    <p:sldId id="396" r:id="rId20"/>
    <p:sldId id="375" r:id="rId21"/>
    <p:sldId id="377" r:id="rId22"/>
    <p:sldId id="393" r:id="rId23"/>
    <p:sldId id="379" r:id="rId24"/>
    <p:sldId id="394" r:id="rId25"/>
    <p:sldId id="381" r:id="rId26"/>
    <p:sldId id="395" r:id="rId27"/>
    <p:sldId id="383" r:id="rId28"/>
    <p:sldId id="384" r:id="rId29"/>
    <p:sldId id="385" r:id="rId30"/>
    <p:sldId id="387" r:id="rId31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EB0"/>
    <a:srgbClr val="356E68"/>
    <a:srgbClr val="468C85"/>
    <a:srgbClr val="4F9F97"/>
    <a:srgbClr val="F3EFB0"/>
    <a:srgbClr val="ADDB7B"/>
    <a:srgbClr val="A53010"/>
    <a:srgbClr val="4D8822"/>
    <a:srgbClr val="68963B"/>
    <a:srgbClr val="DCE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94712" autoAdjust="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4009BAF-35AB-4ECF-880A-FD1BDE9AABF2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330CAB-1F1D-4A63-9EFE-EA55C08F4663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23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852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846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822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736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622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302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432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857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25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3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5467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24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56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75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43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40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34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8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07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05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790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071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17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37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19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83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58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51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2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47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100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4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6247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87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669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27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125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50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02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56795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030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712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0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681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2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5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95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662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40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791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009BAF-35AB-4ECF-880A-FD1BDE9AABF2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330CAB-1F1D-4A63-9EFE-EA55C08F46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373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EBCC859-DF47-4CC7-917D-3D50885A110B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99FB6-D00F-4255-B7E6-03F74E0F502B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35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02E681E-4350-4CBC-AA75-B9142D38C2A3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11/29/1439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D0755-8392-4059-A0C9-DC4417615EF7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19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9818" y="3357156"/>
            <a:ext cx="7393573" cy="1267097"/>
          </a:xfrm>
          <a:prstGeom prst="rect">
            <a:avLst/>
          </a:prstGeom>
          <a:solidFill>
            <a:srgbClr val="326A68"/>
          </a:solidFill>
          <a:ln w="3175">
            <a:solidFill>
              <a:srgbClr val="F3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140" y="1094334"/>
            <a:ext cx="6905700" cy="3981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a-IR" sz="6000" dirty="0" smtClean="0"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>
              <a:buNone/>
            </a:pPr>
            <a:endParaRPr lang="fa-IR" sz="4400" dirty="0" smtClean="0"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>
              <a:buNone/>
            </a:pPr>
            <a:endParaRPr lang="fa-IR" sz="4400" dirty="0" smtClean="0"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>
              <a:buNone/>
            </a:pPr>
            <a:r>
              <a:rPr lang="fa-IR" sz="4400" dirty="0" smtClean="0">
                <a:latin typeface="IranNastaliq" panose="02000503000000020003" pitchFamily="2" charset="0"/>
                <a:cs typeface="IranNastaliq" panose="02000503000000020003" pitchFamily="2" charset="0"/>
              </a:rPr>
              <a:t>                                  </a:t>
            </a:r>
            <a:r>
              <a:rPr lang="fa-IR" sz="4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الحمدلله رب العالمین ...</a:t>
            </a:r>
            <a:endParaRPr lang="fa-IR" sz="4400" dirty="0">
              <a:solidFill>
                <a:schemeClr val="accent3">
                  <a:lumMod val="20000"/>
                  <a:lumOff val="80000"/>
                </a:schemeClr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9422" y="502277"/>
            <a:ext cx="5370490" cy="2336442"/>
          </a:xfrm>
          <a:prstGeom prst="rect">
            <a:avLst/>
          </a:prstGeom>
          <a:solidFill>
            <a:srgbClr val="326A68"/>
          </a:solidFill>
          <a:ln>
            <a:solidFill>
              <a:srgbClr val="CF7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9386" y="613951"/>
            <a:ext cx="5133700" cy="2115908"/>
          </a:xfrm>
          <a:prstGeom prst="rect">
            <a:avLst/>
          </a:prstGeom>
          <a:solidFill>
            <a:srgbClr val="326A68"/>
          </a:solidFill>
          <a:ln>
            <a:solidFill>
              <a:srgbClr val="F3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0" r="21230"/>
          <a:stretch/>
        </p:blipFill>
        <p:spPr>
          <a:xfrm>
            <a:off x="4906850" y="695458"/>
            <a:ext cx="5061398" cy="19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2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30276" y="365277"/>
            <a:ext cx="8628844" cy="861200"/>
            <a:chOff x="2935399" y="3941841"/>
            <a:chExt cx="4518683" cy="694183"/>
          </a:xfrm>
        </p:grpSpPr>
        <p:grpSp>
          <p:nvGrpSpPr>
            <p:cNvPr id="3" name="Group 2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5875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5875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EEDA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مهمترین پرسشها در واکنش به   </a:t>
              </a: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« نیازها »    </a:t>
              </a: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EEDA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اتفاق می افتد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sp>
        <p:nvSpPr>
          <p:cNvPr id="7" name="Down Arrow 6"/>
          <p:cNvSpPr/>
          <p:nvPr/>
        </p:nvSpPr>
        <p:spPr>
          <a:xfrm>
            <a:off x="3908142" y="1198859"/>
            <a:ext cx="2969113" cy="810208"/>
          </a:xfrm>
          <a:prstGeom prst="downArrow">
            <a:avLst>
              <a:gd name="adj1" fmla="val 50000"/>
              <a:gd name="adj2" fmla="val 88286"/>
            </a:avLst>
          </a:prstGeom>
          <a:solidFill>
            <a:srgbClr val="A53010"/>
          </a:solidFill>
          <a:ln w="1587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Zar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Zar" panose="00000400000000000000" pitchFamily="2" charset="-78"/>
              </a:rPr>
              <a:t>تفاوت در جهت نیازها</a:t>
            </a: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82069" y="2073462"/>
            <a:ext cx="2057517" cy="1057370"/>
          </a:xfrm>
          <a:prstGeom prst="roundRect">
            <a:avLst/>
          </a:prstGeom>
          <a:noFill/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کسی که به آخرت اعتقاد دارد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45986" y="2099220"/>
            <a:ext cx="2057517" cy="1057370"/>
          </a:xfrm>
          <a:prstGeom prst="roundRect">
            <a:avLst/>
          </a:prstGeom>
          <a:noFill/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کسی که به آخرت اعتقاد ندارد</a:t>
            </a:r>
          </a:p>
        </p:txBody>
      </p:sp>
      <p:sp>
        <p:nvSpPr>
          <p:cNvPr id="10" name="Not Equal 9"/>
          <p:cNvSpPr/>
          <p:nvPr/>
        </p:nvSpPr>
        <p:spPr>
          <a:xfrm>
            <a:off x="4904657" y="2287333"/>
            <a:ext cx="976084" cy="463639"/>
          </a:xfrm>
          <a:prstGeom prst="mathNotEqual">
            <a:avLst/>
          </a:prstGeom>
          <a:solidFill>
            <a:schemeClr val="accent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18603" y="1656586"/>
            <a:ext cx="666287" cy="1759241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66F5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306380" y="1648238"/>
            <a:ext cx="609971" cy="17418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521457" y="5266184"/>
            <a:ext cx="4465956" cy="861200"/>
            <a:chOff x="2935399" y="3941841"/>
            <a:chExt cx="4518683" cy="694183"/>
          </a:xfrm>
        </p:grpSpPr>
        <p:grpSp>
          <p:nvGrpSpPr>
            <p:cNvPr id="14" name="Group 13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5875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5875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EEDA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پرسش در </a:t>
              </a:r>
              <a:r>
                <a:rPr kumimoji="0" lang="fa-I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EEDA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خصوص </a:t>
              </a: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حوادث و اتفاقات و مخلوقات 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sp>
        <p:nvSpPr>
          <p:cNvPr id="18" name="Down Arrow 17"/>
          <p:cNvSpPr/>
          <p:nvPr/>
        </p:nvSpPr>
        <p:spPr>
          <a:xfrm rot="5400000">
            <a:off x="6818410" y="5479134"/>
            <a:ext cx="765657" cy="432834"/>
          </a:xfrm>
          <a:prstGeom prst="downArrow">
            <a:avLst>
              <a:gd name="adj1" fmla="val 34385"/>
              <a:gd name="adj2" fmla="val 82335"/>
            </a:avLst>
          </a:prstGeom>
          <a:solidFill>
            <a:srgbClr val="A53010"/>
          </a:solidFill>
          <a:ln w="1587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Zar" panose="00000400000000000000" pitchFamily="2" charset="-7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03503" y="5278745"/>
            <a:ext cx="2373752" cy="861200"/>
            <a:chOff x="2935399" y="3941841"/>
            <a:chExt cx="4518683" cy="694183"/>
          </a:xfrm>
        </p:grpSpPr>
        <p:grpSp>
          <p:nvGrpSpPr>
            <p:cNvPr id="20" name="Group 19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5875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5875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1" name="Rounded Rectangle 20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فهم درسها و عبرت ها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00446" y="4132364"/>
            <a:ext cx="8848320" cy="975274"/>
            <a:chOff x="2935399" y="3919529"/>
            <a:chExt cx="4518683" cy="716495"/>
          </a:xfrm>
        </p:grpSpPr>
        <p:grpSp>
          <p:nvGrpSpPr>
            <p:cNvPr id="25" name="Group 24"/>
            <p:cNvGrpSpPr/>
            <p:nvPr/>
          </p:nvGrpSpPr>
          <p:grpSpPr>
            <a:xfrm>
              <a:off x="2937084" y="3919529"/>
              <a:ext cx="4516998" cy="696067"/>
              <a:chOff x="731520" y="609803"/>
              <a:chExt cx="6230994" cy="943987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noFill/>
              <a:ln w="15875" cap="rnd" cmpd="sng" algn="ctr">
                <a:solidFill>
                  <a:srgbClr val="DE7E18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31520" y="609803"/>
                <a:ext cx="6230994" cy="943987"/>
              </a:xfrm>
              <a:prstGeom prst="roundRect">
                <a:avLst>
                  <a:gd name="adj" fmla="val 18825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نحوه تمایز میان نیازهای حقیقی از غیر حقیقی:</a:t>
              </a: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03244" y="5317382"/>
            <a:ext cx="3587981" cy="861200"/>
            <a:chOff x="2935399" y="3941841"/>
            <a:chExt cx="4518683" cy="694183"/>
          </a:xfrm>
        </p:grpSpPr>
        <p:grpSp>
          <p:nvGrpSpPr>
            <p:cNvPr id="30" name="Group 29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5875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5875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1" name="Rounded Rectangle 30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فهم نیازها و ضرورت های زندگی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sp>
        <p:nvSpPr>
          <p:cNvPr id="34" name="Down Arrow 33"/>
          <p:cNvSpPr/>
          <p:nvPr/>
        </p:nvSpPr>
        <p:spPr>
          <a:xfrm rot="5400000">
            <a:off x="3712844" y="5488129"/>
            <a:ext cx="765657" cy="432834"/>
          </a:xfrm>
          <a:prstGeom prst="downArrow">
            <a:avLst>
              <a:gd name="adj1" fmla="val 34385"/>
              <a:gd name="adj2" fmla="val 82335"/>
            </a:avLst>
          </a:prstGeom>
          <a:solidFill>
            <a:srgbClr val="A53010"/>
          </a:solidFill>
          <a:ln w="1587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934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8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73567" y="125579"/>
            <a:ext cx="2274840" cy="134093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040663" y="1021401"/>
            <a:ext cx="759853" cy="1017805"/>
            <a:chOff x="6497391" y="4038388"/>
            <a:chExt cx="759853" cy="1017805"/>
          </a:xfrm>
          <a:solidFill>
            <a:schemeClr val="accent3">
              <a:lumMod val="60000"/>
              <a:lumOff val="40000"/>
            </a:schemeClr>
          </a:solidFill>
        </p:grpSpPr>
        <p:cxnSp>
          <p:nvCxnSpPr>
            <p:cNvPr id="4" name="Straight Connector 3"/>
            <p:cNvCxnSpPr/>
            <p:nvPr/>
          </p:nvCxnSpPr>
          <p:spPr>
            <a:xfrm>
              <a:off x="6877318" y="4038388"/>
              <a:ext cx="0" cy="1017805"/>
            </a:xfrm>
            <a:prstGeom prst="line">
              <a:avLst/>
            </a:prstGeom>
            <a:grpFill/>
            <a:ln w="28575" cap="rnd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>
            <a:xfrm>
              <a:off x="6497391" y="5056193"/>
              <a:ext cx="759853" cy="0"/>
            </a:xfrm>
            <a:prstGeom prst="line">
              <a:avLst/>
            </a:prstGeom>
            <a:grpFill/>
            <a:ln w="28575" cap="rnd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  <a:effectLst/>
          </p:spPr>
        </p:cxnSp>
      </p:grpSp>
      <p:sp>
        <p:nvSpPr>
          <p:cNvPr id="6" name="Rectangle 5"/>
          <p:cNvSpPr/>
          <p:nvPr/>
        </p:nvSpPr>
        <p:spPr>
          <a:xfrm>
            <a:off x="0" y="-12880"/>
            <a:ext cx="6117463" cy="6915955"/>
          </a:xfrm>
          <a:prstGeom prst="rect">
            <a:avLst/>
          </a:prstGeom>
          <a:solidFill>
            <a:sysClr val="windowText" lastClr="00000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32632" y="202853"/>
            <a:ext cx="2151380" cy="1188539"/>
          </a:xfrm>
          <a:prstGeom prst="roundRect">
            <a:avLst/>
          </a:prstGeom>
          <a:solidFill>
            <a:schemeClr val="accent4"/>
          </a:solidFill>
          <a:ln w="15875" cap="rnd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پرسش از: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11602" y="2896392"/>
            <a:ext cx="2820748" cy="724101"/>
          </a:xfrm>
          <a:prstGeom prst="roundRect">
            <a:avLst/>
          </a:prstGeom>
          <a:solidFill>
            <a:schemeClr val="accent4"/>
          </a:solidFill>
          <a:ln w="15875" cap="rnd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توجه به نیاز حقیقی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11602" y="4126482"/>
            <a:ext cx="2859385" cy="724101"/>
          </a:xfrm>
          <a:prstGeom prst="roundRect">
            <a:avLst/>
          </a:prstGeom>
          <a:solidFill>
            <a:schemeClr val="accent4"/>
          </a:solidFill>
          <a:ln w="15875" cap="rnd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ایجاد خشیت و انعطاف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11602" y="5325836"/>
            <a:ext cx="2871656" cy="724101"/>
          </a:xfrm>
          <a:prstGeom prst="roundRect">
            <a:avLst/>
          </a:prstGeom>
          <a:solidFill>
            <a:schemeClr val="accent4"/>
          </a:solidFill>
          <a:ln w="15875" cap="rnd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تمایل به هدایت و تزکیه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55307" y="2983148"/>
            <a:ext cx="3425782" cy="724101"/>
          </a:xfrm>
          <a:prstGeom prst="round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توجه به نیاز غیرحقیقی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55306" y="4139361"/>
            <a:ext cx="3425783" cy="724101"/>
          </a:xfrm>
          <a:prstGeom prst="round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ایجاد سختی در پذیرش حقیقت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55307" y="5334211"/>
            <a:ext cx="3425782" cy="724101"/>
          </a:xfrm>
          <a:prstGeom prst="round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تمایل به نافرمانی و دنیاطلبی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17463" y="0"/>
            <a:ext cx="0" cy="6858000"/>
          </a:xfrm>
          <a:prstGeom prst="line">
            <a:avLst/>
          </a:prstGeom>
          <a:noFill/>
          <a:ln w="9525" cap="rnd" cmpd="sng" algn="ctr">
            <a:solidFill>
              <a:srgbClr val="A53010">
                <a:shade val="90000"/>
              </a:srgbClr>
            </a:solidFill>
            <a:prstDash val="solid"/>
          </a:ln>
          <a:effectLst/>
        </p:spPr>
      </p:cxnSp>
      <p:sp>
        <p:nvSpPr>
          <p:cNvPr id="15" name="Down Arrow 14"/>
          <p:cNvSpPr/>
          <p:nvPr/>
        </p:nvSpPr>
        <p:spPr>
          <a:xfrm>
            <a:off x="9013221" y="3644191"/>
            <a:ext cx="765657" cy="432834"/>
          </a:xfrm>
          <a:prstGeom prst="downArrow">
            <a:avLst>
              <a:gd name="adj1" fmla="val 34385"/>
              <a:gd name="adj2" fmla="val 82335"/>
            </a:avLst>
          </a:prstGeom>
          <a:solidFill>
            <a:schemeClr val="accent3">
              <a:lumMod val="60000"/>
              <a:lumOff val="40000"/>
            </a:schemeClr>
          </a:solidFill>
          <a:ln w="1587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9023952" y="4878413"/>
            <a:ext cx="765657" cy="432834"/>
          </a:xfrm>
          <a:prstGeom prst="downArrow">
            <a:avLst>
              <a:gd name="adj1" fmla="val 34385"/>
              <a:gd name="adj2" fmla="val 82335"/>
            </a:avLst>
          </a:prstGeom>
          <a:solidFill>
            <a:schemeClr val="accent3">
              <a:lumMod val="60000"/>
              <a:lumOff val="40000"/>
            </a:schemeClr>
          </a:solidFill>
          <a:ln w="1587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17" name="Down Arrow 16"/>
          <p:cNvSpPr/>
          <p:nvPr/>
        </p:nvSpPr>
        <p:spPr>
          <a:xfrm rot="3212941" flipH="1">
            <a:off x="9847484" y="2074675"/>
            <a:ext cx="210245" cy="909828"/>
          </a:xfrm>
          <a:prstGeom prst="downArrow">
            <a:avLst>
              <a:gd name="adj1" fmla="val 34385"/>
              <a:gd name="adj2" fmla="val 82335"/>
            </a:avLst>
          </a:prstGeom>
          <a:solidFill>
            <a:schemeClr val="accent3">
              <a:lumMod val="60000"/>
              <a:lumOff val="40000"/>
            </a:schemeClr>
          </a:solidFill>
          <a:ln w="1587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18" name="Down Arrow 17"/>
          <p:cNvSpPr/>
          <p:nvPr/>
        </p:nvSpPr>
        <p:spPr>
          <a:xfrm rot="18387059">
            <a:off x="8823915" y="2074676"/>
            <a:ext cx="210245" cy="909828"/>
          </a:xfrm>
          <a:prstGeom prst="downArrow">
            <a:avLst>
              <a:gd name="adj1" fmla="val 34385"/>
              <a:gd name="adj2" fmla="val 82335"/>
            </a:avLst>
          </a:prstGeom>
          <a:solidFill>
            <a:schemeClr val="accent3">
              <a:lumMod val="60000"/>
              <a:lumOff val="40000"/>
            </a:schemeClr>
          </a:solidFill>
          <a:ln w="1587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55274" y="1629195"/>
            <a:ext cx="2460794" cy="724101"/>
          </a:xfrm>
          <a:prstGeom prst="roundRect">
            <a:avLst/>
          </a:prstGeom>
          <a:solidFill>
            <a:schemeClr val="accent4"/>
          </a:solidFill>
          <a:ln w="15875" cap="rnd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مخلوقات و غایت آنها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594761" y="1627665"/>
            <a:ext cx="2261154" cy="724101"/>
          </a:xfrm>
          <a:prstGeom prst="roundRect">
            <a:avLst/>
          </a:prstGeom>
          <a:solidFill>
            <a:schemeClr val="accent4"/>
          </a:solidFill>
          <a:ln w="15875" cap="rnd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حوادث و عاقبت آنها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2784596" y="3706527"/>
            <a:ext cx="765657" cy="432834"/>
          </a:xfrm>
          <a:prstGeom prst="downArrow">
            <a:avLst>
              <a:gd name="adj1" fmla="val 34385"/>
              <a:gd name="adj2" fmla="val 82335"/>
            </a:avLst>
          </a:prstGeom>
          <a:solidFill>
            <a:sysClr val="window" lastClr="FFFFFF">
              <a:lumMod val="85000"/>
            </a:sysClr>
          </a:solidFill>
          <a:ln w="1587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784595" y="4883385"/>
            <a:ext cx="765657" cy="432834"/>
          </a:xfrm>
          <a:prstGeom prst="downArrow">
            <a:avLst>
              <a:gd name="adj1" fmla="val 34385"/>
              <a:gd name="adj2" fmla="val 82335"/>
            </a:avLst>
          </a:prstGeom>
          <a:solidFill>
            <a:sysClr val="window" lastClr="FFFFFF">
              <a:lumMod val="85000"/>
            </a:sysClr>
          </a:solidFill>
          <a:ln w="1587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23" name="Down Arrow 22"/>
          <p:cNvSpPr/>
          <p:nvPr/>
        </p:nvSpPr>
        <p:spPr>
          <a:xfrm rot="3212941" flipH="1">
            <a:off x="3637712" y="2227075"/>
            <a:ext cx="210245" cy="909828"/>
          </a:xfrm>
          <a:prstGeom prst="downArrow">
            <a:avLst>
              <a:gd name="adj1" fmla="val 34385"/>
              <a:gd name="adj2" fmla="val 82335"/>
            </a:avLst>
          </a:prstGeom>
          <a:solidFill>
            <a:sysClr val="window" lastClr="FFFFFF">
              <a:lumMod val="85000"/>
            </a:sysClr>
          </a:solidFill>
          <a:ln w="1587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24" name="Down Arrow 23"/>
          <p:cNvSpPr/>
          <p:nvPr/>
        </p:nvSpPr>
        <p:spPr>
          <a:xfrm rot="18387059">
            <a:off x="2614143" y="2227076"/>
            <a:ext cx="210245" cy="909828"/>
          </a:xfrm>
          <a:prstGeom prst="downArrow">
            <a:avLst>
              <a:gd name="adj1" fmla="val 34385"/>
              <a:gd name="adj2" fmla="val 82335"/>
            </a:avLst>
          </a:prstGeom>
          <a:solidFill>
            <a:sysClr val="window" lastClr="FFFFFF">
              <a:lumMod val="85000"/>
            </a:sysClr>
          </a:solidFill>
          <a:ln w="1587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138411" y="148672"/>
            <a:ext cx="2274840" cy="1340939"/>
          </a:xfrm>
          <a:prstGeom prst="roundRect">
            <a:avLst/>
          </a:prstGeom>
          <a:solidFill>
            <a:sysClr val="window" lastClr="FFFFFF">
              <a:lumMod val="65000"/>
            </a:sysClr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856647" y="1173801"/>
            <a:ext cx="759853" cy="1017805"/>
            <a:chOff x="6497391" y="4038388"/>
            <a:chExt cx="759853" cy="1017805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877318" y="4038388"/>
              <a:ext cx="0" cy="1017805"/>
            </a:xfrm>
            <a:prstGeom prst="line">
              <a:avLst/>
            </a:prstGeom>
            <a:noFill/>
            <a:ln w="28575" cap="rnd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>
              <a:off x="6497391" y="5056193"/>
              <a:ext cx="759853" cy="0"/>
            </a:xfrm>
            <a:prstGeom prst="line">
              <a:avLst/>
            </a:prstGeom>
            <a:noFill/>
            <a:ln w="28575" cap="rnd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</p:grpSp>
      <p:sp>
        <p:nvSpPr>
          <p:cNvPr id="29" name="Rounded Rectangle 28"/>
          <p:cNvSpPr/>
          <p:nvPr/>
        </p:nvSpPr>
        <p:spPr>
          <a:xfrm>
            <a:off x="3393280" y="1578893"/>
            <a:ext cx="2584056" cy="920627"/>
          </a:xfrm>
          <a:prstGeom prst="round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حوادث و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 تردید در عاقبت داری آنها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83334" y="1581497"/>
            <a:ext cx="2756079" cy="918023"/>
          </a:xfrm>
          <a:prstGeom prst="round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مخلوقات و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تردید در غایت دار بودن آنها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200141" y="202854"/>
            <a:ext cx="2151380" cy="1235032"/>
          </a:xfrm>
          <a:prstGeom prst="round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پرسش از:</a:t>
            </a:r>
          </a:p>
        </p:txBody>
      </p:sp>
    </p:spTree>
    <p:extLst>
      <p:ext uri="{BB962C8B-B14F-4D97-AF65-F5344CB8AC3E}">
        <p14:creationId xmlns:p14="http://schemas.microsoft.com/office/powerpoint/2010/main" val="69217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64417" y="1707841"/>
            <a:ext cx="6095848" cy="1602174"/>
          </a:xfrm>
          <a:prstGeom prst="roundRect">
            <a:avLst>
              <a:gd name="adj" fmla="val 40766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dirty="0" smtClean="0">
                <a:solidFill>
                  <a:prstClr val="white"/>
                </a:solidFill>
                <a:cs typeface="B Titr" panose="00000700000000000000" pitchFamily="2" charset="-78"/>
              </a:rPr>
              <a:t>پرسش از تعاریف</a:t>
            </a:r>
            <a:endParaRPr lang="fa-IR" sz="4000" dirty="0" smtClean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334851" y="1625310"/>
            <a:ext cx="12750085" cy="1774713"/>
          </a:xfrm>
          <a:prstGeom prst="roundRect">
            <a:avLst>
              <a:gd name="adj" fmla="val 18825"/>
            </a:avLst>
          </a:prstGeom>
          <a:noFill/>
          <a:ln>
            <a:solidFill>
              <a:srgbClr val="CF7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44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065641" y="2037953"/>
            <a:ext cx="1841679" cy="1791634"/>
            <a:chOff x="2935399" y="3919529"/>
            <a:chExt cx="4518683" cy="716495"/>
          </a:xfrm>
        </p:grpSpPr>
        <p:grpSp>
          <p:nvGrpSpPr>
            <p:cNvPr id="4" name="Group 3"/>
            <p:cNvGrpSpPr/>
            <p:nvPr/>
          </p:nvGrpSpPr>
          <p:grpSpPr>
            <a:xfrm>
              <a:off x="2937084" y="3919529"/>
              <a:ext cx="4516998" cy="696067"/>
              <a:chOff x="731520" y="609803"/>
              <a:chExt cx="6230994" cy="94398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noFill/>
              <a:ln w="15875" cap="rnd" cmpd="sng" algn="ctr">
                <a:solidFill>
                  <a:srgbClr val="FFFF00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731520" y="609803"/>
                <a:ext cx="6230994" cy="943987"/>
              </a:xfrm>
              <a:prstGeom prst="roundRect">
                <a:avLst>
                  <a:gd name="adj" fmla="val 18825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نحوه آگاهی از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صحت تعاریف:</a:t>
              </a: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79280" y="524187"/>
            <a:ext cx="7111914" cy="975274"/>
            <a:chOff x="1429022" y="4060924"/>
            <a:chExt cx="8848320" cy="975274"/>
          </a:xfrm>
        </p:grpSpPr>
        <p:grpSp>
          <p:nvGrpSpPr>
            <p:cNvPr id="9" name="Group 8"/>
            <p:cNvGrpSpPr/>
            <p:nvPr/>
          </p:nvGrpSpPr>
          <p:grpSpPr>
            <a:xfrm>
              <a:off x="1429022" y="4060924"/>
              <a:ext cx="8848320" cy="975274"/>
              <a:chOff x="2935399" y="3919529"/>
              <a:chExt cx="4518683" cy="71649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937084" y="3919529"/>
                <a:ext cx="4516998" cy="696067"/>
                <a:chOff x="731520" y="609803"/>
                <a:chExt cx="6230994" cy="943987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769733" y="666184"/>
                  <a:ext cx="6162353" cy="821331"/>
                </a:xfrm>
                <a:prstGeom prst="roundRect">
                  <a:avLst>
                    <a:gd name="adj" fmla="val 40766"/>
                  </a:avLst>
                </a:prstGeom>
                <a:noFill/>
                <a:ln w="15875" cap="rnd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731520" y="609803"/>
                  <a:ext cx="6230994" cy="943987"/>
                </a:xfrm>
                <a:prstGeom prst="roundRect">
                  <a:avLst>
                    <a:gd name="adj" fmla="val 18825"/>
                  </a:avLst>
                </a:prstGeom>
                <a:noFill/>
                <a:ln w="38100" cap="rnd" cmpd="sng" algn="ctr">
                  <a:solidFill>
                    <a:schemeClr val="accent4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2" name="Rounded Rectangle 11"/>
              <p:cNvSpPr/>
              <p:nvPr/>
            </p:nvSpPr>
            <p:spPr>
              <a:xfrm>
                <a:off x="2935399" y="3961105"/>
                <a:ext cx="4479117" cy="674919"/>
              </a:xfrm>
              <a:prstGeom prst="roundRect">
                <a:avLst>
                  <a:gd name="adj" fmla="val 0"/>
                </a:avLst>
              </a:prstGeom>
              <a:noFill/>
              <a:ln w="15875" cap="rnd" cmpd="sng" algn="ctr">
                <a:noFill/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661376" y="4201601"/>
              <a:ext cx="833263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B Lotus" panose="00000400000000000000" pitchFamily="2" charset="-78"/>
                </a:rPr>
                <a:t>به مجموعه قصدها، انگیزه ها، باورها و اعتقادات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B Lotus" panose="00000400000000000000" pitchFamily="2" charset="-78"/>
                </a:rPr>
                <a:t> وقتی به صورت گزاره هایی درآیند که رفتارهای فرد را تحت تاثیر قرار دهند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30060" y="2037952"/>
            <a:ext cx="9093974" cy="530607"/>
          </a:xfrm>
          <a:prstGeom prst="roundRect">
            <a:avLst/>
          </a:prstGeom>
          <a:solidFill>
            <a:srgbClr val="6AAC90">
              <a:lumMod val="75000"/>
            </a:srgbClr>
          </a:solidFill>
          <a:ln w="19050" cap="rnd" cmpd="sng" algn="ctr">
            <a:solidFill>
              <a:schemeClr val="accent3"/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آنها را شناسایی کنیم.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0060" y="2629829"/>
            <a:ext cx="9093974" cy="596932"/>
          </a:xfrm>
          <a:prstGeom prst="roundRect">
            <a:avLst/>
          </a:prstGeom>
          <a:solidFill>
            <a:srgbClr val="6AAC90">
              <a:lumMod val="75000"/>
            </a:srgbClr>
          </a:solidFill>
          <a:ln w="19050" cap="rnd" cmpd="sng" algn="ctr">
            <a:solidFill>
              <a:schemeClr val="accent3"/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برای بهتر شناختن تعاریف و یا کشف تعاریف مخفی، نقش هر تعریف را در باورها، صفات و رفتارها مشخص کنیم.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0060" y="3298233"/>
            <a:ext cx="9093974" cy="531353"/>
          </a:xfrm>
          <a:prstGeom prst="roundRect">
            <a:avLst/>
          </a:prstGeom>
          <a:solidFill>
            <a:srgbClr val="6AAC90">
              <a:lumMod val="75000"/>
            </a:srgbClr>
          </a:solidFill>
          <a:ln w="19050" cap="rnd" cmpd="sng" algn="ctr">
            <a:solidFill>
              <a:schemeClr val="accent3"/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آنها را با منبعی معتبر بسنجیم.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391927" y="2089446"/>
            <a:ext cx="406422" cy="403491"/>
            <a:chOff x="9620518" y="532327"/>
            <a:chExt cx="2060620" cy="1953295"/>
          </a:xfrm>
          <a:noFill/>
        </p:grpSpPr>
        <p:sp>
          <p:nvSpPr>
            <p:cNvPr id="19" name="Oval 18"/>
            <p:cNvSpPr/>
            <p:nvPr/>
          </p:nvSpPr>
          <p:spPr>
            <a:xfrm>
              <a:off x="9620518" y="532327"/>
              <a:ext cx="2060620" cy="1953295"/>
            </a:xfrm>
            <a:prstGeom prst="ellipse">
              <a:avLst/>
            </a:prstGeom>
            <a:grpFill/>
            <a:ln w="2857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9735869" y="618185"/>
              <a:ext cx="1827209" cy="1775136"/>
            </a:xfrm>
            <a:prstGeom prst="ellipse">
              <a:avLst/>
            </a:prstGeom>
            <a:grpFill/>
            <a:ln w="1587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9739481" y="685653"/>
              <a:ext cx="1812182" cy="1646349"/>
            </a:xfrm>
            <a:prstGeom prst="ellipse">
              <a:avLst/>
            </a:prstGeom>
            <a:grpFill/>
            <a:ln w="1587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1</a:t>
              </a:r>
              <a:endPara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427796" y="3338473"/>
            <a:ext cx="406422" cy="403491"/>
            <a:chOff x="9620518" y="532327"/>
            <a:chExt cx="2060620" cy="1953295"/>
          </a:xfrm>
          <a:noFill/>
        </p:grpSpPr>
        <p:sp>
          <p:nvSpPr>
            <p:cNvPr id="23" name="Oval 22"/>
            <p:cNvSpPr/>
            <p:nvPr/>
          </p:nvSpPr>
          <p:spPr>
            <a:xfrm>
              <a:off x="9620518" y="532327"/>
              <a:ext cx="2060620" cy="1953295"/>
            </a:xfrm>
            <a:prstGeom prst="ellipse">
              <a:avLst/>
            </a:prstGeom>
            <a:grpFill/>
            <a:ln w="2857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9735869" y="618185"/>
              <a:ext cx="1827209" cy="1775136"/>
            </a:xfrm>
            <a:prstGeom prst="ellipse">
              <a:avLst/>
            </a:prstGeom>
            <a:grpFill/>
            <a:ln w="1587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9739481" y="685653"/>
              <a:ext cx="1812182" cy="1646349"/>
            </a:xfrm>
            <a:prstGeom prst="ellipse">
              <a:avLst/>
            </a:prstGeom>
            <a:grpFill/>
            <a:ln w="1587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3</a:t>
              </a:r>
              <a:endPara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403811" y="2726549"/>
            <a:ext cx="406422" cy="403491"/>
            <a:chOff x="9620518" y="532327"/>
            <a:chExt cx="2060620" cy="1953295"/>
          </a:xfrm>
          <a:noFill/>
        </p:grpSpPr>
        <p:sp>
          <p:nvSpPr>
            <p:cNvPr id="27" name="Oval 26"/>
            <p:cNvSpPr/>
            <p:nvPr/>
          </p:nvSpPr>
          <p:spPr>
            <a:xfrm>
              <a:off x="9620518" y="532327"/>
              <a:ext cx="2060620" cy="1953295"/>
            </a:xfrm>
            <a:prstGeom prst="ellipse">
              <a:avLst/>
            </a:prstGeom>
            <a:grpFill/>
            <a:ln w="2857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9735869" y="618185"/>
              <a:ext cx="1827209" cy="1775136"/>
            </a:xfrm>
            <a:prstGeom prst="ellipse">
              <a:avLst/>
            </a:prstGeom>
            <a:grpFill/>
            <a:ln w="1587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9739481" y="685653"/>
              <a:ext cx="1812182" cy="1646349"/>
            </a:xfrm>
            <a:prstGeom prst="ellipse">
              <a:avLst/>
            </a:prstGeom>
            <a:grpFill/>
            <a:ln w="1587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2</a:t>
              </a:r>
              <a:endPara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62024" y="4253368"/>
            <a:ext cx="6565137" cy="640583"/>
            <a:chOff x="2935399" y="3941841"/>
            <a:chExt cx="4518683" cy="694183"/>
          </a:xfrm>
        </p:grpSpPr>
        <p:grpSp>
          <p:nvGrpSpPr>
            <p:cNvPr id="31" name="Group 30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5875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5875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2" name="Rounded Rectangle 31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EEDA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فرد پیوسته خود را در معرض  </a:t>
              </a: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« </a:t>
              </a:r>
              <a:r>
                <a:rPr kumimoji="0" lang="fa-I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پرسش</a:t>
              </a: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 » </a:t>
              </a: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EEDA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قرار دهد.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sp>
        <p:nvSpPr>
          <p:cNvPr id="35" name="Down Arrow 34"/>
          <p:cNvSpPr/>
          <p:nvPr/>
        </p:nvSpPr>
        <p:spPr>
          <a:xfrm>
            <a:off x="9949754" y="3818068"/>
            <a:ext cx="2057325" cy="594908"/>
          </a:xfrm>
          <a:prstGeom prst="downArrow">
            <a:avLst>
              <a:gd name="adj1" fmla="val 43060"/>
              <a:gd name="adj2" fmla="val 75297"/>
            </a:avLst>
          </a:prstGeom>
          <a:solidFill>
            <a:srgbClr val="A53010"/>
          </a:solidFill>
          <a:ln w="1587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Zar" panose="00000400000000000000" pitchFamily="2" charset="-78"/>
              </a:rPr>
              <a:t>روش:</a:t>
            </a: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36" name="Left Arrow 35"/>
          <p:cNvSpPr/>
          <p:nvPr/>
        </p:nvSpPr>
        <p:spPr>
          <a:xfrm>
            <a:off x="8050098" y="5716586"/>
            <a:ext cx="380885" cy="371621"/>
          </a:xfrm>
          <a:prstGeom prst="leftArrow">
            <a:avLst/>
          </a:prstGeom>
          <a:solidFill>
            <a:schemeClr val="accent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37" name="Left Arrow 36"/>
          <p:cNvSpPr/>
          <p:nvPr/>
        </p:nvSpPr>
        <p:spPr>
          <a:xfrm>
            <a:off x="5794505" y="5728987"/>
            <a:ext cx="380885" cy="371621"/>
          </a:xfrm>
          <a:prstGeom prst="leftArrow">
            <a:avLst/>
          </a:prstGeom>
          <a:solidFill>
            <a:schemeClr val="accent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38" name="Left Arrow 37"/>
          <p:cNvSpPr/>
          <p:nvPr/>
        </p:nvSpPr>
        <p:spPr>
          <a:xfrm flipH="1">
            <a:off x="8082324" y="6109204"/>
            <a:ext cx="385413" cy="371621"/>
          </a:xfrm>
          <a:prstGeom prst="leftArrow">
            <a:avLst/>
          </a:prstGeom>
          <a:solidFill>
            <a:srgbClr val="A5301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39" name="Left Arrow 38"/>
          <p:cNvSpPr/>
          <p:nvPr/>
        </p:nvSpPr>
        <p:spPr>
          <a:xfrm flipH="1">
            <a:off x="5837444" y="6109203"/>
            <a:ext cx="385413" cy="371621"/>
          </a:xfrm>
          <a:prstGeom prst="leftArrow">
            <a:avLst/>
          </a:prstGeom>
          <a:solidFill>
            <a:srgbClr val="A5301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672155" y="5797763"/>
            <a:ext cx="1377636" cy="640583"/>
            <a:chOff x="2935399" y="3941841"/>
            <a:chExt cx="4518683" cy="694183"/>
          </a:xfrm>
        </p:grpSpPr>
        <p:grpSp>
          <p:nvGrpSpPr>
            <p:cNvPr id="41" name="Group 40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5875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5875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EEDA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شناخت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501355" y="5841077"/>
            <a:ext cx="1377636" cy="640583"/>
            <a:chOff x="2935399" y="3941841"/>
            <a:chExt cx="4518683" cy="694183"/>
          </a:xfrm>
        </p:grpSpPr>
        <p:grpSp>
          <p:nvGrpSpPr>
            <p:cNvPr id="46" name="Group 45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5875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5875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7" name="Rounded Rectangle 46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EEDA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تعریف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225205" y="5835368"/>
            <a:ext cx="1377636" cy="640583"/>
            <a:chOff x="2935399" y="3941841"/>
            <a:chExt cx="4518683" cy="694183"/>
          </a:xfrm>
        </p:grpSpPr>
        <p:grpSp>
          <p:nvGrpSpPr>
            <p:cNvPr id="51" name="Group 50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5875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5875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2" name="Rounded Rectangle 51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EEDA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باور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sp>
        <p:nvSpPr>
          <p:cNvPr id="55" name="Left Arrow 54"/>
          <p:cNvSpPr/>
          <p:nvPr/>
        </p:nvSpPr>
        <p:spPr>
          <a:xfrm>
            <a:off x="4313810" y="854309"/>
            <a:ext cx="380885" cy="371621"/>
          </a:xfrm>
          <a:prstGeom prst="leftArrow">
            <a:avLst/>
          </a:prstGeom>
          <a:solidFill>
            <a:schemeClr val="accent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56" name="Down Arrow 55"/>
          <p:cNvSpPr/>
          <p:nvPr/>
        </p:nvSpPr>
        <p:spPr>
          <a:xfrm>
            <a:off x="5408273" y="4917798"/>
            <a:ext cx="3262930" cy="495435"/>
          </a:xfrm>
          <a:prstGeom prst="downArrow">
            <a:avLst>
              <a:gd name="adj1" fmla="val 43060"/>
              <a:gd name="adj2" fmla="val 75297"/>
            </a:avLst>
          </a:prstGeom>
          <a:solidFill>
            <a:srgbClr val="A53010"/>
          </a:solidFill>
          <a:ln w="1587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Zar" panose="00000400000000000000" pitchFamily="2" charset="-78"/>
              </a:rPr>
              <a:t>در حوزه</a:t>
            </a: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57" name="Right Bracket 56"/>
          <p:cNvSpPr/>
          <p:nvPr/>
        </p:nvSpPr>
        <p:spPr>
          <a:xfrm rot="16200000">
            <a:off x="6883852" y="2701968"/>
            <a:ext cx="452184" cy="6349285"/>
          </a:xfrm>
          <a:prstGeom prst="rightBracket">
            <a:avLst>
              <a:gd name="adj" fmla="val 164981"/>
            </a:avLst>
          </a:prstGeom>
          <a:noFill/>
          <a:ln w="28575" cap="rnd" cmpd="sng" algn="ctr">
            <a:solidFill>
              <a:schemeClr val="tx1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2102635" y="936820"/>
            <a:ext cx="669701" cy="435930"/>
          </a:xfrm>
          <a:prstGeom prst="line">
            <a:avLst/>
          </a:prstGeom>
          <a:noFill/>
          <a:ln w="9525" cap="rnd" cmpd="sng" algn="ctr">
            <a:solidFill>
              <a:schemeClr val="accent3"/>
            </a:solidFill>
            <a:prstDash val="solid"/>
          </a:ln>
          <a:effectLst/>
        </p:spPr>
      </p:cxnSp>
      <p:cxnSp>
        <p:nvCxnSpPr>
          <p:cNvPr id="59" name="Straight Connector 58"/>
          <p:cNvCxnSpPr/>
          <p:nvPr/>
        </p:nvCxnSpPr>
        <p:spPr>
          <a:xfrm>
            <a:off x="2013374" y="654349"/>
            <a:ext cx="669701" cy="435930"/>
          </a:xfrm>
          <a:prstGeom prst="line">
            <a:avLst/>
          </a:prstGeom>
          <a:noFill/>
          <a:ln w="9525" cap="rnd" cmpd="sng" algn="ctr">
            <a:solidFill>
              <a:schemeClr val="accent3"/>
            </a:solidFill>
            <a:prstDash val="solid"/>
          </a:ln>
          <a:effectLst/>
        </p:spPr>
      </p:cxnSp>
      <p:sp>
        <p:nvSpPr>
          <p:cNvPr id="60" name="Oval 59"/>
          <p:cNvSpPr/>
          <p:nvPr/>
        </p:nvSpPr>
        <p:spPr>
          <a:xfrm>
            <a:off x="519696" y="352609"/>
            <a:ext cx="1777284" cy="666198"/>
          </a:xfrm>
          <a:prstGeom prst="ellipse">
            <a:avLst/>
          </a:prstGeom>
          <a:solidFill>
            <a:srgbClr val="92D050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a-IR" sz="2000" dirty="0" smtClean="0">
                <a:solidFill>
                  <a:sysClr val="window" lastClr="FFFFFF"/>
                </a:solidFill>
                <a:cs typeface="B Titr" panose="00000700000000000000" pitchFamily="2" charset="-78"/>
              </a:rPr>
              <a:t>صحیح</a:t>
            </a:r>
            <a:endParaRPr lang="fa-IR" sz="2000" dirty="0">
              <a:solidFill>
                <a:sysClr val="window" lastClr="FFFFFF"/>
              </a:solidFill>
              <a:cs typeface="B Titr" panose="00000700000000000000" pitchFamily="2" charset="-78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29165" y="1060883"/>
            <a:ext cx="1558346" cy="659748"/>
          </a:xfrm>
          <a:prstGeom prst="ellipse">
            <a:avLst/>
          </a:prstGeom>
          <a:solidFill>
            <a:sysClr val="windowText" lastClr="000000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غلط</a:t>
            </a:r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47025" y="524187"/>
            <a:ext cx="1657316" cy="97527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تعریف</a:t>
            </a:r>
          </a:p>
        </p:txBody>
      </p:sp>
    </p:spTree>
    <p:extLst>
      <p:ext uri="{BB962C8B-B14F-4D97-AF65-F5344CB8AC3E}">
        <p14:creationId xmlns:p14="http://schemas.microsoft.com/office/powerpoint/2010/main" val="4559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6" grpId="0" animBg="1"/>
      <p:bldP spid="57" grpId="0" animBg="1"/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60620" y="601729"/>
            <a:ext cx="8369331" cy="665555"/>
          </a:xfrm>
          <a:prstGeom prst="roundRect">
            <a:avLst/>
          </a:prstGeom>
          <a:gradFill rotWithShape="1">
            <a:gsLst>
              <a:gs pos="0">
                <a:srgbClr val="E3EACF">
                  <a:tint val="90000"/>
                  <a:satMod val="92000"/>
                  <a:lumMod val="120000"/>
                </a:srgbClr>
              </a:gs>
              <a:gs pos="100000">
                <a:srgbClr val="E3EACF">
                  <a:shade val="98000"/>
                  <a:satMod val="120000"/>
                  <a:lumMod val="98000"/>
                </a:srgbClr>
              </a:gs>
            </a:gsLst>
            <a:path path="circle">
              <a:fillToRect l="50000" t="50000" r="100000" b="100000"/>
            </a:path>
          </a:gradFill>
          <a:ln w="2222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نقطه آغاز تعریف ها، باورها، انگیزش ها ، مقاصد </a:t>
            </a:r>
          </a:p>
        </p:txBody>
      </p:sp>
      <p:sp>
        <p:nvSpPr>
          <p:cNvPr id="3" name="Down Arrow 2"/>
          <p:cNvSpPr/>
          <p:nvPr/>
        </p:nvSpPr>
        <p:spPr>
          <a:xfrm>
            <a:off x="4391717" y="1318799"/>
            <a:ext cx="3451517" cy="594908"/>
          </a:xfrm>
          <a:prstGeom prst="downArrow">
            <a:avLst>
              <a:gd name="adj1" fmla="val 43060"/>
              <a:gd name="adj2" fmla="val 75297"/>
            </a:avLst>
          </a:prstGeom>
          <a:solidFill>
            <a:srgbClr val="A53010"/>
          </a:solidFill>
          <a:ln w="1587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Zar" panose="00000400000000000000" pitchFamily="2" charset="-78"/>
              </a:rPr>
              <a:t>در اصل از:</a:t>
            </a: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Zar" panose="000004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34976" y="1995542"/>
            <a:ext cx="3552623" cy="676120"/>
            <a:chOff x="1493948" y="2959058"/>
            <a:chExt cx="9530366" cy="718795"/>
          </a:xfrm>
        </p:grpSpPr>
        <p:sp>
          <p:nvSpPr>
            <p:cNvPr id="5" name="Rounded Rectangle 4"/>
            <p:cNvSpPr/>
            <p:nvPr/>
          </p:nvSpPr>
          <p:spPr>
            <a:xfrm>
              <a:off x="1493948" y="2959058"/>
              <a:ext cx="9530366" cy="718795"/>
            </a:xfrm>
            <a:prstGeom prst="roundRect">
              <a:avLst/>
            </a:prstGeom>
            <a:solidFill>
              <a:srgbClr val="E2EBCA"/>
            </a:solidFill>
            <a:ln w="22225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584100" y="3003738"/>
              <a:ext cx="9298546" cy="629434"/>
            </a:xfrm>
            <a:prstGeom prst="roundRect">
              <a:avLst>
                <a:gd name="adj" fmla="val 50000"/>
              </a:avLst>
            </a:prstGeom>
            <a:solidFill>
              <a:srgbClr val="6AAC91">
                <a:lumMod val="75000"/>
              </a:srgbClr>
            </a:solidFill>
            <a:ln w="15875" cap="rnd" cmpd="sng" algn="ctr">
              <a:solidFill>
                <a:srgbClr val="A53010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2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توجه به خدا و حکم او</a:t>
              </a:r>
              <a:endParaRPr kumimoji="0" lang="fa-IR" sz="2200" b="1" i="0" u="none" strike="noStrike" kern="0" cap="none" spc="0" normalizeH="0" baseline="0" noProof="0" dirty="0" smtClean="0">
                <a:ln w="0"/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67466" y="1995542"/>
            <a:ext cx="3677325" cy="676120"/>
            <a:chOff x="1493948" y="2959058"/>
            <a:chExt cx="9530366" cy="718795"/>
          </a:xfrm>
        </p:grpSpPr>
        <p:sp>
          <p:nvSpPr>
            <p:cNvPr id="8" name="Rounded Rectangle 7"/>
            <p:cNvSpPr/>
            <p:nvPr/>
          </p:nvSpPr>
          <p:spPr>
            <a:xfrm>
              <a:off x="1493948" y="2959058"/>
              <a:ext cx="9530366" cy="718795"/>
            </a:xfrm>
            <a:prstGeom prst="roundRect">
              <a:avLst/>
            </a:prstGeom>
            <a:solidFill>
              <a:srgbClr val="E2EBCA"/>
            </a:solidFill>
            <a:ln w="22225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584100" y="3003738"/>
              <a:ext cx="9298546" cy="629434"/>
            </a:xfrm>
            <a:prstGeom prst="roundRect">
              <a:avLst>
                <a:gd name="adj" fmla="val 50000"/>
              </a:avLst>
            </a:prstGeom>
            <a:solidFill>
              <a:srgbClr val="6AAC91">
                <a:lumMod val="75000"/>
              </a:srgbClr>
            </a:solidFill>
            <a:ln w="15875" cap="rnd" cmpd="sng" algn="ctr">
              <a:solidFill>
                <a:srgbClr val="A53010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2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غفلت نسبت به خدا و حکم او</a:t>
              </a:r>
              <a:endParaRPr kumimoji="0" lang="fa-IR" sz="2200" b="1" i="0" u="none" strike="noStrike" kern="0" cap="none" spc="0" normalizeH="0" baseline="0" noProof="0" dirty="0" smtClean="0">
                <a:ln w="0"/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5899707" y="2037569"/>
            <a:ext cx="435535" cy="665555"/>
          </a:xfrm>
          <a:prstGeom prst="roundRect">
            <a:avLst/>
          </a:prstGeom>
          <a:noFill/>
          <a:ln w="22225" cap="rnd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یا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391715" y="3065460"/>
            <a:ext cx="3451517" cy="594908"/>
          </a:xfrm>
          <a:prstGeom prst="downArrow">
            <a:avLst>
              <a:gd name="adj1" fmla="val 43060"/>
              <a:gd name="adj2" fmla="val 75297"/>
            </a:avLst>
          </a:prstGeom>
          <a:solidFill>
            <a:srgbClr val="A53010"/>
          </a:solidFill>
          <a:ln w="1587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Zar" panose="00000400000000000000" pitchFamily="2" charset="-78"/>
              </a:rPr>
              <a:t>بدین ترتیب:</a:t>
            </a: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45586" y="3908425"/>
            <a:ext cx="5343773" cy="665555"/>
          </a:xfrm>
          <a:prstGeom prst="roundRect">
            <a:avLst/>
          </a:prstGeom>
          <a:gradFill rotWithShape="1">
            <a:gsLst>
              <a:gs pos="0">
                <a:srgbClr val="E3EACF">
                  <a:tint val="90000"/>
                  <a:satMod val="92000"/>
                  <a:lumMod val="120000"/>
                </a:srgbClr>
              </a:gs>
              <a:gs pos="100000">
                <a:srgbClr val="E3EACF">
                  <a:shade val="98000"/>
                  <a:satMod val="120000"/>
                  <a:lumMod val="98000"/>
                </a:srgbClr>
              </a:gs>
            </a:gsLst>
            <a:path path="circle">
              <a:fillToRect l="50000" t="50000" r="100000" b="100000"/>
            </a:path>
          </a:gradFill>
          <a:ln w="2222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سوالات قرآن از موارد فوق اشاره است به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24434" y="5136353"/>
            <a:ext cx="8605517" cy="1071264"/>
            <a:chOff x="1493948" y="2959058"/>
            <a:chExt cx="9530366" cy="718795"/>
          </a:xfrm>
        </p:grpSpPr>
        <p:sp>
          <p:nvSpPr>
            <p:cNvPr id="14" name="Rounded Rectangle 13"/>
            <p:cNvSpPr/>
            <p:nvPr/>
          </p:nvSpPr>
          <p:spPr>
            <a:xfrm>
              <a:off x="1493948" y="2959058"/>
              <a:ext cx="9530366" cy="718795"/>
            </a:xfrm>
            <a:prstGeom prst="roundRect">
              <a:avLst/>
            </a:prstGeom>
            <a:solidFill>
              <a:srgbClr val="E2EBCA"/>
            </a:solidFill>
            <a:ln w="22225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584100" y="3003738"/>
              <a:ext cx="9298546" cy="629434"/>
            </a:xfrm>
            <a:prstGeom prst="roundRect">
              <a:avLst>
                <a:gd name="adj" fmla="val 50000"/>
              </a:avLst>
            </a:prstGeom>
            <a:solidFill>
              <a:srgbClr val="6AAC91">
                <a:lumMod val="75000"/>
              </a:srgbClr>
            </a:solidFill>
            <a:ln w="15875" cap="rnd" cmpd="sng" algn="ctr">
              <a:solidFill>
                <a:srgbClr val="A53010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200" b="1" i="0" u="sng" strike="noStrike" kern="0" cap="none" spc="0" normalizeH="0" baseline="0" noProof="0" dirty="0" smtClean="0">
                  <a:ln w="0"/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مهم ترین و اصلی ترین </a:t>
              </a:r>
              <a:r>
                <a:rPr kumimoji="0" lang="fa-IR" sz="2200" b="1" i="0" u="none" strike="noStrike" kern="0" cap="none" spc="0" normalizeH="0" baseline="0" noProof="0" dirty="0" smtClean="0">
                  <a:ln w="0"/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 </a:t>
              </a:r>
              <a:r>
                <a:rPr kumimoji="0" lang="fa-IR" sz="22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باور، تعریف، مقصد، انگیزش و قصد و نیت</a:t>
              </a:r>
            </a:p>
          </p:txBody>
        </p:sp>
      </p:grpSp>
      <p:sp>
        <p:nvSpPr>
          <p:cNvPr id="16" name="Down Arrow 15"/>
          <p:cNvSpPr/>
          <p:nvPr/>
        </p:nvSpPr>
        <p:spPr>
          <a:xfrm>
            <a:off x="5317327" y="4595160"/>
            <a:ext cx="1600290" cy="340697"/>
          </a:xfrm>
          <a:prstGeom prst="downArrow">
            <a:avLst>
              <a:gd name="adj1" fmla="val 43060"/>
              <a:gd name="adj2" fmla="val 75297"/>
            </a:avLst>
          </a:prstGeom>
          <a:solidFill>
            <a:srgbClr val="A53010"/>
          </a:solidFill>
          <a:ln w="1587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823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 animBg="1"/>
      <p:bldP spid="1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64417" y="1707841"/>
            <a:ext cx="6095848" cy="1602174"/>
          </a:xfrm>
          <a:prstGeom prst="roundRect">
            <a:avLst>
              <a:gd name="adj" fmla="val 40766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dirty="0" smtClean="0">
                <a:solidFill>
                  <a:prstClr val="white"/>
                </a:solidFill>
                <a:cs typeface="B Titr" panose="00000700000000000000" pitchFamily="2" charset="-78"/>
              </a:rPr>
              <a:t>پرسش از نتایج</a:t>
            </a:r>
            <a:endParaRPr lang="fa-IR" sz="4000" dirty="0" smtClean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334851" y="1625310"/>
            <a:ext cx="12750085" cy="1774713"/>
          </a:xfrm>
          <a:prstGeom prst="roundRect">
            <a:avLst>
              <a:gd name="adj" fmla="val 18825"/>
            </a:avLst>
          </a:prstGeom>
          <a:noFill/>
          <a:ln>
            <a:solidFill>
              <a:srgbClr val="CF7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68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28067" y="354142"/>
            <a:ext cx="1467819" cy="1483454"/>
            <a:chOff x="4426377" y="1203405"/>
            <a:chExt cx="1922502" cy="1942980"/>
          </a:xfrm>
        </p:grpSpPr>
        <p:sp>
          <p:nvSpPr>
            <p:cNvPr id="3" name="Oval 2"/>
            <p:cNvSpPr/>
            <p:nvPr/>
          </p:nvSpPr>
          <p:spPr>
            <a:xfrm>
              <a:off x="4426377" y="1203405"/>
              <a:ext cx="1922502" cy="1942980"/>
            </a:xfrm>
            <a:prstGeom prst="ellipse">
              <a:avLst/>
            </a:prstGeom>
            <a:gradFill rotWithShape="0">
              <a:gsLst>
                <a:gs pos="0">
                  <a:srgbClr val="FFFFD2"/>
                </a:gs>
                <a:gs pos="100000">
                  <a:srgbClr val="6AAC91">
                    <a:lumMod val="50000"/>
                  </a:srgbClr>
                </a:gs>
              </a:gsLst>
              <a:path path="circle">
                <a:fillToRect l="50000" t="50000" r="100000" b="100000"/>
              </a:path>
            </a:gradFill>
            <a:ln w="15875" cap="rnd" cmpd="sng" algn="ctr">
              <a:solidFill>
                <a:srgbClr val="DE7E18">
                  <a:lumMod val="60000"/>
                  <a:lumOff val="40000"/>
                </a:srgbClr>
              </a:solidFill>
              <a:prstDash val="solid"/>
            </a:ln>
            <a:effectLst/>
          </p:spPr>
        </p:sp>
        <p:sp>
          <p:nvSpPr>
            <p:cNvPr id="4" name="Oval 4"/>
            <p:cNvSpPr/>
            <p:nvPr/>
          </p:nvSpPr>
          <p:spPr>
            <a:xfrm>
              <a:off x="4707921" y="1487948"/>
              <a:ext cx="1359414" cy="13738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عمل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729534" y="376267"/>
            <a:ext cx="2277351" cy="1523784"/>
            <a:chOff x="4426377" y="1203405"/>
            <a:chExt cx="1922502" cy="1942980"/>
          </a:xfrm>
        </p:grpSpPr>
        <p:sp>
          <p:nvSpPr>
            <p:cNvPr id="6" name="Oval 5"/>
            <p:cNvSpPr/>
            <p:nvPr/>
          </p:nvSpPr>
          <p:spPr>
            <a:xfrm>
              <a:off x="4426377" y="1203405"/>
              <a:ext cx="1922502" cy="1942980"/>
            </a:xfrm>
            <a:prstGeom prst="ellipse">
              <a:avLst/>
            </a:prstGeom>
            <a:gradFill rotWithShape="0">
              <a:gsLst>
                <a:gs pos="0">
                  <a:srgbClr val="FFFFD2"/>
                </a:gs>
                <a:gs pos="100000">
                  <a:srgbClr val="6AAC91">
                    <a:lumMod val="50000"/>
                  </a:srgbClr>
                </a:gs>
              </a:gsLst>
              <a:path path="circle">
                <a:fillToRect l="50000" t="50000" r="100000" b="100000"/>
              </a:path>
            </a:gradFill>
            <a:ln w="15875" cap="rnd" cmpd="sng" algn="ctr">
              <a:solidFill>
                <a:srgbClr val="DE7E18">
                  <a:lumMod val="60000"/>
                  <a:lumOff val="40000"/>
                </a:srgbClr>
              </a:solidFill>
              <a:prstDash val="solid"/>
            </a:ln>
            <a:effectLst/>
          </p:spPr>
        </p:sp>
        <p:sp>
          <p:nvSpPr>
            <p:cNvPr id="7" name="Oval 4"/>
            <p:cNvSpPr/>
            <p:nvPr/>
          </p:nvSpPr>
          <p:spPr>
            <a:xfrm>
              <a:off x="4707921" y="1487948"/>
              <a:ext cx="1359414" cy="13738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باورها و تعاریف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43200" y="376267"/>
            <a:ext cx="2251219" cy="1523784"/>
            <a:chOff x="4426377" y="1203405"/>
            <a:chExt cx="1922502" cy="1942980"/>
          </a:xfrm>
        </p:grpSpPr>
        <p:sp>
          <p:nvSpPr>
            <p:cNvPr id="9" name="Oval 8"/>
            <p:cNvSpPr/>
            <p:nvPr/>
          </p:nvSpPr>
          <p:spPr>
            <a:xfrm>
              <a:off x="4426377" y="1203405"/>
              <a:ext cx="1922502" cy="1942980"/>
            </a:xfrm>
            <a:prstGeom prst="ellipse">
              <a:avLst/>
            </a:prstGeom>
            <a:gradFill rotWithShape="0">
              <a:gsLst>
                <a:gs pos="0">
                  <a:srgbClr val="FFFFD2"/>
                </a:gs>
                <a:gs pos="100000">
                  <a:srgbClr val="6AAC91">
                    <a:lumMod val="50000"/>
                  </a:srgbClr>
                </a:gs>
              </a:gsLst>
              <a:path path="circle">
                <a:fillToRect l="50000" t="50000" r="100000" b="100000"/>
              </a:path>
            </a:gradFill>
            <a:ln w="15875" cap="rnd" cmpd="sng" algn="ctr">
              <a:solidFill>
                <a:srgbClr val="DE7E18">
                  <a:lumMod val="60000"/>
                  <a:lumOff val="40000"/>
                </a:srgbClr>
              </a:solidFill>
              <a:prstDash val="solid"/>
            </a:ln>
            <a:effectLst/>
          </p:spPr>
        </p:sp>
        <p:sp>
          <p:nvSpPr>
            <p:cNvPr id="10" name="Oval 4"/>
            <p:cNvSpPr/>
            <p:nvPr/>
          </p:nvSpPr>
          <p:spPr>
            <a:xfrm>
              <a:off x="4707921" y="1487948"/>
              <a:ext cx="1359414" cy="13738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نتایج یا تبعات</a:t>
              </a:r>
            </a:p>
          </p:txBody>
        </p:sp>
      </p:grpSp>
      <p:sp>
        <p:nvSpPr>
          <p:cNvPr id="11" name="Left Arrow 10"/>
          <p:cNvSpPr/>
          <p:nvPr/>
        </p:nvSpPr>
        <p:spPr>
          <a:xfrm>
            <a:off x="7348649" y="945488"/>
            <a:ext cx="380885" cy="371621"/>
          </a:xfrm>
          <a:prstGeom prst="leftArrow">
            <a:avLst/>
          </a:prstGeom>
          <a:solidFill>
            <a:schemeClr val="accent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5247182" y="952349"/>
            <a:ext cx="380885" cy="371621"/>
          </a:xfrm>
          <a:prstGeom prst="leftArrow">
            <a:avLst/>
          </a:prstGeom>
          <a:solidFill>
            <a:schemeClr val="accent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86353" y="2310872"/>
            <a:ext cx="5764911" cy="665555"/>
          </a:xfrm>
          <a:prstGeom prst="roundRect">
            <a:avLst/>
          </a:prstGeom>
          <a:gradFill rotWithShape="1">
            <a:gsLst>
              <a:gs pos="0">
                <a:srgbClr val="E3EACF">
                  <a:tint val="90000"/>
                  <a:satMod val="92000"/>
                  <a:lumMod val="120000"/>
                </a:srgbClr>
              </a:gs>
              <a:gs pos="100000">
                <a:srgbClr val="E3EACF">
                  <a:shade val="98000"/>
                  <a:satMod val="120000"/>
                  <a:lumMod val="98000"/>
                </a:srgbClr>
              </a:gs>
            </a:gsLst>
            <a:path path="circle">
              <a:fillToRect l="50000" t="50000" r="100000" b="100000"/>
            </a:path>
          </a:gradFill>
          <a:ln w="2222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به صورت زنجیره ای موجب تقویت باورها و عمل می شود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2935101" y="1967021"/>
            <a:ext cx="1867416" cy="310322"/>
          </a:xfrm>
          <a:prstGeom prst="downArrow">
            <a:avLst>
              <a:gd name="adj1" fmla="val 43060"/>
              <a:gd name="adj2" fmla="val 75297"/>
            </a:avLst>
          </a:prstGeom>
          <a:solidFill>
            <a:schemeClr val="accent3"/>
          </a:solidFill>
          <a:ln w="1587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935101" y="2995184"/>
            <a:ext cx="1867416" cy="310322"/>
          </a:xfrm>
          <a:prstGeom prst="downArrow">
            <a:avLst>
              <a:gd name="adj1" fmla="val 43060"/>
              <a:gd name="adj2" fmla="val 75297"/>
            </a:avLst>
          </a:prstGeom>
          <a:solidFill>
            <a:schemeClr val="accent3"/>
          </a:solidFill>
          <a:ln w="1587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92781" y="3335732"/>
            <a:ext cx="2152054" cy="627597"/>
          </a:xfrm>
          <a:prstGeom prst="roundRect">
            <a:avLst/>
          </a:prstGeom>
          <a:solidFill>
            <a:srgbClr val="A5301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جزای اصلی هر عمل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48356" y="4418926"/>
            <a:ext cx="9317716" cy="676120"/>
            <a:chOff x="1493948" y="2959058"/>
            <a:chExt cx="9530366" cy="718795"/>
          </a:xfrm>
        </p:grpSpPr>
        <p:sp>
          <p:nvSpPr>
            <p:cNvPr id="18" name="Rounded Rectangle 17"/>
            <p:cNvSpPr/>
            <p:nvPr/>
          </p:nvSpPr>
          <p:spPr>
            <a:xfrm>
              <a:off x="1493948" y="2959058"/>
              <a:ext cx="9530366" cy="718795"/>
            </a:xfrm>
            <a:prstGeom prst="roundRect">
              <a:avLst/>
            </a:prstGeom>
            <a:solidFill>
              <a:srgbClr val="E2EBCA"/>
            </a:solidFill>
            <a:ln w="22225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584100" y="3003738"/>
              <a:ext cx="9298546" cy="629434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5875" cap="rnd" cmpd="sng" algn="ctr">
              <a:solidFill>
                <a:srgbClr val="A53010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2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پرسش از </a:t>
              </a:r>
              <a:r>
                <a:rPr kumimoji="0" lang="fa-IR" sz="2200" b="1" i="0" u="none" strike="noStrike" kern="0" cap="none" spc="0" normalizeH="0" baseline="0" noProof="0" dirty="0" smtClean="0">
                  <a:ln w="0"/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نتیجه عمل</a:t>
              </a:r>
              <a:r>
                <a:rPr kumimoji="0" lang="fa-IR" sz="22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، هم پرسش از فرایند شکل گیری عمل و هم عواقب بعدی آن است</a:t>
              </a:r>
              <a:endParaRPr kumimoji="0" lang="fa-IR" sz="2200" b="1" i="0" u="none" strike="noStrike" kern="0" cap="none" spc="0" normalizeH="0" baseline="0" noProof="0" dirty="0" smtClean="0">
                <a:ln w="0"/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22012" y="5413367"/>
            <a:ext cx="3444059" cy="676120"/>
            <a:chOff x="1493948" y="2959058"/>
            <a:chExt cx="9530366" cy="718795"/>
          </a:xfrm>
        </p:grpSpPr>
        <p:sp>
          <p:nvSpPr>
            <p:cNvPr id="21" name="Rounded Rectangle 20"/>
            <p:cNvSpPr/>
            <p:nvPr/>
          </p:nvSpPr>
          <p:spPr>
            <a:xfrm>
              <a:off x="1493948" y="2959058"/>
              <a:ext cx="9530366" cy="718795"/>
            </a:xfrm>
            <a:prstGeom prst="roundRect">
              <a:avLst/>
            </a:prstGeom>
            <a:solidFill>
              <a:srgbClr val="E2EBCA"/>
            </a:solidFill>
            <a:ln w="22225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584100" y="3003738"/>
              <a:ext cx="9298546" cy="629434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5875" cap="rnd" cmpd="sng" algn="ctr">
              <a:solidFill>
                <a:srgbClr val="A53010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2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تمامی</a:t>
              </a:r>
              <a:r>
                <a:rPr kumimoji="0" lang="fa-IR" sz="2200" b="1" i="0" u="none" strike="noStrike" kern="0" cap="none" spc="0" normalizeH="0" baseline="0" noProof="0" dirty="0" smtClean="0">
                  <a:ln w="0"/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 </a:t>
              </a:r>
              <a:r>
                <a:rPr kumimoji="0" lang="fa-IR" sz="2400" b="1" i="0" u="none" strike="noStrike" kern="0" cap="none" spc="0" normalizeH="0" baseline="0" noProof="0" dirty="0" smtClean="0">
                  <a:ln w="0"/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پرسشهای قرآن</a:t>
              </a:r>
              <a:r>
                <a:rPr kumimoji="0" lang="fa-IR" sz="24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 </a:t>
              </a:r>
              <a:r>
                <a:rPr kumimoji="0" lang="fa-IR" sz="22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از انسان </a:t>
              </a:r>
              <a:endParaRPr kumimoji="0" lang="fa-IR" sz="2200" b="1" i="0" u="none" strike="noStrike" kern="0" cap="none" spc="0" normalizeH="0" baseline="0" noProof="0" dirty="0" smtClean="0">
                <a:ln w="0"/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</p:grpSp>
      <p:sp>
        <p:nvSpPr>
          <p:cNvPr id="23" name="Left Arrow 22"/>
          <p:cNvSpPr/>
          <p:nvPr/>
        </p:nvSpPr>
        <p:spPr>
          <a:xfrm>
            <a:off x="6678011" y="5565615"/>
            <a:ext cx="380885" cy="371621"/>
          </a:xfrm>
          <a:prstGeom prst="leftArrow">
            <a:avLst/>
          </a:prstGeom>
          <a:solidFill>
            <a:srgbClr val="A5301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477860" y="5413367"/>
            <a:ext cx="2064986" cy="676120"/>
            <a:chOff x="1493948" y="2959058"/>
            <a:chExt cx="9530366" cy="718795"/>
          </a:xfrm>
        </p:grpSpPr>
        <p:sp>
          <p:nvSpPr>
            <p:cNvPr id="25" name="Rounded Rectangle 24"/>
            <p:cNvSpPr/>
            <p:nvPr/>
          </p:nvSpPr>
          <p:spPr>
            <a:xfrm>
              <a:off x="1493948" y="2959058"/>
              <a:ext cx="9530366" cy="718795"/>
            </a:xfrm>
            <a:prstGeom prst="roundRect">
              <a:avLst/>
            </a:prstGeom>
            <a:solidFill>
              <a:srgbClr val="E2EBCA"/>
            </a:solidFill>
            <a:ln w="22225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584100" y="3003738"/>
              <a:ext cx="9298546" cy="629434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5875" cap="rnd" cmpd="sng" algn="ctr">
              <a:solidFill>
                <a:srgbClr val="A53010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200" b="1" i="0" u="none" strike="noStrike" kern="0" cap="none" spc="0" normalizeH="0" baseline="0" noProof="0" dirty="0" smtClean="0">
                  <a:ln w="0"/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پرسش از نتیجه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48355" y="5413367"/>
            <a:ext cx="2650338" cy="676120"/>
            <a:chOff x="1493948" y="2959058"/>
            <a:chExt cx="9530366" cy="718795"/>
          </a:xfrm>
        </p:grpSpPr>
        <p:sp>
          <p:nvSpPr>
            <p:cNvPr id="28" name="Rounded Rectangle 27"/>
            <p:cNvSpPr/>
            <p:nvPr/>
          </p:nvSpPr>
          <p:spPr>
            <a:xfrm>
              <a:off x="1493948" y="2959058"/>
              <a:ext cx="9530366" cy="718795"/>
            </a:xfrm>
            <a:prstGeom prst="roundRect">
              <a:avLst/>
            </a:prstGeom>
            <a:solidFill>
              <a:srgbClr val="E2EBCA"/>
            </a:solidFill>
            <a:ln w="22225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584100" y="3003738"/>
              <a:ext cx="9298546" cy="629434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5875" cap="rnd" cmpd="sng" algn="ctr">
              <a:solidFill>
                <a:srgbClr val="A53010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200" b="1" i="0" u="none" strike="noStrike" kern="0" cap="none" spc="0" normalizeH="0" baseline="0" noProof="0" dirty="0" smtClean="0">
                  <a:ln w="0"/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تدبر و عاقبت نگری</a:t>
              </a:r>
            </a:p>
          </p:txBody>
        </p:sp>
      </p:grpSp>
      <p:sp>
        <p:nvSpPr>
          <p:cNvPr id="30" name="Left Arrow 29"/>
          <p:cNvSpPr/>
          <p:nvPr/>
        </p:nvSpPr>
        <p:spPr>
          <a:xfrm>
            <a:off x="4046098" y="5557757"/>
            <a:ext cx="380885" cy="371621"/>
          </a:xfrm>
          <a:prstGeom prst="leftArrow">
            <a:avLst/>
          </a:prstGeom>
          <a:solidFill>
            <a:srgbClr val="A5301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6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64417" y="1707841"/>
            <a:ext cx="6095848" cy="1602174"/>
          </a:xfrm>
          <a:prstGeom prst="roundRect">
            <a:avLst>
              <a:gd name="adj" fmla="val 40766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dirty="0" smtClean="0">
                <a:solidFill>
                  <a:prstClr val="white"/>
                </a:solidFill>
                <a:cs typeface="B Titr" panose="00000700000000000000" pitchFamily="2" charset="-78"/>
              </a:rPr>
              <a:t>پرسش از حقایق</a:t>
            </a:r>
            <a:endParaRPr lang="fa-IR" sz="4000" dirty="0" smtClean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334851" y="1625310"/>
            <a:ext cx="12750085" cy="1774713"/>
          </a:xfrm>
          <a:prstGeom prst="roundRect">
            <a:avLst>
              <a:gd name="adj" fmla="val 18825"/>
            </a:avLst>
          </a:prstGeom>
          <a:noFill/>
          <a:ln>
            <a:solidFill>
              <a:srgbClr val="CF7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24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33362" y="411041"/>
            <a:ext cx="6284900" cy="562573"/>
          </a:xfrm>
          <a:prstGeom prst="roundRect">
            <a:avLst/>
          </a:prstGeom>
          <a:solidFill>
            <a:srgbClr val="F1EEB0"/>
          </a:solidFill>
          <a:ln w="2222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«قوانین ثابتی» </a:t>
            </a: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است که سرنوشت انسان به آن گره خورده است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277" y="1173917"/>
            <a:ext cx="9375819" cy="515155"/>
          </a:xfrm>
          <a:prstGeom prst="roundRect">
            <a:avLst/>
          </a:prstGeom>
          <a:solidFill>
            <a:srgbClr val="F1EEB0"/>
          </a:solidFill>
          <a:ln w="2222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قوانینی که در قرآن ذکر می شود مربوط به فعل خداوند است که در جلوه های مختلفی ظاهر می شود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676613" y="111607"/>
            <a:ext cx="1231066" cy="1244179"/>
            <a:chOff x="4426377" y="1203405"/>
            <a:chExt cx="1922502" cy="1942980"/>
          </a:xfrm>
        </p:grpSpPr>
        <p:sp>
          <p:nvSpPr>
            <p:cNvPr id="7" name="Oval 6"/>
            <p:cNvSpPr/>
            <p:nvPr/>
          </p:nvSpPr>
          <p:spPr>
            <a:xfrm>
              <a:off x="4426377" y="1203405"/>
              <a:ext cx="1922502" cy="1942980"/>
            </a:xfrm>
            <a:prstGeom prst="ellipse">
              <a:avLst/>
            </a:prstGeom>
            <a:gradFill rotWithShape="0">
              <a:gsLst>
                <a:gs pos="0">
                  <a:srgbClr val="FFFFD2"/>
                </a:gs>
                <a:gs pos="100000">
                  <a:srgbClr val="6AAC91">
                    <a:lumMod val="50000"/>
                  </a:srgbClr>
                </a:gs>
              </a:gsLst>
              <a:path path="circle">
                <a:fillToRect l="50000" t="50000" r="100000" b="100000"/>
              </a:path>
            </a:gradFill>
            <a:ln w="15875" cap="rnd" cmpd="sng" algn="ctr">
              <a:solidFill>
                <a:srgbClr val="DE7E18">
                  <a:lumMod val="60000"/>
                  <a:lumOff val="40000"/>
                </a:srgbClr>
              </a:solidFill>
              <a:prstDash val="solid"/>
            </a:ln>
            <a:effectLst/>
          </p:spPr>
        </p:sp>
        <p:sp>
          <p:nvSpPr>
            <p:cNvPr id="8" name="Oval 4"/>
            <p:cNvSpPr/>
            <p:nvPr/>
          </p:nvSpPr>
          <p:spPr>
            <a:xfrm>
              <a:off x="4707921" y="1487948"/>
              <a:ext cx="1359414" cy="13738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حقایق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468401" y="1814176"/>
            <a:ext cx="2017998" cy="665555"/>
          </a:xfrm>
          <a:prstGeom prst="roundRect">
            <a:avLst/>
          </a:prstGeom>
          <a:solidFill>
            <a:srgbClr val="F1EEB0"/>
          </a:solidFill>
          <a:ln w="2222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علم به این قوانین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277" y="1814176"/>
            <a:ext cx="1942562" cy="665555"/>
          </a:xfrm>
          <a:prstGeom prst="roundRect">
            <a:avLst/>
          </a:prstGeom>
          <a:solidFill>
            <a:srgbClr val="F1EEB0"/>
          </a:solidFill>
          <a:ln w="2222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هدایت</a:t>
            </a:r>
          </a:p>
        </p:txBody>
      </p:sp>
      <p:sp>
        <p:nvSpPr>
          <p:cNvPr id="11" name="Equal 10"/>
          <p:cNvSpPr/>
          <p:nvPr/>
        </p:nvSpPr>
        <p:spPr>
          <a:xfrm>
            <a:off x="2459632" y="1889375"/>
            <a:ext cx="867102" cy="515155"/>
          </a:xfrm>
          <a:prstGeom prst="mathEqual">
            <a:avLst/>
          </a:prstGeom>
          <a:solidFill>
            <a:schemeClr val="accent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82968" y="2883545"/>
            <a:ext cx="4032152" cy="687421"/>
            <a:chOff x="1429022" y="4060924"/>
            <a:chExt cx="8848320" cy="975274"/>
          </a:xfrm>
        </p:grpSpPr>
        <p:grpSp>
          <p:nvGrpSpPr>
            <p:cNvPr id="13" name="Group 12"/>
            <p:cNvGrpSpPr/>
            <p:nvPr/>
          </p:nvGrpSpPr>
          <p:grpSpPr>
            <a:xfrm>
              <a:off x="1429022" y="4060924"/>
              <a:ext cx="8848320" cy="975274"/>
              <a:chOff x="2935399" y="3919529"/>
              <a:chExt cx="4518683" cy="71649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937084" y="3919529"/>
                <a:ext cx="4516998" cy="696067"/>
                <a:chOff x="731520" y="609803"/>
                <a:chExt cx="6230994" cy="943987"/>
              </a:xfrm>
            </p:grpSpPr>
            <p:sp>
              <p:nvSpPr>
                <p:cNvPr id="17" name="Rounded Rectangle 16"/>
                <p:cNvSpPr/>
                <p:nvPr/>
              </p:nvSpPr>
              <p:spPr>
                <a:xfrm>
                  <a:off x="769733" y="666184"/>
                  <a:ext cx="6162353" cy="821331"/>
                </a:xfrm>
                <a:prstGeom prst="roundRect">
                  <a:avLst>
                    <a:gd name="adj" fmla="val 40766"/>
                  </a:avLst>
                </a:prstGeom>
                <a:noFill/>
                <a:ln w="15875" cap="rnd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731520" y="609803"/>
                  <a:ext cx="6230994" cy="943987"/>
                </a:xfrm>
                <a:prstGeom prst="roundRect">
                  <a:avLst>
                    <a:gd name="adj" fmla="val 18825"/>
                  </a:avLst>
                </a:prstGeom>
                <a:noFill/>
                <a:ln w="38100" cap="rnd" cmpd="sng" algn="ctr">
                  <a:solidFill>
                    <a:schemeClr val="accent4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6" name="Rounded Rectangle 15"/>
              <p:cNvSpPr/>
              <p:nvPr/>
            </p:nvSpPr>
            <p:spPr>
              <a:xfrm>
                <a:off x="2935399" y="3961105"/>
                <a:ext cx="4479117" cy="674919"/>
              </a:xfrm>
              <a:prstGeom prst="roundRect">
                <a:avLst>
                  <a:gd name="adj" fmla="val 0"/>
                </a:avLst>
              </a:prstGeom>
              <a:noFill/>
              <a:ln w="15875" cap="rnd" cmpd="sng" algn="ctr">
                <a:noFill/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486567" y="4247511"/>
              <a:ext cx="8332631" cy="567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B Titr" panose="00000700000000000000" pitchFamily="2" charset="-78"/>
                </a:rPr>
                <a:t>دلایل پرسش از قوانین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6422112" y="3685555"/>
            <a:ext cx="5312534" cy="55043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5875" cap="rnd" cmpd="sng" algn="ctr">
            <a:solidFill>
              <a:schemeClr val="accent3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برانگیختن توجه و لزوم توجه به محتوای قانون</a:t>
            </a: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1199" y="3700539"/>
            <a:ext cx="5312534" cy="57592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5875" cap="rnd" cmpd="sng" algn="ctr">
            <a:solidFill>
              <a:schemeClr val="accent3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بدیهی بودن و آشکار بودن قانون (تقویت توجه)</a:t>
            </a: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517031" y="4835721"/>
            <a:ext cx="2390648" cy="1577064"/>
            <a:chOff x="1429022" y="4060924"/>
            <a:chExt cx="8848320" cy="975274"/>
          </a:xfrm>
        </p:grpSpPr>
        <p:grpSp>
          <p:nvGrpSpPr>
            <p:cNvPr id="22" name="Group 21"/>
            <p:cNvGrpSpPr/>
            <p:nvPr/>
          </p:nvGrpSpPr>
          <p:grpSpPr>
            <a:xfrm>
              <a:off x="1429022" y="4060924"/>
              <a:ext cx="8848320" cy="975274"/>
              <a:chOff x="2935399" y="3919529"/>
              <a:chExt cx="4518683" cy="71649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937084" y="3919529"/>
                <a:ext cx="4516998" cy="696067"/>
                <a:chOff x="731520" y="609803"/>
                <a:chExt cx="6230994" cy="943987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769733" y="666184"/>
                  <a:ext cx="6162353" cy="821331"/>
                </a:xfrm>
                <a:prstGeom prst="roundRect">
                  <a:avLst>
                    <a:gd name="adj" fmla="val 40766"/>
                  </a:avLst>
                </a:prstGeom>
                <a:noFill/>
                <a:ln w="15875" cap="rnd" cmpd="sng" algn="ctr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731520" y="609803"/>
                  <a:ext cx="6230994" cy="943987"/>
                </a:xfrm>
                <a:prstGeom prst="roundRect">
                  <a:avLst>
                    <a:gd name="adj" fmla="val 18825"/>
                  </a:avLst>
                </a:prstGeom>
                <a:noFill/>
                <a:ln w="38100" cap="rnd" cmpd="sng" algn="ctr">
                  <a:solidFill>
                    <a:schemeClr val="accent4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5" name="Rounded Rectangle 24"/>
              <p:cNvSpPr/>
              <p:nvPr/>
            </p:nvSpPr>
            <p:spPr>
              <a:xfrm>
                <a:off x="2935399" y="3961105"/>
                <a:ext cx="4479117" cy="674919"/>
              </a:xfrm>
              <a:prstGeom prst="roundRect">
                <a:avLst>
                  <a:gd name="adj" fmla="val 0"/>
                </a:avLst>
              </a:prstGeom>
              <a:noFill/>
              <a:ln w="15875" cap="rnd" cmpd="sng" algn="ctr">
                <a:noFill/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1657095" y="4222540"/>
              <a:ext cx="8332629" cy="628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B Titr" panose="00000700000000000000" pitchFamily="2" charset="-78"/>
                </a:rPr>
                <a:t>با پرسش از هر قانون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B Titr" panose="00000700000000000000" pitchFamily="2" charset="-78"/>
                </a:rPr>
                <a:t>در واقع سه پرسش صورت می پذیرد:</a:t>
              </a: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514934" y="4809499"/>
            <a:ext cx="8719220" cy="430847"/>
          </a:xfrm>
          <a:prstGeom prst="roundRect">
            <a:avLst>
              <a:gd name="adj" fmla="val 50000"/>
            </a:avLst>
          </a:prstGeom>
          <a:noFill/>
          <a:ln w="28575" cap="rnd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    چه  </a:t>
            </a: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«جلوه ای از خداوند»    </a:t>
            </a: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قابل مشاهده است؟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33224" y="5432209"/>
            <a:ext cx="8716746" cy="442675"/>
          </a:xfrm>
          <a:prstGeom prst="roundRect">
            <a:avLst>
              <a:gd name="adj" fmla="val 50000"/>
            </a:avLst>
          </a:prstGeom>
          <a:noFill/>
          <a:ln w="28575" cap="rnd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    در چه  </a:t>
            </a: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«رخداد یا پدیده ای»    </a:t>
            </a: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لازم است جلوه خداوند را مشاهده کرد؟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33224" y="5989473"/>
            <a:ext cx="8700930" cy="491842"/>
          </a:xfrm>
          <a:prstGeom prst="roundRect">
            <a:avLst>
              <a:gd name="adj" fmla="val 50000"/>
            </a:avLst>
          </a:prstGeom>
          <a:noFill/>
          <a:ln w="28575" cap="rnd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   از توجه به چنین حقیقتی چه  </a:t>
            </a: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«هدایت و نفعی»    </a:t>
            </a: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لازم است نصیب شود؟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33224" y="404616"/>
            <a:ext cx="3516480" cy="562573"/>
          </a:xfrm>
          <a:prstGeom prst="roundRect">
            <a:avLst/>
          </a:prstGeom>
          <a:solidFill>
            <a:srgbClr val="F1EEB0"/>
          </a:solidFill>
          <a:ln w="2222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محدود به زمان و مکان خاصی نیست</a:t>
            </a:r>
          </a:p>
        </p:txBody>
      </p:sp>
      <p:sp>
        <p:nvSpPr>
          <p:cNvPr id="32" name="Plus 31"/>
          <p:cNvSpPr/>
          <p:nvPr/>
        </p:nvSpPr>
        <p:spPr>
          <a:xfrm>
            <a:off x="4072592" y="438456"/>
            <a:ext cx="437882" cy="448606"/>
          </a:xfrm>
          <a:prstGeom prst="mathPlus">
            <a:avLst/>
          </a:prstGeom>
          <a:solidFill>
            <a:schemeClr val="accent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3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9" grpId="0" animBg="1"/>
      <p:bldP spid="20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1359166" y="1012915"/>
            <a:ext cx="0" cy="4725228"/>
          </a:xfrm>
          <a:prstGeom prst="line">
            <a:avLst/>
          </a:prstGeom>
          <a:noFill/>
          <a:ln w="57150" cap="rnd" cmpd="sng" algn="ctr">
            <a:solidFill>
              <a:schemeClr val="accent3"/>
            </a:solidFill>
            <a:prstDash val="solid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6838682" y="303260"/>
            <a:ext cx="5022759" cy="1036125"/>
            <a:chOff x="2935399" y="3941841"/>
            <a:chExt cx="4518683" cy="694183"/>
          </a:xfrm>
        </p:grpSpPr>
        <p:grpSp>
          <p:nvGrpSpPr>
            <p:cNvPr id="4" name="Group 3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5875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5875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EEDA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خاصیت پرسش از قانون: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0911" y="1542400"/>
            <a:ext cx="10200066" cy="1242055"/>
            <a:chOff x="1429022" y="4060924"/>
            <a:chExt cx="8848320" cy="975274"/>
          </a:xfrm>
        </p:grpSpPr>
        <p:grpSp>
          <p:nvGrpSpPr>
            <p:cNvPr id="9" name="Group 8"/>
            <p:cNvGrpSpPr/>
            <p:nvPr/>
          </p:nvGrpSpPr>
          <p:grpSpPr>
            <a:xfrm>
              <a:off x="1429022" y="4060924"/>
              <a:ext cx="8848320" cy="975274"/>
              <a:chOff x="2935399" y="3919529"/>
              <a:chExt cx="4518683" cy="71649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937084" y="3919529"/>
                <a:ext cx="4516998" cy="696067"/>
                <a:chOff x="731520" y="609803"/>
                <a:chExt cx="6230994" cy="943987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769733" y="666184"/>
                  <a:ext cx="6162353" cy="821331"/>
                </a:xfrm>
                <a:prstGeom prst="roundRect">
                  <a:avLst>
                    <a:gd name="adj" fmla="val 40766"/>
                  </a:avLst>
                </a:prstGeom>
                <a:noFill/>
                <a:ln w="15875" cap="rnd" cmpd="sng" algn="ctr">
                  <a:solidFill>
                    <a:schemeClr val="accent3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3EFB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731520" y="609803"/>
                  <a:ext cx="6230994" cy="943987"/>
                </a:xfrm>
                <a:prstGeom prst="roundRect">
                  <a:avLst>
                    <a:gd name="adj" fmla="val 18825"/>
                  </a:avLst>
                </a:prstGeom>
                <a:noFill/>
                <a:ln w="38100" cap="rnd" cmpd="sng" algn="ctr">
                  <a:solidFill>
                    <a:schemeClr val="accent4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3EFB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2" name="Rounded Rectangle 11"/>
              <p:cNvSpPr/>
              <p:nvPr/>
            </p:nvSpPr>
            <p:spPr>
              <a:xfrm>
                <a:off x="2935399" y="3961105"/>
                <a:ext cx="4479117" cy="674919"/>
              </a:xfrm>
              <a:prstGeom prst="roundRect">
                <a:avLst>
                  <a:gd name="adj" fmla="val 0"/>
                </a:avLst>
              </a:prstGeom>
              <a:noFill/>
              <a:ln w="15875" cap="rnd" cmpd="sng" algn="ctr">
                <a:noFill/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3EF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6565" y="4281848"/>
              <a:ext cx="8332631" cy="5558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3EFB0"/>
                  </a:solidFill>
                  <a:effectLst/>
                  <a:uLnTx/>
                  <a:uFillTx/>
                  <a:cs typeface="B Titr" panose="00000700000000000000" pitchFamily="2" charset="-78"/>
                </a:rPr>
                <a:t>توجه فرد را به قانون جلب می کند و آن قانون را از سایر قوانین متمایز می سازد لذا قوانین نسبت به هم از اولویت و نظم خاصی برخوردار می شوند.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0911" y="2952058"/>
            <a:ext cx="10200066" cy="957812"/>
            <a:chOff x="1429022" y="4060924"/>
            <a:chExt cx="8848320" cy="975274"/>
          </a:xfrm>
        </p:grpSpPr>
        <p:grpSp>
          <p:nvGrpSpPr>
            <p:cNvPr id="16" name="Group 15"/>
            <p:cNvGrpSpPr/>
            <p:nvPr/>
          </p:nvGrpSpPr>
          <p:grpSpPr>
            <a:xfrm>
              <a:off x="1429022" y="4060924"/>
              <a:ext cx="8848320" cy="975274"/>
              <a:chOff x="2935399" y="3919529"/>
              <a:chExt cx="4518683" cy="71649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937084" y="3919529"/>
                <a:ext cx="4516998" cy="696067"/>
                <a:chOff x="731520" y="609803"/>
                <a:chExt cx="6230994" cy="943987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769733" y="666184"/>
                  <a:ext cx="6162353" cy="821331"/>
                </a:xfrm>
                <a:prstGeom prst="roundRect">
                  <a:avLst>
                    <a:gd name="adj" fmla="val 40766"/>
                  </a:avLst>
                </a:prstGeom>
                <a:noFill/>
                <a:ln w="15875" cap="rnd" cmpd="sng" algn="ctr">
                  <a:solidFill>
                    <a:schemeClr val="accent3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3EFB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731520" y="609803"/>
                  <a:ext cx="6230994" cy="943987"/>
                </a:xfrm>
                <a:prstGeom prst="roundRect">
                  <a:avLst>
                    <a:gd name="adj" fmla="val 18825"/>
                  </a:avLst>
                </a:prstGeom>
                <a:noFill/>
                <a:ln w="38100" cap="rnd" cmpd="sng" algn="ctr">
                  <a:solidFill>
                    <a:schemeClr val="accent4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3EFB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9" name="Rounded Rectangle 18"/>
              <p:cNvSpPr/>
              <p:nvPr/>
            </p:nvSpPr>
            <p:spPr>
              <a:xfrm>
                <a:off x="2935399" y="3961105"/>
                <a:ext cx="4479117" cy="674919"/>
              </a:xfrm>
              <a:prstGeom prst="roundRect">
                <a:avLst>
                  <a:gd name="adj" fmla="val 0"/>
                </a:avLst>
              </a:prstGeom>
              <a:noFill/>
              <a:ln w="15875" cap="rnd" cmpd="sng" algn="ctr">
                <a:noFill/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3EF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486565" y="4281848"/>
              <a:ext cx="8332631" cy="4074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3EFB0"/>
                  </a:solidFill>
                  <a:effectLst/>
                  <a:uLnTx/>
                  <a:uFillTx/>
                  <a:cs typeface="B Titr" panose="00000700000000000000" pitchFamily="2" charset="-78"/>
                </a:rPr>
                <a:t>قانون، به بدیهی بودن و آشکار شدن نزدیک تر می شود.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0911" y="4088573"/>
            <a:ext cx="10200066" cy="915478"/>
            <a:chOff x="1429022" y="4060924"/>
            <a:chExt cx="8848320" cy="975274"/>
          </a:xfrm>
        </p:grpSpPr>
        <p:grpSp>
          <p:nvGrpSpPr>
            <p:cNvPr id="23" name="Group 22"/>
            <p:cNvGrpSpPr/>
            <p:nvPr/>
          </p:nvGrpSpPr>
          <p:grpSpPr>
            <a:xfrm>
              <a:off x="1429022" y="4060924"/>
              <a:ext cx="8848320" cy="975274"/>
              <a:chOff x="2935399" y="3919529"/>
              <a:chExt cx="4518683" cy="71649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937084" y="3919529"/>
                <a:ext cx="4516998" cy="696067"/>
                <a:chOff x="731520" y="609803"/>
                <a:chExt cx="6230994" cy="943987"/>
              </a:xfrm>
            </p:grpSpPr>
            <p:sp>
              <p:nvSpPr>
                <p:cNvPr id="27" name="Rounded Rectangle 26"/>
                <p:cNvSpPr/>
                <p:nvPr/>
              </p:nvSpPr>
              <p:spPr>
                <a:xfrm>
                  <a:off x="769733" y="666184"/>
                  <a:ext cx="6162353" cy="821331"/>
                </a:xfrm>
                <a:prstGeom prst="roundRect">
                  <a:avLst>
                    <a:gd name="adj" fmla="val 40766"/>
                  </a:avLst>
                </a:prstGeom>
                <a:noFill/>
                <a:ln w="15875" cap="rnd" cmpd="sng" algn="ctr">
                  <a:solidFill>
                    <a:schemeClr val="accent3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3EFB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731520" y="609803"/>
                  <a:ext cx="6230994" cy="943987"/>
                </a:xfrm>
                <a:prstGeom prst="roundRect">
                  <a:avLst>
                    <a:gd name="adj" fmla="val 18825"/>
                  </a:avLst>
                </a:prstGeom>
                <a:noFill/>
                <a:ln w="38100" cap="rnd" cmpd="sng" algn="ctr">
                  <a:solidFill>
                    <a:schemeClr val="accent4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3EFB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Rounded Rectangle 25"/>
              <p:cNvSpPr/>
              <p:nvPr/>
            </p:nvSpPr>
            <p:spPr>
              <a:xfrm>
                <a:off x="2935399" y="3961105"/>
                <a:ext cx="4479117" cy="674919"/>
              </a:xfrm>
              <a:prstGeom prst="roundRect">
                <a:avLst>
                  <a:gd name="adj" fmla="val 0"/>
                </a:avLst>
              </a:prstGeom>
              <a:noFill/>
              <a:ln w="15875" cap="rnd" cmpd="sng" algn="ctr">
                <a:noFill/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3EF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486565" y="4281848"/>
              <a:ext cx="8332631" cy="426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3EFB0"/>
                  </a:solidFill>
                  <a:effectLst/>
                  <a:uLnTx/>
                  <a:uFillTx/>
                  <a:cs typeface="B Titr" panose="00000700000000000000" pitchFamily="2" charset="-78"/>
                </a:rPr>
                <a:t>قانون به باور نزدیک تر می شود زیرا با پرسش،  تصدیق آن قانون آسانتر می شود.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0264" y="5222704"/>
            <a:ext cx="10240713" cy="1017719"/>
            <a:chOff x="1429022" y="4060924"/>
            <a:chExt cx="8848320" cy="975274"/>
          </a:xfrm>
        </p:grpSpPr>
        <p:grpSp>
          <p:nvGrpSpPr>
            <p:cNvPr id="30" name="Group 29"/>
            <p:cNvGrpSpPr/>
            <p:nvPr/>
          </p:nvGrpSpPr>
          <p:grpSpPr>
            <a:xfrm>
              <a:off x="1429022" y="4060924"/>
              <a:ext cx="8848320" cy="975274"/>
              <a:chOff x="2935399" y="3919529"/>
              <a:chExt cx="4518683" cy="716495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937084" y="3919529"/>
                <a:ext cx="4516998" cy="696067"/>
                <a:chOff x="731520" y="609803"/>
                <a:chExt cx="6230994" cy="943987"/>
              </a:xfrm>
            </p:grpSpPr>
            <p:sp>
              <p:nvSpPr>
                <p:cNvPr id="34" name="Rounded Rectangle 33"/>
                <p:cNvSpPr/>
                <p:nvPr/>
              </p:nvSpPr>
              <p:spPr>
                <a:xfrm>
                  <a:off x="769733" y="666184"/>
                  <a:ext cx="6162353" cy="821331"/>
                </a:xfrm>
                <a:prstGeom prst="roundRect">
                  <a:avLst>
                    <a:gd name="adj" fmla="val 40766"/>
                  </a:avLst>
                </a:prstGeom>
                <a:noFill/>
                <a:ln w="15875" cap="rnd" cmpd="sng" algn="ctr">
                  <a:solidFill>
                    <a:schemeClr val="accent3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3EFB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731520" y="609803"/>
                  <a:ext cx="6230994" cy="943987"/>
                </a:xfrm>
                <a:prstGeom prst="roundRect">
                  <a:avLst>
                    <a:gd name="adj" fmla="val 18825"/>
                  </a:avLst>
                </a:prstGeom>
                <a:noFill/>
                <a:ln w="38100" cap="rnd" cmpd="sng" algn="ctr">
                  <a:solidFill>
                    <a:schemeClr val="accent4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3EFB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3" name="Rounded Rectangle 32"/>
              <p:cNvSpPr/>
              <p:nvPr/>
            </p:nvSpPr>
            <p:spPr>
              <a:xfrm>
                <a:off x="2935399" y="3961105"/>
                <a:ext cx="4479117" cy="674919"/>
              </a:xfrm>
              <a:prstGeom prst="roundRect">
                <a:avLst>
                  <a:gd name="adj" fmla="val 0"/>
                </a:avLst>
              </a:prstGeom>
              <a:noFill/>
              <a:ln w="15875" cap="rnd" cmpd="sng" algn="ctr">
                <a:noFill/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3EF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521457" y="4309908"/>
              <a:ext cx="8332631" cy="383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3EFB0"/>
                  </a:solidFill>
                  <a:effectLst/>
                  <a:uLnTx/>
                  <a:uFillTx/>
                  <a:cs typeface="B Titr" panose="00000700000000000000" pitchFamily="2" charset="-78"/>
                </a:rPr>
                <a:t>توجه به آن قانون خواه ناخواه در رفتار و صفات و برنامه های زندگی اثر گذاشته و زندگی را متاثر می کند.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792495" y="2068448"/>
            <a:ext cx="566671" cy="154546"/>
            <a:chOff x="10792495" y="1997008"/>
            <a:chExt cx="566671" cy="154546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10869769" y="2071352"/>
              <a:ext cx="489397" cy="0"/>
            </a:xfrm>
            <a:prstGeom prst="line">
              <a:avLst/>
            </a:prstGeom>
            <a:noFill/>
            <a:ln w="38100" cap="rnd" cmpd="sng" algn="ctr">
              <a:solidFill>
                <a:schemeClr val="accent3"/>
              </a:solidFill>
              <a:prstDash val="solid"/>
            </a:ln>
            <a:effectLst/>
          </p:spPr>
        </p:cxnSp>
        <p:sp>
          <p:nvSpPr>
            <p:cNvPr id="38" name="Oval 37"/>
            <p:cNvSpPr/>
            <p:nvPr/>
          </p:nvSpPr>
          <p:spPr>
            <a:xfrm>
              <a:off x="10792495" y="1997008"/>
              <a:ext cx="154546" cy="154546"/>
            </a:xfrm>
            <a:prstGeom prst="ellipse">
              <a:avLst/>
            </a:prstGeom>
            <a:solidFill>
              <a:srgbClr val="A53010"/>
            </a:solidFill>
            <a:ln w="1587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803509" y="3328220"/>
            <a:ext cx="555657" cy="154546"/>
            <a:chOff x="10803509" y="3256780"/>
            <a:chExt cx="555657" cy="154546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0869769" y="3339589"/>
              <a:ext cx="489397" cy="0"/>
            </a:xfrm>
            <a:prstGeom prst="line">
              <a:avLst/>
            </a:prstGeom>
            <a:noFill/>
            <a:ln w="38100" cap="rnd" cmpd="sng" algn="ctr">
              <a:solidFill>
                <a:schemeClr val="accent3"/>
              </a:solidFill>
              <a:prstDash val="solid"/>
            </a:ln>
            <a:effectLst/>
          </p:spPr>
        </p:cxnSp>
        <p:sp>
          <p:nvSpPr>
            <p:cNvPr id="41" name="Oval 40"/>
            <p:cNvSpPr/>
            <p:nvPr/>
          </p:nvSpPr>
          <p:spPr>
            <a:xfrm>
              <a:off x="10803509" y="3256780"/>
              <a:ext cx="154546" cy="154546"/>
            </a:xfrm>
            <a:prstGeom prst="ellipse">
              <a:avLst/>
            </a:prstGeom>
            <a:solidFill>
              <a:srgbClr val="A53010"/>
            </a:solidFill>
            <a:ln w="1587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803509" y="4462072"/>
            <a:ext cx="555657" cy="154546"/>
            <a:chOff x="10803509" y="4390632"/>
            <a:chExt cx="555657" cy="15454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10869769" y="4465758"/>
              <a:ext cx="489397" cy="0"/>
            </a:xfrm>
            <a:prstGeom prst="line">
              <a:avLst/>
            </a:prstGeom>
            <a:noFill/>
            <a:ln w="38100" cap="rnd" cmpd="sng" algn="ctr">
              <a:solidFill>
                <a:schemeClr val="accent3"/>
              </a:solidFill>
              <a:prstDash val="solid"/>
            </a:ln>
            <a:effectLst/>
          </p:spPr>
        </p:cxnSp>
        <p:sp>
          <p:nvSpPr>
            <p:cNvPr id="44" name="Oval 43"/>
            <p:cNvSpPr/>
            <p:nvPr/>
          </p:nvSpPr>
          <p:spPr>
            <a:xfrm>
              <a:off x="10803509" y="4390632"/>
              <a:ext cx="154546" cy="154546"/>
            </a:xfrm>
            <a:prstGeom prst="ellipse">
              <a:avLst/>
            </a:prstGeom>
            <a:solidFill>
              <a:srgbClr val="A53010"/>
            </a:solidFill>
            <a:ln w="1587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818252" y="5660359"/>
            <a:ext cx="540914" cy="154546"/>
            <a:chOff x="10818252" y="5588919"/>
            <a:chExt cx="540914" cy="154546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0869769" y="5666703"/>
              <a:ext cx="489397" cy="0"/>
            </a:xfrm>
            <a:prstGeom prst="line">
              <a:avLst/>
            </a:prstGeom>
            <a:noFill/>
            <a:ln w="38100" cap="rnd" cmpd="sng" algn="ctr">
              <a:solidFill>
                <a:schemeClr val="accent3"/>
              </a:solidFill>
              <a:prstDash val="solid"/>
            </a:ln>
            <a:effectLst/>
          </p:spPr>
        </p:cxnSp>
        <p:sp>
          <p:nvSpPr>
            <p:cNvPr id="47" name="Oval 46"/>
            <p:cNvSpPr/>
            <p:nvPr/>
          </p:nvSpPr>
          <p:spPr>
            <a:xfrm>
              <a:off x="10818252" y="5588919"/>
              <a:ext cx="154546" cy="154546"/>
            </a:xfrm>
            <a:prstGeom prst="ellipse">
              <a:avLst/>
            </a:prstGeom>
            <a:solidFill>
              <a:srgbClr val="A53010"/>
            </a:solidFill>
            <a:ln w="1587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19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DF4B5"/>
            </a:gs>
            <a:gs pos="100000">
              <a:srgbClr val="75A648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426" y="1056070"/>
            <a:ext cx="9144000" cy="2318196"/>
          </a:xfrm>
        </p:spPr>
        <p:txBody>
          <a:bodyPr>
            <a:normAutofit/>
          </a:bodyPr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نقش</a:t>
            </a:r>
            <a:r>
              <a:rPr lang="fa-IR" sz="4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 پرسش </a:t>
            </a:r>
            <a:r>
              <a:rPr lang="fa-IR" sz="4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در</a:t>
            </a:r>
            <a:r>
              <a:rPr lang="fa-IR" sz="4400" b="1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4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برانگیختن</a:t>
            </a:r>
            <a:r>
              <a:rPr lang="fa-IR" sz="4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4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تفکر </a:t>
            </a:r>
            <a:r>
              <a:rPr lang="fa-IR" sz="4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...</a:t>
            </a:r>
            <a:endParaRPr lang="fa-IR" sz="36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756079" y="3554571"/>
            <a:ext cx="6787167" cy="12877"/>
          </a:xfrm>
          <a:prstGeom prst="line">
            <a:avLst/>
          </a:prstGeom>
          <a:ln w="285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3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64417" y="1707841"/>
            <a:ext cx="6095848" cy="1602174"/>
          </a:xfrm>
          <a:prstGeom prst="roundRect">
            <a:avLst>
              <a:gd name="adj" fmla="val 40766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dirty="0" smtClean="0">
                <a:solidFill>
                  <a:prstClr val="white"/>
                </a:solidFill>
                <a:cs typeface="B Titr" panose="00000700000000000000" pitchFamily="2" charset="-78"/>
              </a:rPr>
              <a:t>از سوال تا دعا</a:t>
            </a:r>
            <a:endParaRPr lang="fa-IR" sz="4000" dirty="0" smtClean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334851" y="1625310"/>
            <a:ext cx="12750085" cy="1774713"/>
          </a:xfrm>
          <a:prstGeom prst="roundRect">
            <a:avLst>
              <a:gd name="adj" fmla="val 18825"/>
            </a:avLst>
          </a:prstGeom>
          <a:noFill/>
          <a:ln>
            <a:solidFill>
              <a:srgbClr val="CF7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34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173859" y="491294"/>
            <a:ext cx="3670477" cy="798704"/>
            <a:chOff x="1429022" y="4060924"/>
            <a:chExt cx="8848320" cy="975274"/>
          </a:xfrm>
        </p:grpSpPr>
        <p:grpSp>
          <p:nvGrpSpPr>
            <p:cNvPr id="3" name="Group 2"/>
            <p:cNvGrpSpPr/>
            <p:nvPr/>
          </p:nvGrpSpPr>
          <p:grpSpPr>
            <a:xfrm>
              <a:off x="1429022" y="4060924"/>
              <a:ext cx="8848320" cy="975274"/>
              <a:chOff x="2935399" y="3919529"/>
              <a:chExt cx="4518683" cy="71649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937084" y="3919529"/>
                <a:ext cx="4516998" cy="696067"/>
                <a:chOff x="731520" y="609803"/>
                <a:chExt cx="6230994" cy="943987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769733" y="666184"/>
                  <a:ext cx="6162353" cy="821331"/>
                </a:xfrm>
                <a:prstGeom prst="roundRect">
                  <a:avLst>
                    <a:gd name="adj" fmla="val 40766"/>
                  </a:avLst>
                </a:prstGeom>
                <a:noFill/>
                <a:ln w="15875" cap="rnd" cmpd="sng" algn="ctr">
                  <a:solidFill>
                    <a:schemeClr val="accent3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" name="Rounded Rectangle 7"/>
                <p:cNvSpPr/>
                <p:nvPr/>
              </p:nvSpPr>
              <p:spPr>
                <a:xfrm>
                  <a:off x="731520" y="609803"/>
                  <a:ext cx="6230994" cy="943987"/>
                </a:xfrm>
                <a:prstGeom prst="roundRect">
                  <a:avLst>
                    <a:gd name="adj" fmla="val 18825"/>
                  </a:avLst>
                </a:prstGeom>
                <a:noFill/>
                <a:ln w="38100" cap="rnd" cmpd="sng" algn="ctr">
                  <a:solidFill>
                    <a:schemeClr val="accent4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6" name="Rounded Rectangle 5"/>
              <p:cNvSpPr/>
              <p:nvPr/>
            </p:nvSpPr>
            <p:spPr>
              <a:xfrm>
                <a:off x="2935399" y="3961105"/>
                <a:ext cx="4479117" cy="674919"/>
              </a:xfrm>
              <a:prstGeom prst="roundRect">
                <a:avLst>
                  <a:gd name="adj" fmla="val 0"/>
                </a:avLst>
              </a:prstGeom>
              <a:noFill/>
              <a:ln w="15875" cap="rnd" cmpd="sng" algn="ctr">
                <a:noFill/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486567" y="4255378"/>
              <a:ext cx="8332631" cy="5261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2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B Lotus" panose="00000400000000000000" pitchFamily="2" charset="-78"/>
                </a:rPr>
                <a:t>ماهیت سوال انسان از خدا</a:t>
              </a:r>
            </a:p>
          </p:txBody>
        </p:sp>
      </p:grpSp>
      <p:sp>
        <p:nvSpPr>
          <p:cNvPr id="9" name="Left Arrow 8"/>
          <p:cNvSpPr/>
          <p:nvPr/>
        </p:nvSpPr>
        <p:spPr>
          <a:xfrm>
            <a:off x="7737113" y="716673"/>
            <a:ext cx="380885" cy="371621"/>
          </a:xfrm>
          <a:prstGeom prst="leftArrow">
            <a:avLst/>
          </a:prstGeom>
          <a:noFill/>
          <a:ln w="285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54852" y="625811"/>
            <a:ext cx="5225075" cy="522998"/>
            <a:chOff x="1429022" y="4060924"/>
            <a:chExt cx="8848320" cy="975274"/>
          </a:xfrm>
        </p:grpSpPr>
        <p:grpSp>
          <p:nvGrpSpPr>
            <p:cNvPr id="11" name="Group 10"/>
            <p:cNvGrpSpPr/>
            <p:nvPr/>
          </p:nvGrpSpPr>
          <p:grpSpPr>
            <a:xfrm>
              <a:off x="1429022" y="4060924"/>
              <a:ext cx="8848320" cy="975274"/>
              <a:chOff x="2935399" y="3919529"/>
              <a:chExt cx="4518683" cy="71649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937084" y="3919529"/>
                <a:ext cx="4516998" cy="696067"/>
                <a:chOff x="731520" y="609803"/>
                <a:chExt cx="6230994" cy="943987"/>
              </a:xfrm>
            </p:grpSpPr>
            <p:sp>
              <p:nvSpPr>
                <p:cNvPr id="15" name="Rounded Rectangle 14"/>
                <p:cNvSpPr/>
                <p:nvPr/>
              </p:nvSpPr>
              <p:spPr>
                <a:xfrm>
                  <a:off x="769733" y="666184"/>
                  <a:ext cx="6162353" cy="821331"/>
                </a:xfrm>
                <a:prstGeom prst="roundRect">
                  <a:avLst>
                    <a:gd name="adj" fmla="val 40766"/>
                  </a:avLst>
                </a:prstGeom>
                <a:noFill/>
                <a:ln w="15875" cap="rnd" cmpd="sng" algn="ctr">
                  <a:solidFill>
                    <a:schemeClr val="accent3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>
                <a:xfrm>
                  <a:off x="731520" y="609803"/>
                  <a:ext cx="6230994" cy="943987"/>
                </a:xfrm>
                <a:prstGeom prst="roundRect">
                  <a:avLst>
                    <a:gd name="adj" fmla="val 18825"/>
                  </a:avLst>
                </a:prstGeom>
                <a:noFill/>
                <a:ln w="38100" cap="rnd" cmpd="sng" algn="ctr">
                  <a:solidFill>
                    <a:schemeClr val="accent4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4" name="Rounded Rectangle 13"/>
              <p:cNvSpPr/>
              <p:nvPr/>
            </p:nvSpPr>
            <p:spPr>
              <a:xfrm>
                <a:off x="2935399" y="3961105"/>
                <a:ext cx="4479117" cy="674919"/>
              </a:xfrm>
              <a:prstGeom prst="roundRect">
                <a:avLst>
                  <a:gd name="adj" fmla="val 0"/>
                </a:avLst>
              </a:prstGeom>
              <a:noFill/>
              <a:ln w="15875" cap="rnd" cmpd="sng" algn="ctr">
                <a:noFill/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486567" y="4146157"/>
              <a:ext cx="8332630" cy="803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2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B Lotus" panose="00000400000000000000" pitchFamily="2" charset="-78"/>
                </a:rPr>
                <a:t>حالتی از اظهار عجز، درخواست و طلب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64398" y="291727"/>
            <a:ext cx="1231066" cy="1244179"/>
            <a:chOff x="4426377" y="1203405"/>
            <a:chExt cx="1922502" cy="1942980"/>
          </a:xfrm>
        </p:grpSpPr>
        <p:sp>
          <p:nvSpPr>
            <p:cNvPr id="18" name="Oval 17"/>
            <p:cNvSpPr/>
            <p:nvPr/>
          </p:nvSpPr>
          <p:spPr>
            <a:xfrm>
              <a:off x="4426377" y="1203405"/>
              <a:ext cx="1922502" cy="1942980"/>
            </a:xfrm>
            <a:prstGeom prst="ellipse">
              <a:avLst/>
            </a:prstGeom>
            <a:gradFill rotWithShape="0">
              <a:gsLst>
                <a:gs pos="0">
                  <a:srgbClr val="FFFFD2"/>
                </a:gs>
                <a:gs pos="100000">
                  <a:srgbClr val="6AAC91">
                    <a:lumMod val="50000"/>
                  </a:srgbClr>
                </a:gs>
              </a:gsLst>
              <a:path path="circle">
                <a:fillToRect l="50000" t="50000" r="100000" b="100000"/>
              </a:path>
            </a:gradFill>
            <a:ln w="15875" cap="rnd" cmpd="sng" algn="ctr">
              <a:solidFill>
                <a:srgbClr val="1D5B69"/>
              </a:solidFill>
              <a:prstDash val="solid"/>
            </a:ln>
            <a:effectLst/>
          </p:spPr>
        </p:sp>
        <p:sp>
          <p:nvSpPr>
            <p:cNvPr id="19" name="Oval 4"/>
            <p:cNvSpPr/>
            <p:nvPr/>
          </p:nvSpPr>
          <p:spPr>
            <a:xfrm>
              <a:off x="4707921" y="1487948"/>
              <a:ext cx="1359414" cy="13738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دعا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169" y="4695048"/>
            <a:ext cx="10915048" cy="722593"/>
            <a:chOff x="1429022" y="4060924"/>
            <a:chExt cx="8848320" cy="975274"/>
          </a:xfrm>
        </p:grpSpPr>
        <p:grpSp>
          <p:nvGrpSpPr>
            <p:cNvPr id="21" name="Group 20"/>
            <p:cNvGrpSpPr/>
            <p:nvPr/>
          </p:nvGrpSpPr>
          <p:grpSpPr>
            <a:xfrm>
              <a:off x="1429022" y="4060924"/>
              <a:ext cx="8848320" cy="975274"/>
              <a:chOff x="2935399" y="3919529"/>
              <a:chExt cx="4518683" cy="71649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2937084" y="3919529"/>
                <a:ext cx="4516998" cy="696067"/>
                <a:chOff x="731520" y="609803"/>
                <a:chExt cx="6230994" cy="943987"/>
              </a:xfrm>
            </p:grpSpPr>
            <p:sp>
              <p:nvSpPr>
                <p:cNvPr id="25" name="Rounded Rectangle 24"/>
                <p:cNvSpPr/>
                <p:nvPr/>
              </p:nvSpPr>
              <p:spPr>
                <a:xfrm>
                  <a:off x="769733" y="666184"/>
                  <a:ext cx="6162353" cy="821331"/>
                </a:xfrm>
                <a:prstGeom prst="roundRect">
                  <a:avLst>
                    <a:gd name="adj" fmla="val 40766"/>
                  </a:avLst>
                </a:prstGeom>
                <a:noFill/>
                <a:ln w="15875" cap="rnd" cmpd="sng" algn="ctr">
                  <a:solidFill>
                    <a:schemeClr val="accent3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731520" y="609803"/>
                  <a:ext cx="6230994" cy="943987"/>
                </a:xfrm>
                <a:prstGeom prst="roundRect">
                  <a:avLst>
                    <a:gd name="adj" fmla="val 18825"/>
                  </a:avLst>
                </a:prstGeom>
                <a:noFill/>
                <a:ln w="38100" cap="rnd" cmpd="sng" algn="ctr">
                  <a:solidFill>
                    <a:schemeClr val="accent4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4" name="Rounded Rectangle 23"/>
              <p:cNvSpPr/>
              <p:nvPr/>
            </p:nvSpPr>
            <p:spPr>
              <a:xfrm>
                <a:off x="2935399" y="3961105"/>
                <a:ext cx="4479117" cy="674919"/>
              </a:xfrm>
              <a:prstGeom prst="roundRect">
                <a:avLst>
                  <a:gd name="adj" fmla="val 0"/>
                </a:avLst>
              </a:prstGeom>
              <a:noFill/>
              <a:ln w="15875" cap="rnd" cmpd="sng" algn="ctr">
                <a:noFill/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694042" y="4234590"/>
              <a:ext cx="8332631" cy="623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3EFB0"/>
                  </a:solidFill>
                  <a:effectLst/>
                  <a:uLnTx/>
                  <a:uFillTx/>
                  <a:cs typeface="B Titr" panose="00000700000000000000" pitchFamily="2" charset="-78"/>
                </a:rPr>
                <a:t>       به معنای خواندن، توجه را به صورت خاص و متمرکز معطوف کردن، مورد خطاب خاص و خالص قرار دادن است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718805" y="3843165"/>
            <a:ext cx="4125531" cy="732997"/>
            <a:chOff x="2935399" y="3941841"/>
            <a:chExt cx="4518683" cy="694183"/>
          </a:xfrm>
        </p:grpSpPr>
        <p:grpSp>
          <p:nvGrpSpPr>
            <p:cNvPr id="28" name="Group 27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5875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5875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EEDA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تفاوت دعا و سوال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665597" y="4608277"/>
            <a:ext cx="842324" cy="851296"/>
            <a:chOff x="4426377" y="1203405"/>
            <a:chExt cx="1922502" cy="1942980"/>
          </a:xfrm>
        </p:grpSpPr>
        <p:sp>
          <p:nvSpPr>
            <p:cNvPr id="33" name="Oval 32"/>
            <p:cNvSpPr/>
            <p:nvPr/>
          </p:nvSpPr>
          <p:spPr>
            <a:xfrm>
              <a:off x="4426377" y="1203405"/>
              <a:ext cx="1922502" cy="1942980"/>
            </a:xfrm>
            <a:prstGeom prst="ellipse">
              <a:avLst/>
            </a:prstGeom>
            <a:gradFill rotWithShape="0">
              <a:gsLst>
                <a:gs pos="0">
                  <a:srgbClr val="FFFFD2"/>
                </a:gs>
                <a:gs pos="100000">
                  <a:srgbClr val="6AAC91">
                    <a:lumMod val="50000"/>
                  </a:srgbClr>
                </a:gs>
              </a:gsLst>
              <a:path path="circle">
                <a:fillToRect l="50000" t="50000" r="100000" b="100000"/>
              </a:path>
            </a:gradFill>
            <a:ln w="15875" cap="rnd" cmpd="sng" algn="ctr">
              <a:solidFill>
                <a:srgbClr val="1D5B69"/>
              </a:solidFill>
              <a:prstDash val="solid"/>
            </a:ln>
            <a:effectLst/>
          </p:spPr>
        </p:sp>
        <p:sp>
          <p:nvSpPr>
            <p:cNvPr id="34" name="Oval 4"/>
            <p:cNvSpPr/>
            <p:nvPr/>
          </p:nvSpPr>
          <p:spPr>
            <a:xfrm>
              <a:off x="4707921" y="1487948"/>
              <a:ext cx="1359414" cy="13738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دعا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2017" y="5612647"/>
            <a:ext cx="10915048" cy="685145"/>
            <a:chOff x="1429022" y="4060924"/>
            <a:chExt cx="8848320" cy="975274"/>
          </a:xfrm>
        </p:grpSpPr>
        <p:grpSp>
          <p:nvGrpSpPr>
            <p:cNvPr id="36" name="Group 35"/>
            <p:cNvGrpSpPr/>
            <p:nvPr/>
          </p:nvGrpSpPr>
          <p:grpSpPr>
            <a:xfrm>
              <a:off x="1429022" y="4060924"/>
              <a:ext cx="8848320" cy="975274"/>
              <a:chOff x="2935399" y="3919529"/>
              <a:chExt cx="4518683" cy="716495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937084" y="3919529"/>
                <a:ext cx="4516998" cy="696067"/>
                <a:chOff x="731520" y="609803"/>
                <a:chExt cx="6230994" cy="943987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769733" y="666184"/>
                  <a:ext cx="6162353" cy="821331"/>
                </a:xfrm>
                <a:prstGeom prst="roundRect">
                  <a:avLst>
                    <a:gd name="adj" fmla="val 40766"/>
                  </a:avLst>
                </a:prstGeom>
                <a:noFill/>
                <a:ln w="15875" cap="rnd" cmpd="sng" algn="ctr">
                  <a:solidFill>
                    <a:schemeClr val="accent3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731520" y="609803"/>
                  <a:ext cx="6230994" cy="943987"/>
                </a:xfrm>
                <a:prstGeom prst="roundRect">
                  <a:avLst>
                    <a:gd name="adj" fmla="val 18825"/>
                  </a:avLst>
                </a:prstGeom>
                <a:noFill/>
                <a:ln w="38100" cap="rnd" cmpd="sng" algn="ctr">
                  <a:solidFill>
                    <a:schemeClr val="accent4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9" name="Rounded Rectangle 38"/>
              <p:cNvSpPr/>
              <p:nvPr/>
            </p:nvSpPr>
            <p:spPr>
              <a:xfrm>
                <a:off x="2935399" y="3961105"/>
                <a:ext cx="4479117" cy="674919"/>
              </a:xfrm>
              <a:prstGeom prst="roundRect">
                <a:avLst>
                  <a:gd name="adj" fmla="val 0"/>
                </a:avLst>
              </a:prstGeom>
              <a:noFill/>
              <a:ln w="15875" cap="rnd" cmpd="sng" algn="ctr">
                <a:noFill/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1694042" y="4234589"/>
              <a:ext cx="8332631" cy="657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3EFB0"/>
                  </a:solidFill>
                  <a:effectLst/>
                  <a:uLnTx/>
                  <a:uFillTx/>
                  <a:cs typeface="B Titr" panose="00000700000000000000" pitchFamily="2" charset="-78"/>
                </a:rPr>
                <a:t>      به معنای نیازی را با بیان و قولی اظهار کردن است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695085" y="5540177"/>
            <a:ext cx="842324" cy="851296"/>
            <a:chOff x="4426377" y="1203405"/>
            <a:chExt cx="1922502" cy="1942980"/>
          </a:xfrm>
        </p:grpSpPr>
        <p:sp>
          <p:nvSpPr>
            <p:cNvPr id="43" name="Oval 42"/>
            <p:cNvSpPr/>
            <p:nvPr/>
          </p:nvSpPr>
          <p:spPr>
            <a:xfrm>
              <a:off x="4426377" y="1203405"/>
              <a:ext cx="1922502" cy="1942980"/>
            </a:xfrm>
            <a:prstGeom prst="ellipse">
              <a:avLst/>
            </a:prstGeom>
            <a:gradFill rotWithShape="0">
              <a:gsLst>
                <a:gs pos="0">
                  <a:srgbClr val="FFFFD2"/>
                </a:gs>
                <a:gs pos="100000">
                  <a:srgbClr val="6AAC91">
                    <a:lumMod val="50000"/>
                  </a:srgbClr>
                </a:gs>
              </a:gsLst>
              <a:path path="circle">
                <a:fillToRect l="50000" t="50000" r="100000" b="100000"/>
              </a:path>
            </a:gradFill>
            <a:ln w="15875" cap="rnd" cmpd="sng" algn="ctr">
              <a:solidFill>
                <a:srgbClr val="1D5B69"/>
              </a:solidFill>
              <a:prstDash val="solid"/>
            </a:ln>
            <a:effectLst/>
          </p:spPr>
        </p:sp>
        <p:sp>
          <p:nvSpPr>
            <p:cNvPr id="44" name="Oval 4"/>
            <p:cNvSpPr/>
            <p:nvPr/>
          </p:nvSpPr>
          <p:spPr>
            <a:xfrm>
              <a:off x="4707921" y="1487948"/>
              <a:ext cx="1359414" cy="13738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سوال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70039" y="2119437"/>
            <a:ext cx="8216720" cy="947468"/>
            <a:chOff x="1429022" y="4024285"/>
            <a:chExt cx="8848320" cy="1011894"/>
          </a:xfrm>
        </p:grpSpPr>
        <p:grpSp>
          <p:nvGrpSpPr>
            <p:cNvPr id="46" name="Group 45"/>
            <p:cNvGrpSpPr/>
            <p:nvPr/>
          </p:nvGrpSpPr>
          <p:grpSpPr>
            <a:xfrm>
              <a:off x="1429022" y="4024285"/>
              <a:ext cx="8848320" cy="1011894"/>
              <a:chOff x="2935399" y="3892624"/>
              <a:chExt cx="4518683" cy="743400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2937084" y="3892624"/>
                <a:ext cx="4516998" cy="599400"/>
                <a:chOff x="731520" y="573318"/>
                <a:chExt cx="6230994" cy="812890"/>
              </a:xfrm>
            </p:grpSpPr>
            <p:sp>
              <p:nvSpPr>
                <p:cNvPr id="50" name="Rounded Rectangle 49"/>
                <p:cNvSpPr/>
                <p:nvPr/>
              </p:nvSpPr>
              <p:spPr>
                <a:xfrm>
                  <a:off x="769733" y="666184"/>
                  <a:ext cx="6162353" cy="613733"/>
                </a:xfrm>
                <a:prstGeom prst="roundRect">
                  <a:avLst>
                    <a:gd name="adj" fmla="val 40766"/>
                  </a:avLst>
                </a:prstGeom>
                <a:solidFill>
                  <a:srgbClr val="A53010"/>
                </a:solidFill>
                <a:ln w="15875" cap="rnd" cmpd="sng" algn="ctr">
                  <a:solidFill>
                    <a:srgbClr val="DE7E18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731520" y="573318"/>
                  <a:ext cx="6230994" cy="812890"/>
                </a:xfrm>
                <a:prstGeom prst="roundRect">
                  <a:avLst>
                    <a:gd name="adj" fmla="val 18825"/>
                  </a:avLst>
                </a:prstGeom>
                <a:noFill/>
                <a:ln w="38100" cap="rnd" cmpd="sng" algn="ctr">
                  <a:solidFill>
                    <a:schemeClr val="accent3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9" name="Rounded Rectangle 48"/>
              <p:cNvSpPr/>
              <p:nvPr/>
            </p:nvSpPr>
            <p:spPr>
              <a:xfrm>
                <a:off x="2935399" y="3961105"/>
                <a:ext cx="4479117" cy="674919"/>
              </a:xfrm>
              <a:prstGeom prst="roundRect">
                <a:avLst>
                  <a:gd name="adj" fmla="val 0"/>
                </a:avLst>
              </a:prstGeom>
              <a:noFill/>
              <a:ln w="15875" cap="rnd" cmpd="sng" algn="ctr">
                <a:noFill/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1486566" y="4195924"/>
              <a:ext cx="8332630" cy="42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B Titr" panose="00000700000000000000" pitchFamily="2" charset="-78"/>
                </a:rPr>
                <a:t>با الفاظ امری و طلبی بیان می شود، در حالی که همان سوال است</a:t>
              </a:r>
            </a:p>
          </p:txBody>
        </p:sp>
      </p:grpSp>
      <p:sp>
        <p:nvSpPr>
          <p:cNvPr id="52" name="Left Arrow 51"/>
          <p:cNvSpPr/>
          <p:nvPr/>
        </p:nvSpPr>
        <p:spPr>
          <a:xfrm rot="16200000">
            <a:off x="6795098" y="1400737"/>
            <a:ext cx="380885" cy="801344"/>
          </a:xfrm>
          <a:prstGeom prst="leftArrow">
            <a:avLst/>
          </a:prstGeom>
          <a:solidFill>
            <a:schemeClr val="accent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64417" y="1707841"/>
            <a:ext cx="6095848" cy="1602174"/>
          </a:xfrm>
          <a:prstGeom prst="roundRect">
            <a:avLst>
              <a:gd name="adj" fmla="val 40766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dirty="0" smtClean="0">
                <a:solidFill>
                  <a:prstClr val="white"/>
                </a:solidFill>
                <a:cs typeface="B Titr" panose="00000700000000000000" pitchFamily="2" charset="-78"/>
              </a:rPr>
              <a:t>از سوال تا مسئله</a:t>
            </a:r>
            <a:endParaRPr lang="fa-IR" sz="4000" dirty="0" smtClean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334851" y="1625310"/>
            <a:ext cx="12750085" cy="1774713"/>
          </a:xfrm>
          <a:prstGeom prst="roundRect">
            <a:avLst>
              <a:gd name="adj" fmla="val 18825"/>
            </a:avLst>
          </a:prstGeom>
          <a:noFill/>
          <a:ln>
            <a:solidFill>
              <a:srgbClr val="CF7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93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77917" y="248320"/>
            <a:ext cx="5168720" cy="533179"/>
            <a:chOff x="2935399" y="3941841"/>
            <a:chExt cx="4518683" cy="694183"/>
          </a:xfrm>
        </p:grpSpPr>
        <p:grpSp>
          <p:nvGrpSpPr>
            <p:cNvPr id="3" name="Group 2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9050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9050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9050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سرچشمه هر سوالی  </a:t>
              </a: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« نیاز »    </a:t>
              </a: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است.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25769" y="734710"/>
            <a:ext cx="9337183" cy="1171664"/>
            <a:chOff x="2935399" y="3875448"/>
            <a:chExt cx="4518683" cy="711762"/>
          </a:xfrm>
        </p:grpSpPr>
        <p:grpSp>
          <p:nvGrpSpPr>
            <p:cNvPr id="8" name="Group 7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9050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9050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2935399" y="3875448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9050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وقتی سوال به طرح یک نیاز مشخص پرداخته و مخاطب خاصی نداشته باشد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می توان آن را با   </a:t>
              </a: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« گزاره یا عنوانی متناسب با محتوای آن سوال »  </a:t>
              </a: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بیان کرد.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sp>
        <p:nvSpPr>
          <p:cNvPr id="12" name="Down Arrow 11"/>
          <p:cNvSpPr/>
          <p:nvPr/>
        </p:nvSpPr>
        <p:spPr>
          <a:xfrm>
            <a:off x="5366439" y="1959151"/>
            <a:ext cx="1712888" cy="316057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C00000"/>
          </a:solidFill>
          <a:ln w="19050" cap="rnd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a-IR" sz="2000" b="1" dirty="0">
              <a:solidFill>
                <a:srgbClr val="FBF4DD"/>
              </a:solidFill>
              <a:cs typeface="B Zar" panose="00000400000000000000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964355" y="3396643"/>
            <a:ext cx="2794715" cy="704620"/>
            <a:chOff x="1429022" y="4060924"/>
            <a:chExt cx="8848320" cy="975274"/>
          </a:xfrm>
        </p:grpSpPr>
        <p:grpSp>
          <p:nvGrpSpPr>
            <p:cNvPr id="14" name="Group 13"/>
            <p:cNvGrpSpPr/>
            <p:nvPr/>
          </p:nvGrpSpPr>
          <p:grpSpPr>
            <a:xfrm>
              <a:off x="1429022" y="4060924"/>
              <a:ext cx="8848320" cy="975274"/>
              <a:chOff x="2935399" y="3919529"/>
              <a:chExt cx="4518683" cy="71649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937084" y="3919529"/>
                <a:ext cx="4516998" cy="696067"/>
                <a:chOff x="731520" y="609803"/>
                <a:chExt cx="6230994" cy="943987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769733" y="666184"/>
                  <a:ext cx="6162353" cy="821331"/>
                </a:xfrm>
                <a:prstGeom prst="roundRect">
                  <a:avLst>
                    <a:gd name="adj" fmla="val 40766"/>
                  </a:avLst>
                </a:prstGeom>
                <a:noFill/>
                <a:ln w="15875" cap="rnd" cmpd="sng" algn="ctr">
                  <a:solidFill>
                    <a:schemeClr val="accent3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731520" y="609803"/>
                  <a:ext cx="6230994" cy="943987"/>
                </a:xfrm>
                <a:prstGeom prst="roundRect">
                  <a:avLst>
                    <a:gd name="adj" fmla="val 18825"/>
                  </a:avLst>
                </a:prstGeom>
                <a:noFill/>
                <a:ln w="38100" cap="rnd" cmpd="sng" algn="ctr">
                  <a:solidFill>
                    <a:schemeClr val="accent4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7" name="Rounded Rectangle 16"/>
              <p:cNvSpPr/>
              <p:nvPr/>
            </p:nvSpPr>
            <p:spPr>
              <a:xfrm>
                <a:off x="2935399" y="3961105"/>
                <a:ext cx="4479117" cy="674919"/>
              </a:xfrm>
              <a:prstGeom prst="roundRect">
                <a:avLst>
                  <a:gd name="adj" fmla="val 0"/>
                </a:avLst>
              </a:prstGeom>
              <a:noFill/>
              <a:ln w="15875" cap="rnd" cmpd="sng" algn="ctr">
                <a:noFill/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486566" y="4255378"/>
              <a:ext cx="8332630" cy="596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2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B Lotus" panose="00000400000000000000" pitchFamily="2" charset="-78"/>
                </a:rPr>
                <a:t>اصلاح نظام مسائل انسان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720021" y="3793377"/>
            <a:ext cx="2068055" cy="550430"/>
          </a:xfrm>
          <a:prstGeom prst="roundRect">
            <a:avLst>
              <a:gd name="adj" fmla="val 50000"/>
            </a:avLst>
          </a:prstGeom>
          <a:solidFill>
            <a:sysClr val="windowText" lastClr="000000">
              <a:lumMod val="50000"/>
              <a:lumOff val="5000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مسائل غیر واقعی</a:t>
            </a: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46371" y="4801575"/>
            <a:ext cx="1714883" cy="416437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srgbClr val="A53010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سوال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24422" y="5422278"/>
            <a:ext cx="2399268" cy="550430"/>
          </a:xfrm>
          <a:prstGeom prst="roundRect">
            <a:avLst>
              <a:gd name="adj" fmla="val 50000"/>
            </a:avLst>
          </a:prstGeom>
          <a:solidFill>
            <a:srgbClr val="6AAC91">
              <a:lumMod val="75000"/>
            </a:srgbClr>
          </a:solidFill>
          <a:ln w="15875" cap="rnd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مسائل واقعی و حقیقی</a:t>
            </a: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762766" y="4337896"/>
            <a:ext cx="717777" cy="425173"/>
          </a:xfrm>
          <a:prstGeom prst="downArrow">
            <a:avLst/>
          </a:prstGeom>
          <a:solidFill>
            <a:schemeClr val="accent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854649" y="4052404"/>
            <a:ext cx="759854" cy="0"/>
          </a:xfrm>
          <a:prstGeom prst="straightConnector1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25" name="Rounded Rectangle 24"/>
          <p:cNvSpPr/>
          <p:nvPr/>
        </p:nvSpPr>
        <p:spPr>
          <a:xfrm>
            <a:off x="3659308" y="3793377"/>
            <a:ext cx="1714883" cy="550430"/>
          </a:xfrm>
          <a:prstGeom prst="roundRect">
            <a:avLst>
              <a:gd name="adj" fmla="val 50000"/>
            </a:avLst>
          </a:prstGeom>
          <a:solidFill>
            <a:sysClr val="windowText" lastClr="000000">
              <a:lumMod val="50000"/>
              <a:lumOff val="5000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نیاز غیر واقعی</a:t>
            </a: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853668" y="5678867"/>
            <a:ext cx="759854" cy="0"/>
          </a:xfrm>
          <a:prstGeom prst="straightConnector1">
            <a:avLst/>
          </a:prstGeom>
          <a:noFill/>
          <a:ln w="38100" cap="rnd" cmpd="sng" algn="ctr">
            <a:solidFill>
              <a:schemeClr val="accent3"/>
            </a:solidFill>
            <a:prstDash val="solid"/>
            <a:tailEnd type="triangle"/>
          </a:ln>
          <a:effectLst/>
        </p:spPr>
      </p:cxnSp>
      <p:sp>
        <p:nvSpPr>
          <p:cNvPr id="27" name="Rounded Rectangle 26"/>
          <p:cNvSpPr/>
          <p:nvPr/>
        </p:nvSpPr>
        <p:spPr>
          <a:xfrm>
            <a:off x="3351725" y="5370278"/>
            <a:ext cx="2399268" cy="622441"/>
          </a:xfrm>
          <a:prstGeom prst="roundRect">
            <a:avLst>
              <a:gd name="adj" fmla="val 50000"/>
            </a:avLst>
          </a:prstGeom>
          <a:solidFill>
            <a:srgbClr val="6AAC91">
              <a:lumMod val="75000"/>
            </a:srgbClr>
          </a:solidFill>
          <a:ln w="15875" cap="rnd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نیاز واقعی و حقیقی</a:t>
            </a: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995730" y="4993675"/>
            <a:ext cx="521019" cy="314019"/>
          </a:xfrm>
          <a:prstGeom prst="straightConnector1">
            <a:avLst/>
          </a:prstGeom>
          <a:noFill/>
          <a:ln w="38100" cap="rnd" cmpd="sng" algn="ctr">
            <a:solidFill>
              <a:schemeClr val="accent3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>
          <a:xfrm flipV="1">
            <a:off x="1636935" y="5003871"/>
            <a:ext cx="559068" cy="316702"/>
          </a:xfrm>
          <a:prstGeom prst="straightConnector1">
            <a:avLst/>
          </a:prstGeom>
          <a:noFill/>
          <a:ln w="38100" cap="rnd" cmpd="sng" algn="ctr">
            <a:solidFill>
              <a:schemeClr val="accent3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30" name="Rounded Rectangle 29"/>
          <p:cNvSpPr/>
          <p:nvPr/>
        </p:nvSpPr>
        <p:spPr>
          <a:xfrm>
            <a:off x="360386" y="4657082"/>
            <a:ext cx="5471020" cy="1620799"/>
          </a:xfrm>
          <a:prstGeom prst="roundRect">
            <a:avLst/>
          </a:prstGeom>
          <a:noFill/>
          <a:ln w="15875" cap="rnd" cmpd="sng" algn="ctr">
            <a:solidFill>
              <a:schemeClr val="accent3"/>
            </a:solidFill>
            <a:prstDash val="sysDash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173389" y="5498516"/>
            <a:ext cx="4350703" cy="1176782"/>
            <a:chOff x="2935399" y="3941841"/>
            <a:chExt cx="4518683" cy="694183"/>
          </a:xfrm>
        </p:grpSpPr>
        <p:grpSp>
          <p:nvGrpSpPr>
            <p:cNvPr id="32" name="Group 31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9050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9050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3" name="Rounded Rectangle 32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9050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« جهت دادن، سوق دادن و برانگیختن » 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 </a:t>
              </a: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به سمت </a:t>
              </a: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مسائل حقیقی</a:t>
              </a: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804683" y="4442082"/>
            <a:ext cx="3112900" cy="712747"/>
            <a:chOff x="2935399" y="3941841"/>
            <a:chExt cx="4518683" cy="694183"/>
          </a:xfrm>
        </p:grpSpPr>
        <p:grpSp>
          <p:nvGrpSpPr>
            <p:cNvPr id="37" name="Group 36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9050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9050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Rounded Rectangle 37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9050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توجه به </a:t>
              </a: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پرسشهای </a:t>
              </a: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خداوند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sp>
        <p:nvSpPr>
          <p:cNvPr id="41" name="Down Arrow 40"/>
          <p:cNvSpPr/>
          <p:nvPr/>
        </p:nvSpPr>
        <p:spPr>
          <a:xfrm>
            <a:off x="8505269" y="4119845"/>
            <a:ext cx="1712888" cy="316057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C00000"/>
          </a:solidFill>
          <a:ln w="19050" cap="rnd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a-IR" sz="2000" b="1" dirty="0">
              <a:solidFill>
                <a:srgbClr val="FBF4DD"/>
              </a:solidFill>
              <a:cs typeface="B Zar" panose="00000400000000000000" pitchFamily="2" charset="-78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8505269" y="5123568"/>
            <a:ext cx="1712888" cy="316057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C00000"/>
          </a:solidFill>
          <a:ln w="19050" cap="rnd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a-IR" sz="2000" b="1" dirty="0">
              <a:solidFill>
                <a:srgbClr val="FBF4DD"/>
              </a:solidFill>
              <a:cs typeface="B Zar" panose="00000400000000000000" pitchFamily="2" charset="-78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366439" y="2352778"/>
            <a:ext cx="1699784" cy="846887"/>
            <a:chOff x="5592163" y="5322866"/>
            <a:chExt cx="2289494" cy="1354335"/>
          </a:xfrm>
        </p:grpSpPr>
        <p:sp>
          <p:nvSpPr>
            <p:cNvPr id="44" name="Oval 43"/>
            <p:cNvSpPr/>
            <p:nvPr/>
          </p:nvSpPr>
          <p:spPr>
            <a:xfrm>
              <a:off x="5592163" y="5322866"/>
              <a:ext cx="2289494" cy="1354335"/>
            </a:xfrm>
            <a:prstGeom prst="ellipse">
              <a:avLst/>
            </a:prstGeom>
            <a:solidFill>
              <a:srgbClr val="15414C"/>
            </a:solidFill>
            <a:ln w="28575" cap="rnd" cmpd="sng" algn="ctr">
              <a:solidFill>
                <a:srgbClr val="E6B729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a-IR" sz="2400" b="1" dirty="0">
                <a:solidFill>
                  <a:sysClr val="window" lastClr="FFFFFF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720326" y="5382396"/>
              <a:ext cx="2030158" cy="1230807"/>
            </a:xfrm>
            <a:prstGeom prst="ellipse">
              <a:avLst/>
            </a:prstGeom>
            <a:solidFill>
              <a:srgbClr val="15414C"/>
            </a:solidFill>
            <a:ln w="19050" cap="rnd" cmpd="sng" algn="ctr">
              <a:solidFill>
                <a:srgbClr val="E6B729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a-IR" sz="2400" b="1" dirty="0">
                <a:solidFill>
                  <a:sysClr val="window" lastClr="FFFFFF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721756" y="5421172"/>
              <a:ext cx="2013463" cy="1149516"/>
            </a:xfrm>
            <a:prstGeom prst="ellipse">
              <a:avLst/>
            </a:prstGeom>
            <a:solidFill>
              <a:srgbClr val="FFFF00"/>
            </a:solidFill>
            <a:ln w="19050" cap="rnd" cmpd="sng" algn="ctr">
              <a:solidFill>
                <a:srgbClr val="E6B729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a-IR" sz="2800" b="1" dirty="0">
                <a:solidFill>
                  <a:sysClr val="window" lastClr="FFFFFF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775512" y="5429142"/>
              <a:ext cx="1894028" cy="1137045"/>
            </a:xfrm>
            <a:prstGeom prst="ellipse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fa-IR" sz="2400" dirty="0" smtClean="0">
                  <a:solidFill>
                    <a:sysClr val="windowText" lastClr="000000"/>
                  </a:solidFill>
                  <a:cs typeface="B Titr" pitchFamily="2" charset="-78"/>
                </a:rPr>
                <a:t>مسئله</a:t>
              </a:r>
              <a:endParaRPr lang="fa-IR" sz="2400" dirty="0">
                <a:solidFill>
                  <a:sysClr val="windowText" lastClr="000000"/>
                </a:solidFill>
                <a:cs typeface="B Tit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50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30" grpId="0" animBg="1"/>
      <p:bldP spid="41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64417" y="1707841"/>
            <a:ext cx="6095848" cy="1602174"/>
          </a:xfrm>
          <a:prstGeom prst="roundRect">
            <a:avLst>
              <a:gd name="adj" fmla="val 40766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dirty="0" smtClean="0">
                <a:solidFill>
                  <a:prstClr val="white"/>
                </a:solidFill>
                <a:cs typeface="B Titr" panose="00000700000000000000" pitchFamily="2" charset="-78"/>
              </a:rPr>
              <a:t>طرح انواع سوال از مسئله</a:t>
            </a:r>
            <a:endParaRPr lang="fa-IR" sz="4000" dirty="0" smtClean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334851" y="1625310"/>
            <a:ext cx="12750085" cy="1774713"/>
          </a:xfrm>
          <a:prstGeom prst="roundRect">
            <a:avLst>
              <a:gd name="adj" fmla="val 18825"/>
            </a:avLst>
          </a:prstGeom>
          <a:noFill/>
          <a:ln>
            <a:solidFill>
              <a:srgbClr val="CF7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92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H="1">
            <a:off x="5238946" y="2689227"/>
            <a:ext cx="886508" cy="506134"/>
          </a:xfrm>
          <a:prstGeom prst="line">
            <a:avLst/>
          </a:prstGeom>
          <a:noFill/>
          <a:ln w="28575" cap="rnd" cmpd="sng" algn="ctr">
            <a:solidFill>
              <a:schemeClr val="accent3"/>
            </a:solidFill>
            <a:prstDash val="solid"/>
          </a:ln>
          <a:effectLst/>
        </p:spPr>
      </p:cxnSp>
      <p:cxnSp>
        <p:nvCxnSpPr>
          <p:cNvPr id="3" name="Straight Connector 2"/>
          <p:cNvCxnSpPr/>
          <p:nvPr/>
        </p:nvCxnSpPr>
        <p:spPr>
          <a:xfrm>
            <a:off x="8157667" y="3950721"/>
            <a:ext cx="0" cy="687118"/>
          </a:xfrm>
          <a:prstGeom prst="line">
            <a:avLst/>
          </a:prstGeom>
          <a:noFill/>
          <a:ln w="28575" cap="rnd" cmpd="sng" algn="ctr">
            <a:solidFill>
              <a:schemeClr val="accent3"/>
            </a:solidFill>
            <a:prstDash val="solid"/>
          </a:ln>
          <a:effectLst/>
        </p:spPr>
      </p:cxnSp>
      <p:cxnSp>
        <p:nvCxnSpPr>
          <p:cNvPr id="4" name="Straight Connector 3"/>
          <p:cNvCxnSpPr/>
          <p:nvPr/>
        </p:nvCxnSpPr>
        <p:spPr>
          <a:xfrm>
            <a:off x="6597657" y="3958798"/>
            <a:ext cx="0" cy="687118"/>
          </a:xfrm>
          <a:prstGeom prst="line">
            <a:avLst/>
          </a:prstGeom>
          <a:noFill/>
          <a:ln w="28575" cap="rnd" cmpd="sng" algn="ctr">
            <a:solidFill>
              <a:schemeClr val="accent3"/>
            </a:solidFill>
            <a:prstDash val="solid"/>
          </a:ln>
          <a:effectLst/>
        </p:spPr>
      </p:cxnSp>
      <p:cxnSp>
        <p:nvCxnSpPr>
          <p:cNvPr id="5" name="Straight Connector 4"/>
          <p:cNvCxnSpPr/>
          <p:nvPr/>
        </p:nvCxnSpPr>
        <p:spPr>
          <a:xfrm>
            <a:off x="5117793" y="3995268"/>
            <a:ext cx="0" cy="687118"/>
          </a:xfrm>
          <a:prstGeom prst="line">
            <a:avLst/>
          </a:prstGeom>
          <a:noFill/>
          <a:ln w="28575" cap="rnd" cmpd="sng" algn="ctr">
            <a:solidFill>
              <a:schemeClr val="accent3"/>
            </a:solidFill>
            <a:prstDash val="solid"/>
          </a:ln>
          <a:effectLst/>
        </p:spPr>
      </p:cxnSp>
      <p:cxnSp>
        <p:nvCxnSpPr>
          <p:cNvPr id="6" name="Straight Connector 5"/>
          <p:cNvCxnSpPr/>
          <p:nvPr/>
        </p:nvCxnSpPr>
        <p:spPr>
          <a:xfrm>
            <a:off x="6623553" y="2592484"/>
            <a:ext cx="0" cy="687118"/>
          </a:xfrm>
          <a:prstGeom prst="line">
            <a:avLst/>
          </a:prstGeom>
          <a:noFill/>
          <a:ln w="28575" cap="rnd" cmpd="sng" algn="ctr">
            <a:solidFill>
              <a:schemeClr val="accent3"/>
            </a:solidFill>
            <a:prstDash val="solid"/>
          </a:ln>
          <a:effectLst/>
        </p:spPr>
      </p:cxnSp>
      <p:sp>
        <p:nvSpPr>
          <p:cNvPr id="7" name="Rounded Rectangle 6"/>
          <p:cNvSpPr/>
          <p:nvPr/>
        </p:nvSpPr>
        <p:spPr>
          <a:xfrm>
            <a:off x="3054097" y="195335"/>
            <a:ext cx="8610676" cy="665555"/>
          </a:xfrm>
          <a:prstGeom prst="roundRect">
            <a:avLst/>
          </a:prstGeom>
          <a:gradFill rotWithShape="1">
            <a:gsLst>
              <a:gs pos="0">
                <a:srgbClr val="E3EACF">
                  <a:tint val="90000"/>
                  <a:satMod val="92000"/>
                  <a:lumMod val="120000"/>
                </a:srgbClr>
              </a:gs>
              <a:gs pos="100000">
                <a:srgbClr val="E3EACF">
                  <a:shade val="98000"/>
                  <a:satMod val="120000"/>
                  <a:lumMod val="98000"/>
                </a:srgbClr>
              </a:gs>
            </a:gsLst>
            <a:path path="circle">
              <a:fillToRect l="50000" t="50000" r="100000" b="100000"/>
            </a:path>
          </a:gradFill>
          <a:ln w="22225" cap="rnd" cmpd="sng" algn="ctr">
            <a:solidFill>
              <a:schemeClr val="accent3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هر مساله ای را می توان با طرح   </a:t>
            </a:r>
            <a:r>
              <a:rPr kumimoji="0" lang="fa-IR" sz="2400" b="1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«</a:t>
            </a: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انواع سوال</a:t>
            </a:r>
            <a:r>
              <a:rPr kumimoji="0" lang="fa-IR" sz="2400" b="1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»  </a:t>
            </a: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از  </a:t>
            </a: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«زوایای مختلف»  </a:t>
            </a: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مورد بررسی قرار داد 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88066" y="1129315"/>
            <a:ext cx="4402217" cy="734779"/>
            <a:chOff x="1493948" y="2917981"/>
            <a:chExt cx="9530366" cy="781156"/>
          </a:xfrm>
        </p:grpSpPr>
        <p:sp>
          <p:nvSpPr>
            <p:cNvPr id="9" name="Rounded Rectangle 8"/>
            <p:cNvSpPr/>
            <p:nvPr/>
          </p:nvSpPr>
          <p:spPr>
            <a:xfrm>
              <a:off x="1493948" y="2917981"/>
              <a:ext cx="9530366" cy="781156"/>
            </a:xfrm>
            <a:prstGeom prst="roundRect">
              <a:avLst/>
            </a:prstGeom>
            <a:solidFill>
              <a:srgbClr val="6AAC91"/>
            </a:solidFill>
            <a:ln w="2222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84100" y="3003738"/>
              <a:ext cx="9298546" cy="629434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1587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سوال، عامل انتقال از بعدی به بعد دیگر</a:t>
              </a:r>
              <a:endParaRPr kumimoji="0" lang="fa-IR" sz="2000" b="1" i="0" u="none" strike="noStrike" kern="0" cap="none" spc="0" normalizeH="0" baseline="0" noProof="0" dirty="0" smtClean="0">
                <a:ln w="0"/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54354" y="4513733"/>
            <a:ext cx="3681105" cy="734779"/>
            <a:chOff x="1493948" y="2917981"/>
            <a:chExt cx="9530366" cy="781156"/>
          </a:xfrm>
        </p:grpSpPr>
        <p:sp>
          <p:nvSpPr>
            <p:cNvPr id="12" name="Rounded Rectangle 11"/>
            <p:cNvSpPr/>
            <p:nvPr/>
          </p:nvSpPr>
          <p:spPr>
            <a:xfrm>
              <a:off x="1493948" y="2917981"/>
              <a:ext cx="9530366" cy="781156"/>
            </a:xfrm>
            <a:prstGeom prst="roundRect">
              <a:avLst/>
            </a:prstGeom>
            <a:solidFill>
              <a:srgbClr val="6AAC91"/>
            </a:solidFill>
            <a:ln w="2222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584099" y="3058507"/>
              <a:ext cx="9298545" cy="539895"/>
            </a:xfrm>
            <a:prstGeom prst="roundRect">
              <a:avLst>
                <a:gd name="adj" fmla="val 50000"/>
              </a:avLst>
            </a:prstGeom>
            <a:solidFill>
              <a:srgbClr val="1D5B69"/>
            </a:solidFill>
            <a:ln w="1587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شناخت ماهیت، تعریف و حدود مسئله</a:t>
              </a:r>
              <a:endParaRPr kumimoji="0" lang="fa-IR" sz="2000" b="1" i="0" u="none" strike="noStrike" kern="0" cap="none" spc="0" normalizeH="0" baseline="0" noProof="0" dirty="0" smtClean="0">
                <a:ln w="0"/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15417" y="3144495"/>
            <a:ext cx="1181745" cy="1194332"/>
            <a:chOff x="4426377" y="1203405"/>
            <a:chExt cx="1922502" cy="1942980"/>
          </a:xfrm>
        </p:grpSpPr>
        <p:sp>
          <p:nvSpPr>
            <p:cNvPr id="15" name="Oval 14"/>
            <p:cNvSpPr/>
            <p:nvPr/>
          </p:nvSpPr>
          <p:spPr>
            <a:xfrm>
              <a:off x="4426377" y="1203405"/>
              <a:ext cx="1922502" cy="1942980"/>
            </a:xfrm>
            <a:prstGeom prst="ellipse">
              <a:avLst/>
            </a:prstGeom>
            <a:gradFill rotWithShape="0">
              <a:gsLst>
                <a:gs pos="0">
                  <a:srgbClr val="FFFFD2"/>
                </a:gs>
                <a:gs pos="100000">
                  <a:srgbClr val="6AAC91">
                    <a:lumMod val="50000"/>
                  </a:srgbClr>
                </a:gs>
              </a:gsLst>
              <a:path path="circle">
                <a:fillToRect l="50000" t="50000" r="100000" b="100000"/>
              </a:path>
            </a:gradFill>
            <a:ln w="15875" cap="rnd" cmpd="sng" algn="ctr">
              <a:solidFill>
                <a:srgbClr val="DE7E18">
                  <a:lumMod val="60000"/>
                  <a:lumOff val="40000"/>
                </a:srgbClr>
              </a:solidFill>
              <a:prstDash val="solid"/>
            </a:ln>
            <a:effectLst/>
          </p:spPr>
        </p:sp>
        <p:sp>
          <p:nvSpPr>
            <p:cNvPr id="16" name="Oval 4"/>
            <p:cNvSpPr/>
            <p:nvPr/>
          </p:nvSpPr>
          <p:spPr>
            <a:xfrm>
              <a:off x="4707921" y="1487948"/>
              <a:ext cx="1359414" cy="13738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چیستی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17394" y="4518536"/>
            <a:ext cx="1499622" cy="734779"/>
            <a:chOff x="1493948" y="2917981"/>
            <a:chExt cx="9530366" cy="781156"/>
          </a:xfrm>
        </p:grpSpPr>
        <p:sp>
          <p:nvSpPr>
            <p:cNvPr id="18" name="Rounded Rectangle 17"/>
            <p:cNvSpPr/>
            <p:nvPr/>
          </p:nvSpPr>
          <p:spPr>
            <a:xfrm>
              <a:off x="1493948" y="2917981"/>
              <a:ext cx="9530366" cy="781156"/>
            </a:xfrm>
            <a:prstGeom prst="roundRect">
              <a:avLst/>
            </a:prstGeom>
            <a:solidFill>
              <a:srgbClr val="6AAC91"/>
            </a:solidFill>
            <a:ln w="2222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584103" y="3044814"/>
              <a:ext cx="9298548" cy="545461"/>
            </a:xfrm>
            <a:prstGeom prst="roundRect">
              <a:avLst>
                <a:gd name="adj" fmla="val 50000"/>
              </a:avLst>
            </a:prstGeom>
            <a:solidFill>
              <a:srgbClr val="1D5B69"/>
            </a:solidFill>
            <a:ln w="1587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علل پیدایش</a:t>
              </a:r>
              <a:endParaRPr kumimoji="0" lang="fa-IR" sz="2000" b="1" i="0" u="none" strike="noStrike" kern="0" cap="none" spc="0" normalizeH="0" baseline="0" noProof="0" dirty="0" smtClean="0">
                <a:ln w="0"/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70137" y="4526987"/>
            <a:ext cx="3558403" cy="734779"/>
            <a:chOff x="1493948" y="2917981"/>
            <a:chExt cx="9530366" cy="781156"/>
          </a:xfrm>
        </p:grpSpPr>
        <p:sp>
          <p:nvSpPr>
            <p:cNvPr id="21" name="Rounded Rectangle 20"/>
            <p:cNvSpPr/>
            <p:nvPr/>
          </p:nvSpPr>
          <p:spPr>
            <a:xfrm>
              <a:off x="1493948" y="2917981"/>
              <a:ext cx="9530366" cy="781156"/>
            </a:xfrm>
            <a:prstGeom prst="roundRect">
              <a:avLst/>
            </a:prstGeom>
            <a:solidFill>
              <a:srgbClr val="6AAC91"/>
            </a:solidFill>
            <a:ln w="2222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584101" y="3099583"/>
              <a:ext cx="9298546" cy="457502"/>
            </a:xfrm>
            <a:prstGeom prst="roundRect">
              <a:avLst>
                <a:gd name="adj" fmla="val 50000"/>
              </a:avLst>
            </a:prstGeom>
            <a:solidFill>
              <a:srgbClr val="1D5B69"/>
            </a:solidFill>
            <a:ln w="1587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سیر تحول و کمال آن و یا موانع کمال </a:t>
              </a:r>
              <a:endParaRPr kumimoji="0" lang="fa-IR" sz="2000" b="1" i="0" u="none" strike="noStrike" kern="0" cap="none" spc="0" normalizeH="0" baseline="0" noProof="0" dirty="0" smtClean="0">
                <a:ln w="0"/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55689" y="3150299"/>
            <a:ext cx="1176001" cy="1188528"/>
            <a:chOff x="4426377" y="1203405"/>
            <a:chExt cx="1922502" cy="1942980"/>
          </a:xfrm>
        </p:grpSpPr>
        <p:sp>
          <p:nvSpPr>
            <p:cNvPr id="24" name="Oval 23"/>
            <p:cNvSpPr/>
            <p:nvPr/>
          </p:nvSpPr>
          <p:spPr>
            <a:xfrm>
              <a:off x="4426377" y="1203405"/>
              <a:ext cx="1922502" cy="1942980"/>
            </a:xfrm>
            <a:prstGeom prst="ellipse">
              <a:avLst/>
            </a:prstGeom>
            <a:gradFill rotWithShape="0">
              <a:gsLst>
                <a:gs pos="0">
                  <a:srgbClr val="FFFFD2"/>
                </a:gs>
                <a:gs pos="100000">
                  <a:srgbClr val="6AAC91">
                    <a:lumMod val="50000"/>
                  </a:srgbClr>
                </a:gs>
              </a:gsLst>
              <a:path path="circle">
                <a:fillToRect l="50000" t="50000" r="100000" b="100000"/>
              </a:path>
            </a:gradFill>
            <a:ln w="15875" cap="rnd" cmpd="sng" algn="ctr">
              <a:solidFill>
                <a:srgbClr val="DE7E18">
                  <a:lumMod val="60000"/>
                  <a:lumOff val="40000"/>
                </a:srgbClr>
              </a:solidFill>
              <a:prstDash val="solid"/>
            </a:ln>
            <a:effectLst/>
          </p:spPr>
        </p:sp>
        <p:sp>
          <p:nvSpPr>
            <p:cNvPr id="25" name="Oval 4"/>
            <p:cNvSpPr/>
            <p:nvPr/>
          </p:nvSpPr>
          <p:spPr>
            <a:xfrm>
              <a:off x="4707921" y="1487948"/>
              <a:ext cx="1359414" cy="13738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چگونگی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18418" y="3144495"/>
            <a:ext cx="1210271" cy="1223163"/>
            <a:chOff x="4426377" y="1203405"/>
            <a:chExt cx="1922502" cy="1942980"/>
          </a:xfrm>
        </p:grpSpPr>
        <p:sp>
          <p:nvSpPr>
            <p:cNvPr id="27" name="Oval 26"/>
            <p:cNvSpPr/>
            <p:nvPr/>
          </p:nvSpPr>
          <p:spPr>
            <a:xfrm>
              <a:off x="4426377" y="1203405"/>
              <a:ext cx="1922502" cy="1942980"/>
            </a:xfrm>
            <a:prstGeom prst="ellipse">
              <a:avLst/>
            </a:prstGeom>
            <a:gradFill rotWithShape="0">
              <a:gsLst>
                <a:gs pos="0">
                  <a:srgbClr val="FFFFD2"/>
                </a:gs>
                <a:gs pos="100000">
                  <a:srgbClr val="6AAC91">
                    <a:lumMod val="50000"/>
                  </a:srgbClr>
                </a:gs>
              </a:gsLst>
              <a:path path="circle">
                <a:fillToRect l="50000" t="50000" r="100000" b="100000"/>
              </a:path>
            </a:gradFill>
            <a:ln w="15875" cap="rnd" cmpd="sng" algn="ctr">
              <a:solidFill>
                <a:srgbClr val="DE7E18">
                  <a:lumMod val="60000"/>
                  <a:lumOff val="40000"/>
                </a:srgbClr>
              </a:solidFill>
              <a:prstDash val="solid"/>
            </a:ln>
            <a:effectLst/>
          </p:spPr>
        </p:sp>
        <p:sp>
          <p:nvSpPr>
            <p:cNvPr id="28" name="Oval 4"/>
            <p:cNvSpPr/>
            <p:nvPr/>
          </p:nvSpPr>
          <p:spPr>
            <a:xfrm>
              <a:off x="4707921" y="1487948"/>
              <a:ext cx="1359414" cy="13738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چرایی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07706" y="5765129"/>
            <a:ext cx="5612001" cy="734779"/>
            <a:chOff x="1493948" y="2917981"/>
            <a:chExt cx="9530366" cy="781156"/>
          </a:xfrm>
        </p:grpSpPr>
        <p:sp>
          <p:nvSpPr>
            <p:cNvPr id="30" name="Rounded Rectangle 29"/>
            <p:cNvSpPr/>
            <p:nvPr/>
          </p:nvSpPr>
          <p:spPr>
            <a:xfrm>
              <a:off x="1493948" y="2917981"/>
              <a:ext cx="9530366" cy="781156"/>
            </a:xfrm>
            <a:prstGeom prst="roundRect">
              <a:avLst/>
            </a:prstGeom>
            <a:solidFill>
              <a:srgbClr val="6AAC91"/>
            </a:solidFill>
            <a:ln w="2222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584100" y="3003738"/>
              <a:ext cx="9298546" cy="629434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1587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پرسشهای قرآن، از جنس پرسشهای تدبری است.</a:t>
              </a:r>
              <a:endParaRPr kumimoji="0" lang="fa-IR" sz="2000" b="1" i="0" u="none" strike="noStrike" kern="0" cap="none" spc="0" normalizeH="0" baseline="0" noProof="0" dirty="0" smtClean="0">
                <a:ln w="0"/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437959" y="276002"/>
            <a:ext cx="1945971" cy="592065"/>
          </a:xfrm>
          <a:prstGeom prst="roundRect">
            <a:avLst>
              <a:gd name="adj" fmla="val 50000"/>
            </a:avLst>
          </a:prstGeom>
          <a:noFill/>
          <a:ln w="15875" cap="rnd" cmpd="sng" algn="ctr">
            <a:solidFill>
              <a:schemeClr val="accent3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تقویت تفکر</a:t>
            </a:r>
          </a:p>
        </p:txBody>
      </p:sp>
      <p:sp>
        <p:nvSpPr>
          <p:cNvPr id="33" name="Left Arrow 32"/>
          <p:cNvSpPr/>
          <p:nvPr/>
        </p:nvSpPr>
        <p:spPr>
          <a:xfrm>
            <a:off x="2689962" y="242704"/>
            <a:ext cx="364135" cy="618186"/>
          </a:xfrm>
          <a:prstGeom prst="leftArrow">
            <a:avLst/>
          </a:prstGeom>
          <a:solidFill>
            <a:schemeClr val="accent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34" name="Left Arrow 33"/>
          <p:cNvSpPr/>
          <p:nvPr/>
        </p:nvSpPr>
        <p:spPr>
          <a:xfrm rot="16200000">
            <a:off x="7696708" y="425655"/>
            <a:ext cx="226717" cy="1082199"/>
          </a:xfrm>
          <a:prstGeom prst="leftArrow">
            <a:avLst/>
          </a:prstGeom>
          <a:solidFill>
            <a:schemeClr val="accent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35" name="Left Arrow 34"/>
          <p:cNvSpPr/>
          <p:nvPr/>
        </p:nvSpPr>
        <p:spPr>
          <a:xfrm rot="16200000">
            <a:off x="7787175" y="1454484"/>
            <a:ext cx="226717" cy="1082199"/>
          </a:xfrm>
          <a:prstGeom prst="leftArrow">
            <a:avLst/>
          </a:prstGeom>
          <a:solidFill>
            <a:schemeClr val="accent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7014025" y="2682976"/>
            <a:ext cx="886508" cy="506134"/>
          </a:xfrm>
          <a:prstGeom prst="line">
            <a:avLst/>
          </a:prstGeom>
          <a:noFill/>
          <a:ln w="28575" cap="rnd" cmpd="sng" algn="ctr">
            <a:solidFill>
              <a:schemeClr val="accent3"/>
            </a:solidFill>
            <a:prstDash val="solid"/>
          </a:ln>
          <a:effectLst/>
        </p:spPr>
      </p:cxnSp>
      <p:sp>
        <p:nvSpPr>
          <p:cNvPr id="37" name="Rounded Rectangle 36"/>
          <p:cNvSpPr/>
          <p:nvPr/>
        </p:nvSpPr>
        <p:spPr>
          <a:xfrm>
            <a:off x="3448289" y="2147712"/>
            <a:ext cx="7822291" cy="665555"/>
          </a:xfrm>
          <a:prstGeom prst="roundRect">
            <a:avLst/>
          </a:prstGeom>
          <a:gradFill rotWithShape="1">
            <a:gsLst>
              <a:gs pos="0">
                <a:srgbClr val="E3EACF">
                  <a:tint val="90000"/>
                  <a:satMod val="92000"/>
                  <a:lumMod val="120000"/>
                </a:srgbClr>
              </a:gs>
              <a:gs pos="100000">
                <a:srgbClr val="E3EACF">
                  <a:shade val="98000"/>
                  <a:satMod val="120000"/>
                  <a:lumMod val="98000"/>
                </a:srgbClr>
              </a:gs>
            </a:gsLst>
            <a:path path="circle">
              <a:fillToRect l="50000" t="50000" r="100000" b="100000"/>
            </a:path>
          </a:gradFill>
          <a:ln w="22225" cap="rnd" cmpd="sng" algn="ctr">
            <a:solidFill>
              <a:schemeClr val="accent3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ساده ترین سوال در رابطه با هر مسئله ای </a:t>
            </a:r>
            <a:r>
              <a:rPr kumimoji="0" lang="fa-IR" sz="2400" b="1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«پرسشهای تدبری» </a:t>
            </a: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 </a:t>
            </a: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در رابطه با آن است.   </a:t>
            </a:r>
          </a:p>
        </p:txBody>
      </p:sp>
    </p:spTree>
    <p:extLst>
      <p:ext uri="{BB962C8B-B14F-4D97-AF65-F5344CB8AC3E}">
        <p14:creationId xmlns:p14="http://schemas.microsoft.com/office/powerpoint/2010/main" val="406885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2793" y="361202"/>
            <a:ext cx="5523101" cy="537289"/>
          </a:xfrm>
          <a:prstGeom prst="roundRect">
            <a:avLst/>
          </a:prstGeom>
          <a:gradFill rotWithShape="1">
            <a:gsLst>
              <a:gs pos="0">
                <a:srgbClr val="E3EACF">
                  <a:tint val="90000"/>
                  <a:satMod val="92000"/>
                  <a:lumMod val="120000"/>
                </a:srgbClr>
              </a:gs>
              <a:gs pos="100000">
                <a:srgbClr val="E3EACF">
                  <a:shade val="98000"/>
                  <a:satMod val="120000"/>
                  <a:lumMod val="98000"/>
                </a:srgbClr>
              </a:gs>
            </a:gsLst>
            <a:path path="circle">
              <a:fillToRect l="50000" t="50000" r="100000" b="100000"/>
            </a:path>
          </a:gradFill>
          <a:ln w="22225" cap="rnd" cmpd="sng" algn="ctr">
            <a:solidFill>
              <a:schemeClr val="accent3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فهم چگونگیِ داشتن سوالات درست و پرهیز از سوالات اشتباه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36914" y="340813"/>
            <a:ext cx="4933360" cy="563374"/>
            <a:chOff x="1493948" y="2959058"/>
            <a:chExt cx="9530366" cy="718795"/>
          </a:xfrm>
        </p:grpSpPr>
        <p:sp>
          <p:nvSpPr>
            <p:cNvPr id="4" name="Rounded Rectangle 3"/>
            <p:cNvSpPr/>
            <p:nvPr/>
          </p:nvSpPr>
          <p:spPr>
            <a:xfrm>
              <a:off x="1493948" y="2959058"/>
              <a:ext cx="9530366" cy="718795"/>
            </a:xfrm>
            <a:prstGeom prst="roundRect">
              <a:avLst/>
            </a:prstGeom>
            <a:solidFill>
              <a:srgbClr val="E2EBCA"/>
            </a:solidFill>
            <a:ln w="2222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584100" y="3003738"/>
              <a:ext cx="9298547" cy="629434"/>
            </a:xfrm>
            <a:prstGeom prst="roundRect">
              <a:avLst>
                <a:gd name="adj" fmla="val 50000"/>
              </a:avLst>
            </a:prstGeom>
            <a:solidFill>
              <a:srgbClr val="1D5B69"/>
            </a:solidFill>
            <a:ln w="1587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200" b="1" i="0" u="none" strike="noStrike" kern="0" cap="none" spc="0" normalizeH="0" baseline="0" noProof="0" dirty="0" smtClean="0">
                  <a:ln w="0"/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شناخت انواع استفهام در قرآن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97723" y="2729929"/>
            <a:ext cx="3899299" cy="545390"/>
            <a:chOff x="2935399" y="3919529"/>
            <a:chExt cx="4518683" cy="716495"/>
          </a:xfrm>
        </p:grpSpPr>
        <p:grpSp>
          <p:nvGrpSpPr>
            <p:cNvPr id="7" name="Group 6"/>
            <p:cNvGrpSpPr/>
            <p:nvPr/>
          </p:nvGrpSpPr>
          <p:grpSpPr>
            <a:xfrm>
              <a:off x="2937084" y="3919529"/>
              <a:ext cx="4516998" cy="696067"/>
              <a:chOff x="731520" y="609803"/>
              <a:chExt cx="6230994" cy="943987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noFill/>
              <a:ln w="15875" cap="rnd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731520" y="609803"/>
                <a:ext cx="6230994" cy="943987"/>
              </a:xfrm>
              <a:prstGeom prst="roundRect">
                <a:avLst>
                  <a:gd name="adj" fmla="val 18825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rPr>
                <a:t>پرسش از جمله برای جلب توجه</a:t>
              </a: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1EEB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72175" y="3443759"/>
            <a:ext cx="3924847" cy="475975"/>
            <a:chOff x="2935399" y="3919529"/>
            <a:chExt cx="4518683" cy="716495"/>
          </a:xfrm>
        </p:grpSpPr>
        <p:grpSp>
          <p:nvGrpSpPr>
            <p:cNvPr id="12" name="Group 11"/>
            <p:cNvGrpSpPr/>
            <p:nvPr/>
          </p:nvGrpSpPr>
          <p:grpSpPr>
            <a:xfrm>
              <a:off x="2937084" y="3919529"/>
              <a:ext cx="4516998" cy="696067"/>
              <a:chOff x="731520" y="609803"/>
              <a:chExt cx="6230994" cy="943987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noFill/>
              <a:ln w="15875" cap="rnd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731520" y="609803"/>
                <a:ext cx="6230994" cy="943987"/>
              </a:xfrm>
              <a:prstGeom prst="roundRect">
                <a:avLst>
                  <a:gd name="adj" fmla="val 18825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rPr>
                <a:t>پرسش از دلیل </a:t>
              </a: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1EEB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72175" y="4076763"/>
            <a:ext cx="3924847" cy="498748"/>
            <a:chOff x="2935399" y="3919529"/>
            <a:chExt cx="4518683" cy="716495"/>
          </a:xfrm>
        </p:grpSpPr>
        <p:grpSp>
          <p:nvGrpSpPr>
            <p:cNvPr id="17" name="Group 16"/>
            <p:cNvGrpSpPr/>
            <p:nvPr/>
          </p:nvGrpSpPr>
          <p:grpSpPr>
            <a:xfrm>
              <a:off x="2937084" y="3919529"/>
              <a:ext cx="4516998" cy="696067"/>
              <a:chOff x="731520" y="609803"/>
              <a:chExt cx="6230994" cy="943987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noFill/>
              <a:ln w="15875" cap="rnd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731520" y="609803"/>
                <a:ext cx="6230994" cy="943987"/>
              </a:xfrm>
              <a:prstGeom prst="roundRect">
                <a:avLst>
                  <a:gd name="adj" fmla="val 18825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Rounded Rectangle 17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rPr>
                <a:t>پرسش از موقعیت</a:t>
              </a: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1EEB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97700" y="4763761"/>
            <a:ext cx="3889920" cy="507702"/>
            <a:chOff x="2935399" y="3919529"/>
            <a:chExt cx="4518683" cy="716495"/>
          </a:xfrm>
        </p:grpSpPr>
        <p:grpSp>
          <p:nvGrpSpPr>
            <p:cNvPr id="22" name="Group 21"/>
            <p:cNvGrpSpPr/>
            <p:nvPr/>
          </p:nvGrpSpPr>
          <p:grpSpPr>
            <a:xfrm>
              <a:off x="2937084" y="3919529"/>
              <a:ext cx="4516998" cy="696067"/>
              <a:chOff x="731520" y="609803"/>
              <a:chExt cx="6230994" cy="943987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noFill/>
              <a:ln w="15875" cap="rnd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731520" y="609803"/>
                <a:ext cx="6230994" cy="943987"/>
              </a:xfrm>
              <a:prstGeom prst="roundRect">
                <a:avLst>
                  <a:gd name="adj" fmla="val 18825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3" name="Rounded Rectangle 22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rPr>
                <a:t>پرسش در مورد  امر یا شخصی مهم</a:t>
              </a: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1EEB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56136" y="4065681"/>
            <a:ext cx="2891116" cy="505835"/>
            <a:chOff x="2935399" y="3919529"/>
            <a:chExt cx="4518683" cy="716495"/>
          </a:xfrm>
        </p:grpSpPr>
        <p:grpSp>
          <p:nvGrpSpPr>
            <p:cNvPr id="27" name="Group 26"/>
            <p:cNvGrpSpPr/>
            <p:nvPr/>
          </p:nvGrpSpPr>
          <p:grpSpPr>
            <a:xfrm>
              <a:off x="2937084" y="3919529"/>
              <a:ext cx="4516998" cy="696067"/>
              <a:chOff x="731520" y="609803"/>
              <a:chExt cx="6230994" cy="943987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noFill/>
              <a:ln w="15875" cap="rnd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731520" y="609803"/>
                <a:ext cx="6230994" cy="943987"/>
              </a:xfrm>
              <a:prstGeom prst="roundRect">
                <a:avLst>
                  <a:gd name="adj" fmla="val 18825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rPr>
                <a:t>پرسش از چیستی</a:t>
              </a: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1EEB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756136" y="4748701"/>
            <a:ext cx="2891116" cy="537870"/>
            <a:chOff x="2935399" y="3919529"/>
            <a:chExt cx="4518683" cy="716495"/>
          </a:xfrm>
        </p:grpSpPr>
        <p:grpSp>
          <p:nvGrpSpPr>
            <p:cNvPr id="32" name="Group 31"/>
            <p:cNvGrpSpPr/>
            <p:nvPr/>
          </p:nvGrpSpPr>
          <p:grpSpPr>
            <a:xfrm>
              <a:off x="2937084" y="3919529"/>
              <a:ext cx="4516998" cy="696067"/>
              <a:chOff x="731520" y="609803"/>
              <a:chExt cx="6230994" cy="943987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noFill/>
              <a:ln w="15875" cap="rnd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731520" y="609803"/>
                <a:ext cx="6230994" cy="943987"/>
              </a:xfrm>
              <a:prstGeom prst="roundRect">
                <a:avLst>
                  <a:gd name="adj" fmla="val 18825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3" name="Rounded Rectangle 32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rPr>
                <a:t>پرسش از چه کسی</a:t>
              </a: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1EEB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27702" y="2083449"/>
            <a:ext cx="2919550" cy="515562"/>
            <a:chOff x="2935399" y="3919529"/>
            <a:chExt cx="4518683" cy="716495"/>
          </a:xfrm>
        </p:grpSpPr>
        <p:grpSp>
          <p:nvGrpSpPr>
            <p:cNvPr id="37" name="Group 36"/>
            <p:cNvGrpSpPr/>
            <p:nvPr/>
          </p:nvGrpSpPr>
          <p:grpSpPr>
            <a:xfrm>
              <a:off x="2937084" y="3919529"/>
              <a:ext cx="4516998" cy="696067"/>
              <a:chOff x="731520" y="609803"/>
              <a:chExt cx="6230994" cy="943987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noFill/>
              <a:ln w="15875" cap="rnd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31520" y="609803"/>
                <a:ext cx="6230994" cy="943987"/>
              </a:xfrm>
              <a:prstGeom prst="roundRect">
                <a:avLst>
                  <a:gd name="adj" fmla="val 18825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Rounded Rectangle 37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rPr>
                <a:t>پرسش از زمان</a:t>
              </a: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1EEB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727702" y="2724624"/>
            <a:ext cx="2919550" cy="543201"/>
            <a:chOff x="2935399" y="3919529"/>
            <a:chExt cx="4518683" cy="716495"/>
          </a:xfrm>
        </p:grpSpPr>
        <p:grpSp>
          <p:nvGrpSpPr>
            <p:cNvPr id="42" name="Group 41"/>
            <p:cNvGrpSpPr/>
            <p:nvPr/>
          </p:nvGrpSpPr>
          <p:grpSpPr>
            <a:xfrm>
              <a:off x="2937084" y="3919529"/>
              <a:ext cx="4516998" cy="696067"/>
              <a:chOff x="731520" y="609803"/>
              <a:chExt cx="6230994" cy="943987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noFill/>
              <a:ln w="15875" cap="rnd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731520" y="609803"/>
                <a:ext cx="6230994" cy="943987"/>
              </a:xfrm>
              <a:prstGeom prst="roundRect">
                <a:avLst>
                  <a:gd name="adj" fmla="val 18825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3" name="Rounded Rectangle 42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rPr>
                <a:t>پرسش از مکان</a:t>
              </a: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1EEB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27702" y="3438929"/>
            <a:ext cx="2905298" cy="492325"/>
            <a:chOff x="2935399" y="3919529"/>
            <a:chExt cx="4518683" cy="716495"/>
          </a:xfrm>
        </p:grpSpPr>
        <p:grpSp>
          <p:nvGrpSpPr>
            <p:cNvPr id="47" name="Group 46"/>
            <p:cNvGrpSpPr/>
            <p:nvPr/>
          </p:nvGrpSpPr>
          <p:grpSpPr>
            <a:xfrm>
              <a:off x="2937084" y="3919529"/>
              <a:ext cx="4516998" cy="696067"/>
              <a:chOff x="731520" y="609803"/>
              <a:chExt cx="6230994" cy="943987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noFill/>
              <a:ln w="15875" cap="rnd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731520" y="609803"/>
                <a:ext cx="6230994" cy="943987"/>
              </a:xfrm>
              <a:prstGeom prst="roundRect">
                <a:avLst>
                  <a:gd name="adj" fmla="val 18825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8" name="Rounded Rectangle 47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rPr>
                <a:t>پرسش از چگونگی</a:t>
              </a: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1EEB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965904" y="3438928"/>
            <a:ext cx="1820214" cy="498013"/>
            <a:chOff x="2935399" y="3941841"/>
            <a:chExt cx="4518683" cy="694183"/>
          </a:xfrm>
        </p:grpSpPr>
        <p:grpSp>
          <p:nvGrpSpPr>
            <p:cNvPr id="52" name="Group 51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5875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5875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rPr>
                <a:t>لولا</a:t>
              </a: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934028" y="4065681"/>
            <a:ext cx="1820214" cy="584113"/>
            <a:chOff x="2935399" y="3941841"/>
            <a:chExt cx="4518683" cy="694183"/>
          </a:xfrm>
        </p:grpSpPr>
        <p:grpSp>
          <p:nvGrpSpPr>
            <p:cNvPr id="57" name="Group 56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5875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5875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8" name="Rounded Rectangle 57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rPr>
                <a:t>اَنّی</a:t>
              </a: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918769" y="4735842"/>
            <a:ext cx="1820214" cy="546160"/>
            <a:chOff x="2935399" y="3941841"/>
            <a:chExt cx="4518683" cy="694183"/>
          </a:xfrm>
        </p:grpSpPr>
        <p:grpSp>
          <p:nvGrpSpPr>
            <p:cNvPr id="62" name="Group 61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5875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5875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3" name="Rounded Rectangle 62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rPr>
                <a:t>اَیّ</a:t>
              </a: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21484" y="4076733"/>
            <a:ext cx="1820214" cy="474869"/>
            <a:chOff x="2935399" y="3941841"/>
            <a:chExt cx="4518683" cy="694183"/>
          </a:xfrm>
        </p:grpSpPr>
        <p:grpSp>
          <p:nvGrpSpPr>
            <p:cNvPr id="67" name="Group 66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5875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5875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8" name="Rounded Rectangle 67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rPr>
                <a:t>ما</a:t>
              </a: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37422" y="4761600"/>
            <a:ext cx="1820214" cy="524677"/>
            <a:chOff x="2935399" y="3941841"/>
            <a:chExt cx="4518683" cy="694183"/>
          </a:xfrm>
        </p:grpSpPr>
        <p:grpSp>
          <p:nvGrpSpPr>
            <p:cNvPr id="72" name="Group 71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5875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5875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3" name="Rounded Rectangle 72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rPr>
                <a:t>مَن</a:t>
              </a: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29453" y="2327680"/>
            <a:ext cx="1820214" cy="397129"/>
            <a:chOff x="2935399" y="3941841"/>
            <a:chExt cx="4518683" cy="694183"/>
          </a:xfrm>
        </p:grpSpPr>
        <p:grpSp>
          <p:nvGrpSpPr>
            <p:cNvPr id="77" name="Group 76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5875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5875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8" name="Rounded Rectangle 77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rPr>
                <a:t>ایّان</a:t>
              </a: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9965904" y="2739523"/>
            <a:ext cx="1820214" cy="562334"/>
            <a:chOff x="2935399" y="3941841"/>
            <a:chExt cx="4518683" cy="694183"/>
          </a:xfrm>
        </p:grpSpPr>
        <p:grpSp>
          <p:nvGrpSpPr>
            <p:cNvPr id="82" name="Group 81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84" name="Rounded Rectangle 83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5875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5875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3" name="Rounded Rectangle 82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rPr>
                <a:t>هَل</a:t>
              </a: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949966" y="2079368"/>
            <a:ext cx="1820214" cy="542430"/>
            <a:chOff x="2935399" y="3941841"/>
            <a:chExt cx="4518683" cy="694183"/>
          </a:xfrm>
        </p:grpSpPr>
        <p:grpSp>
          <p:nvGrpSpPr>
            <p:cNvPr id="87" name="Group 86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5875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5875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8" name="Rounded Rectangle 87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rPr>
                <a:t>همزه</a:t>
              </a: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18709" y="3443561"/>
            <a:ext cx="1820214" cy="498336"/>
            <a:chOff x="2935399" y="3941841"/>
            <a:chExt cx="4518683" cy="694183"/>
          </a:xfrm>
        </p:grpSpPr>
        <p:grpSp>
          <p:nvGrpSpPr>
            <p:cNvPr id="92" name="Group 91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5875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5875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rPr>
                <a:t>کیف</a:t>
              </a: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28537" y="2001794"/>
            <a:ext cx="1820214" cy="339159"/>
            <a:chOff x="2935399" y="3941841"/>
            <a:chExt cx="4518683" cy="694183"/>
          </a:xfrm>
        </p:grpSpPr>
        <p:grpSp>
          <p:nvGrpSpPr>
            <p:cNvPr id="97" name="Group 96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5875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5875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8" name="Rounded Rectangle 97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rPr>
                <a:t>مَتی</a:t>
              </a: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05546" y="2816085"/>
            <a:ext cx="1820214" cy="510161"/>
            <a:chOff x="2935399" y="3941841"/>
            <a:chExt cx="4518683" cy="694183"/>
          </a:xfrm>
        </p:grpSpPr>
        <p:grpSp>
          <p:nvGrpSpPr>
            <p:cNvPr id="102" name="Group 101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5875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5875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Rounded Rectangle 102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rPr>
                <a:t>اَینَ</a:t>
              </a: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772175" y="2075648"/>
            <a:ext cx="3928624" cy="549122"/>
            <a:chOff x="2935399" y="3919529"/>
            <a:chExt cx="4518683" cy="716495"/>
          </a:xfrm>
        </p:grpSpPr>
        <p:grpSp>
          <p:nvGrpSpPr>
            <p:cNvPr id="107" name="Group 106"/>
            <p:cNvGrpSpPr/>
            <p:nvPr/>
          </p:nvGrpSpPr>
          <p:grpSpPr>
            <a:xfrm>
              <a:off x="2937084" y="3919529"/>
              <a:ext cx="4516998" cy="696067"/>
              <a:chOff x="731520" y="609803"/>
              <a:chExt cx="6230994" cy="943987"/>
            </a:xfrm>
          </p:grpSpPr>
          <p:sp>
            <p:nvSpPr>
              <p:cNvPr id="109" name="Rounded Rectangle 108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noFill/>
              <a:ln w="15875" cap="rnd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731520" y="609803"/>
                <a:ext cx="6230994" cy="943987"/>
              </a:xfrm>
              <a:prstGeom prst="roundRect">
                <a:avLst>
                  <a:gd name="adj" fmla="val 18825"/>
                </a:avLst>
              </a:prstGeom>
              <a:noFill/>
              <a:ln w="38100" cap="rnd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8" name="Rounded Rectangle 107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1EE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rPr>
                <a:t>پرسش برای اقرار یا انکار یا توبیخ و ...</a:t>
              </a:r>
              <a:endPara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1EEB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05546" y="1388467"/>
            <a:ext cx="11164634" cy="542430"/>
            <a:chOff x="2935399" y="3941841"/>
            <a:chExt cx="4518683" cy="694183"/>
          </a:xfrm>
        </p:grpSpPr>
        <p:grpSp>
          <p:nvGrpSpPr>
            <p:cNvPr id="112" name="Group 111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114" name="Rounded Rectangle 113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D5B69"/>
              </a:solidFill>
              <a:ln w="15875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5875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3" name="Rounded Rectangle 112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3EFB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rPr>
                <a:t>ادات استفهامی</a:t>
              </a:r>
              <a:endPara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3EFB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-433989" y="5679149"/>
            <a:ext cx="13046299" cy="718779"/>
            <a:chOff x="2935399" y="3941841"/>
            <a:chExt cx="4518683" cy="694183"/>
          </a:xfrm>
        </p:grpSpPr>
        <p:grpSp>
          <p:nvGrpSpPr>
            <p:cNvPr id="117" name="Group 116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119" name="Rounded Rectangle 118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A53010"/>
              </a:solidFill>
              <a:ln w="15875" cap="rnd" cmpd="sng" algn="ctr">
                <a:solidFill>
                  <a:srgbClr val="F5E67B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Rounded Rectangle 119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 w="15875" cap="rnd" cmpd="sng" algn="ctr">
                <a:solidFill>
                  <a:srgbClr val="CF7D23"/>
                </a:solidFill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8" name="Rounded Rectangle 117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 w="15875" cap="rnd" cmpd="sng" algn="ctr">
              <a:noFill/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rPr>
                <a:t>هر مساله ای را می توان به وسیله ادات فوق، به صورت تفصیلی به پرسش های متعددی تبدیل کرد .</a:t>
              </a:r>
              <a:endPara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itchFamily="2" charset="-78"/>
              </a:endParaRPr>
            </a:p>
          </p:txBody>
        </p:sp>
      </p:grpSp>
      <p:sp>
        <p:nvSpPr>
          <p:cNvPr id="121" name="Left Arrow 120"/>
          <p:cNvSpPr/>
          <p:nvPr/>
        </p:nvSpPr>
        <p:spPr>
          <a:xfrm>
            <a:off x="6253668" y="299042"/>
            <a:ext cx="364135" cy="618186"/>
          </a:xfrm>
          <a:prstGeom prst="leftArrow">
            <a:avLst/>
          </a:prstGeom>
          <a:solidFill>
            <a:schemeClr val="accent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10782412" y="1528637"/>
            <a:ext cx="10961" cy="501604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123" name="Oval 122"/>
          <p:cNvSpPr/>
          <p:nvPr/>
        </p:nvSpPr>
        <p:spPr>
          <a:xfrm>
            <a:off x="10661980" y="1474118"/>
            <a:ext cx="244699" cy="248337"/>
          </a:xfrm>
          <a:prstGeom prst="ellipse">
            <a:avLst/>
          </a:prstGeom>
          <a:solidFill>
            <a:srgbClr val="FFFF0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1558969" y="1500731"/>
            <a:ext cx="10961" cy="501604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125" name="Oval 124"/>
          <p:cNvSpPr/>
          <p:nvPr/>
        </p:nvSpPr>
        <p:spPr>
          <a:xfrm>
            <a:off x="1438537" y="1446212"/>
            <a:ext cx="244699" cy="248337"/>
          </a:xfrm>
          <a:prstGeom prst="ellipse">
            <a:avLst/>
          </a:prstGeom>
          <a:solidFill>
            <a:srgbClr val="FFFF0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3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00047" y="2232338"/>
            <a:ext cx="8847786" cy="803933"/>
            <a:chOff x="3665016" y="2171086"/>
            <a:chExt cx="4861968" cy="2515827"/>
          </a:xfrm>
        </p:grpSpPr>
        <p:sp>
          <p:nvSpPr>
            <p:cNvPr id="3" name="Rounded Rectangle 2"/>
            <p:cNvSpPr/>
            <p:nvPr/>
          </p:nvSpPr>
          <p:spPr>
            <a:xfrm>
              <a:off x="3768048" y="2289456"/>
              <a:ext cx="4663457" cy="2294425"/>
            </a:xfrm>
            <a:prstGeom prst="roundRect">
              <a:avLst>
                <a:gd name="adj" fmla="val 16485"/>
              </a:avLst>
            </a:prstGeom>
            <a:solidFill>
              <a:srgbClr val="1D5B69"/>
            </a:solidFill>
            <a:ln w="19050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fa-IR" sz="2000" b="1" dirty="0" smtClean="0">
                  <a:solidFill>
                    <a:sysClr val="window" lastClr="FFFFFF"/>
                  </a:solidFill>
                  <a:cs typeface="B Titr" pitchFamily="2" charset="-78"/>
                </a:rPr>
                <a:t>تفکر را فعال می کند و حساسیت فرد را نسبت به موضوعات و مسائلی تحریک می سازد  </a:t>
              </a:r>
              <a:endParaRPr lang="fa-IR" sz="2000" b="1" dirty="0">
                <a:solidFill>
                  <a:sysClr val="window" lastClr="FFFFFF"/>
                </a:solidFill>
                <a:cs typeface="B Titr" pitchFamily="2" charset="-78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729411" y="2230948"/>
              <a:ext cx="4738342" cy="2391570"/>
            </a:xfrm>
            <a:prstGeom prst="roundRect">
              <a:avLst>
                <a:gd name="adj" fmla="val 16485"/>
              </a:avLst>
            </a:prstGeom>
            <a:noFill/>
            <a:ln w="19050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fa-IR" b="1" dirty="0">
                <a:solidFill>
                  <a:sysClr val="window" lastClr="FFFFFF"/>
                </a:solidFill>
                <a:cs typeface="B Titr" pitchFamily="2" charset="-78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665016" y="2171086"/>
              <a:ext cx="4861968" cy="2515827"/>
            </a:xfrm>
            <a:prstGeom prst="roundRect">
              <a:avLst>
                <a:gd name="adj" fmla="val 16485"/>
              </a:avLst>
            </a:prstGeom>
            <a:noFill/>
            <a:ln w="19050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fa-IR" b="1" dirty="0">
                <a:solidFill>
                  <a:sysClr val="window" lastClr="FFFFFF"/>
                </a:solidFill>
                <a:cs typeface="B Titr" pitchFamily="2" charset="-7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92320" y="1479038"/>
            <a:ext cx="2607286" cy="696839"/>
            <a:chOff x="5069597" y="1479038"/>
            <a:chExt cx="2607286" cy="696839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6401217" y="1479038"/>
              <a:ext cx="334851" cy="656049"/>
            </a:xfrm>
            <a:prstGeom prst="straightConnector1">
              <a:avLst/>
            </a:prstGeom>
            <a:noFill/>
            <a:ln w="9525" cap="rnd" cmpd="sng" algn="ctr">
              <a:solidFill>
                <a:schemeClr val="accent3"/>
              </a:solidFill>
              <a:prstDash val="solid"/>
              <a:tailEnd type="triangle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>
            <a:xfrm>
              <a:off x="6364951" y="1487914"/>
              <a:ext cx="0" cy="678457"/>
            </a:xfrm>
            <a:prstGeom prst="straightConnector1">
              <a:avLst/>
            </a:prstGeom>
            <a:noFill/>
            <a:ln w="9525" cap="rnd" cmpd="sng" algn="ctr">
              <a:solidFill>
                <a:schemeClr val="accent3"/>
              </a:solidFill>
              <a:prstDash val="solid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>
            <a:xfrm>
              <a:off x="6474430" y="1479038"/>
              <a:ext cx="560095" cy="643527"/>
            </a:xfrm>
            <a:prstGeom prst="straightConnector1">
              <a:avLst/>
            </a:prstGeom>
            <a:noFill/>
            <a:ln w="9525" cap="rnd" cmpd="sng" algn="ctr">
              <a:solidFill>
                <a:schemeClr val="accent3"/>
              </a:solidFill>
              <a:prstDash val="soli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>
            <a:xfrm>
              <a:off x="6589154" y="1509268"/>
              <a:ext cx="766223" cy="626176"/>
            </a:xfrm>
            <a:prstGeom prst="straightConnector1">
              <a:avLst/>
            </a:prstGeom>
            <a:noFill/>
            <a:ln w="9525" cap="rnd" cmpd="sng" algn="ctr">
              <a:solidFill>
                <a:schemeClr val="accent3"/>
              </a:solidFill>
              <a:prstDash val="soli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>
            <a:xfrm>
              <a:off x="6733120" y="1530554"/>
              <a:ext cx="943763" cy="645323"/>
            </a:xfrm>
            <a:prstGeom prst="straightConnector1">
              <a:avLst/>
            </a:prstGeom>
            <a:noFill/>
            <a:ln w="9525" cap="rnd" cmpd="sng" algn="ctr">
              <a:solidFill>
                <a:schemeClr val="accent3"/>
              </a:solidFill>
              <a:prstDash val="soli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>
            <a:xfrm flipH="1">
              <a:off x="5069597" y="1528406"/>
              <a:ext cx="943763" cy="645323"/>
            </a:xfrm>
            <a:prstGeom prst="straightConnector1">
              <a:avLst/>
            </a:prstGeom>
            <a:noFill/>
            <a:ln w="9525" cap="rnd" cmpd="sng" algn="ctr">
              <a:solidFill>
                <a:schemeClr val="accent3"/>
              </a:solidFill>
              <a:prstDash val="soli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>
            <a:xfrm flipH="1">
              <a:off x="5660914" y="1502648"/>
              <a:ext cx="560095" cy="643527"/>
            </a:xfrm>
            <a:prstGeom prst="straightConnector1">
              <a:avLst/>
            </a:prstGeom>
            <a:noFill/>
            <a:ln w="9525" cap="rnd" cmpd="sng" algn="ctr">
              <a:solidFill>
                <a:schemeClr val="accent3"/>
              </a:solidFill>
              <a:prstDash val="soli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>
            <a:xfrm flipH="1">
              <a:off x="5389276" y="1519999"/>
              <a:ext cx="766223" cy="626176"/>
            </a:xfrm>
            <a:prstGeom prst="straightConnector1">
              <a:avLst/>
            </a:prstGeom>
            <a:noFill/>
            <a:ln w="9525" cap="rnd" cmpd="sng" algn="ctr">
              <a:solidFill>
                <a:schemeClr val="accent3"/>
              </a:solidFill>
              <a:prstDash val="soli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>
            <a:xfrm flipH="1">
              <a:off x="5999824" y="1489769"/>
              <a:ext cx="334851" cy="656049"/>
            </a:xfrm>
            <a:prstGeom prst="straightConnector1">
              <a:avLst/>
            </a:prstGeom>
            <a:noFill/>
            <a:ln w="9525" cap="rnd" cmpd="sng" algn="ctr">
              <a:solidFill>
                <a:schemeClr val="accent3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5124293" y="565823"/>
            <a:ext cx="2322020" cy="1156905"/>
            <a:chOff x="5592163" y="5322866"/>
            <a:chExt cx="2289494" cy="1354335"/>
          </a:xfrm>
        </p:grpSpPr>
        <p:sp>
          <p:nvSpPr>
            <p:cNvPr id="17" name="Oval 16"/>
            <p:cNvSpPr/>
            <p:nvPr/>
          </p:nvSpPr>
          <p:spPr>
            <a:xfrm>
              <a:off x="5592163" y="5322866"/>
              <a:ext cx="2289494" cy="1354335"/>
            </a:xfrm>
            <a:prstGeom prst="ellipse">
              <a:avLst/>
            </a:prstGeom>
            <a:solidFill>
              <a:srgbClr val="15414C"/>
            </a:solidFill>
            <a:ln w="28575" cap="rnd" cmpd="sng" algn="ctr">
              <a:solidFill>
                <a:srgbClr val="E6B729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a-IR" sz="2400" b="1" dirty="0">
                <a:solidFill>
                  <a:sysClr val="window" lastClr="FFFFFF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720326" y="5382396"/>
              <a:ext cx="2030158" cy="1230807"/>
            </a:xfrm>
            <a:prstGeom prst="ellipse">
              <a:avLst/>
            </a:prstGeom>
            <a:solidFill>
              <a:srgbClr val="15414C"/>
            </a:solidFill>
            <a:ln w="19050" cap="rnd" cmpd="sng" algn="ctr">
              <a:solidFill>
                <a:srgbClr val="E6B729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a-IR" sz="2400" b="1" dirty="0">
                <a:solidFill>
                  <a:sysClr val="window" lastClr="FFFFFF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721756" y="5421172"/>
              <a:ext cx="2013463" cy="1149516"/>
            </a:xfrm>
            <a:prstGeom prst="ellipse">
              <a:avLst/>
            </a:prstGeom>
            <a:solidFill>
              <a:srgbClr val="FFFF00"/>
            </a:solidFill>
            <a:ln w="19050" cap="rnd" cmpd="sng" algn="ctr">
              <a:solidFill>
                <a:srgbClr val="E6B729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a-IR" sz="2800" b="1" dirty="0">
                <a:solidFill>
                  <a:sysClr val="window" lastClr="FFFFFF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775512" y="5429142"/>
              <a:ext cx="1894028" cy="1137045"/>
            </a:xfrm>
            <a:prstGeom prst="ellipse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fa-IR" sz="3200" dirty="0" smtClean="0">
                  <a:solidFill>
                    <a:sysClr val="windowText" lastClr="000000"/>
                  </a:solidFill>
                  <a:cs typeface="B Titr" pitchFamily="2" charset="-78"/>
                </a:rPr>
                <a:t>سوال</a:t>
              </a:r>
              <a:endParaRPr lang="fa-IR" sz="3200" dirty="0">
                <a:solidFill>
                  <a:sysClr val="windowText" lastClr="000000"/>
                </a:solidFill>
                <a:cs typeface="B Titr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27884" y="3505202"/>
            <a:ext cx="2659904" cy="803933"/>
            <a:chOff x="3665016" y="2171086"/>
            <a:chExt cx="4861968" cy="2515827"/>
          </a:xfrm>
        </p:grpSpPr>
        <p:sp>
          <p:nvSpPr>
            <p:cNvPr id="22" name="Rounded Rectangle 21"/>
            <p:cNvSpPr/>
            <p:nvPr/>
          </p:nvSpPr>
          <p:spPr>
            <a:xfrm>
              <a:off x="3768048" y="2289456"/>
              <a:ext cx="4663457" cy="2294425"/>
            </a:xfrm>
            <a:prstGeom prst="roundRect">
              <a:avLst>
                <a:gd name="adj" fmla="val 16485"/>
              </a:avLst>
            </a:prstGeom>
            <a:solidFill>
              <a:srgbClr val="0D3746"/>
            </a:solidFill>
            <a:ln w="19050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fa-IR" sz="2000" b="1" dirty="0" smtClean="0">
                  <a:solidFill>
                    <a:sysClr val="window" lastClr="FFFFFF"/>
                  </a:solidFill>
                  <a:cs typeface="B Titr" pitchFamily="2" charset="-78"/>
                </a:rPr>
                <a:t>علم آموزی</a:t>
              </a:r>
              <a:endParaRPr lang="fa-IR" sz="2000" b="1" dirty="0">
                <a:solidFill>
                  <a:sysClr val="window" lastClr="FFFFFF"/>
                </a:solidFill>
                <a:cs typeface="B Titr" pitchFamily="2" charset="-78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729411" y="2230948"/>
              <a:ext cx="4738342" cy="2391570"/>
            </a:xfrm>
            <a:prstGeom prst="roundRect">
              <a:avLst>
                <a:gd name="adj" fmla="val 16485"/>
              </a:avLst>
            </a:prstGeom>
            <a:noFill/>
            <a:ln w="19050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fa-IR" b="1" dirty="0">
                <a:solidFill>
                  <a:sysClr val="window" lastClr="FFFFFF"/>
                </a:solidFill>
                <a:cs typeface="B Titr" pitchFamily="2" charset="-78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665016" y="2171086"/>
              <a:ext cx="4861968" cy="2515827"/>
            </a:xfrm>
            <a:prstGeom prst="roundRect">
              <a:avLst>
                <a:gd name="adj" fmla="val 16485"/>
              </a:avLst>
            </a:prstGeom>
            <a:noFill/>
            <a:ln w="19050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fa-IR" b="1" dirty="0">
                <a:solidFill>
                  <a:sysClr val="window" lastClr="FFFFFF"/>
                </a:solidFill>
                <a:cs typeface="B Titr" pitchFamily="2" charset="-78"/>
              </a:endParaRPr>
            </a:p>
          </p:txBody>
        </p:sp>
      </p:grpSp>
      <p:sp>
        <p:nvSpPr>
          <p:cNvPr id="25" name="Down Arrow 24"/>
          <p:cNvSpPr/>
          <p:nvPr/>
        </p:nvSpPr>
        <p:spPr>
          <a:xfrm>
            <a:off x="5453915" y="3059038"/>
            <a:ext cx="1633600" cy="411322"/>
          </a:xfrm>
          <a:prstGeom prst="downArrow">
            <a:avLst/>
          </a:prstGeom>
          <a:solidFill>
            <a:srgbClr val="FFFF0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-309092" y="5028891"/>
            <a:ext cx="12865994" cy="1178729"/>
            <a:chOff x="1493948" y="2917981"/>
            <a:chExt cx="9530366" cy="781156"/>
          </a:xfrm>
        </p:grpSpPr>
        <p:sp>
          <p:nvSpPr>
            <p:cNvPr id="27" name="Rounded Rectangle 26"/>
            <p:cNvSpPr/>
            <p:nvPr/>
          </p:nvSpPr>
          <p:spPr>
            <a:xfrm>
              <a:off x="1493948" y="2917981"/>
              <a:ext cx="9530366" cy="781156"/>
            </a:xfrm>
            <a:prstGeom prst="roundRect">
              <a:avLst/>
            </a:prstGeom>
            <a:solidFill>
              <a:srgbClr val="6AAC91"/>
            </a:solidFill>
            <a:ln w="22225" cap="rnd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584099" y="3058507"/>
              <a:ext cx="9298545" cy="539895"/>
            </a:xfrm>
            <a:prstGeom prst="roundRect">
              <a:avLst>
                <a:gd name="adj" fmla="val 50000"/>
              </a:avLst>
            </a:prstGeom>
            <a:solidFill>
              <a:srgbClr val="1D5B69"/>
            </a:solidFill>
            <a:ln w="15875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سوال در صورتی می تواند کمک تفکر باشد که بر اساس    </a:t>
              </a:r>
              <a:r>
                <a:rPr kumimoji="0" lang="fa-IR" sz="2000" b="1" i="0" u="none" strike="noStrike" kern="0" cap="none" spc="0" normalizeH="0" baseline="0" noProof="0" dirty="0" smtClean="0">
                  <a:ln w="0"/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«آداب درست و شایسته»     </a:t>
              </a:r>
              <a:r>
                <a:rPr kumimoji="0" lang="fa-IR" sz="20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پرسیده شود ...</a:t>
              </a:r>
              <a:endParaRPr kumimoji="0" lang="fa-IR" sz="2000" b="1" i="0" u="none" strike="noStrike" kern="0" cap="none" spc="0" normalizeH="0" baseline="0" noProof="0" dirty="0" smtClean="0">
                <a:ln w="0"/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180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37908" y="1455311"/>
            <a:ext cx="7923527" cy="2550019"/>
            <a:chOff x="653803" y="1622738"/>
            <a:chExt cx="10829028" cy="3188994"/>
          </a:xfrm>
          <a:noFill/>
          <a:effectLst>
            <a:outerShdw blurRad="177800" dist="393700" dir="5400000" sx="90000" sy="-19000" rotWithShape="0">
              <a:prstClr val="black">
                <a:alpha val="41000"/>
              </a:prstClr>
            </a:outerShdw>
          </a:effectLst>
        </p:grpSpPr>
        <p:grpSp>
          <p:nvGrpSpPr>
            <p:cNvPr id="4" name="Group 3"/>
            <p:cNvGrpSpPr/>
            <p:nvPr/>
          </p:nvGrpSpPr>
          <p:grpSpPr>
            <a:xfrm>
              <a:off x="1163089" y="1788194"/>
              <a:ext cx="9855507" cy="2888305"/>
              <a:chOff x="9410246" y="4370304"/>
              <a:chExt cx="2355149" cy="1230807"/>
            </a:xfrm>
            <a:grpFill/>
          </p:grpSpPr>
          <p:sp>
            <p:nvSpPr>
              <p:cNvPr id="6" name="Oval 5"/>
              <p:cNvSpPr/>
              <p:nvPr/>
            </p:nvSpPr>
            <p:spPr>
              <a:xfrm>
                <a:off x="9410246" y="4370304"/>
                <a:ext cx="2355149" cy="1230807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fa-IR" sz="2400" b="1" dirty="0">
                  <a:solidFill>
                    <a:prstClr val="white"/>
                  </a:solidFill>
                  <a:cs typeface="B Lotus" panose="00000400000000000000" pitchFamily="2" charset="-78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9427213" y="4392256"/>
                <a:ext cx="2324163" cy="118829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fa-IR" sz="2800" b="1" dirty="0" smtClean="0">
                    <a:solidFill>
                      <a:srgbClr val="FFFF00"/>
                    </a:solidFill>
                    <a:cs typeface="B Titr" panose="00000700000000000000" pitchFamily="2" charset="-78"/>
                  </a:rPr>
                  <a:t>اللهم صل علی محمد و آل محمد </a:t>
                </a:r>
              </a:p>
              <a:p>
                <a:pPr algn="ctr"/>
                <a:r>
                  <a:rPr lang="fa-IR" sz="2800" b="1" dirty="0" smtClean="0">
                    <a:solidFill>
                      <a:srgbClr val="FFFF00"/>
                    </a:solidFill>
                    <a:cs typeface="B Titr" panose="00000700000000000000" pitchFamily="2" charset="-78"/>
                  </a:rPr>
                  <a:t>و عجل فرجهم</a:t>
                </a:r>
                <a:endParaRPr lang="fa-IR" sz="2800" b="1" dirty="0">
                  <a:solidFill>
                    <a:srgbClr val="FFFF00"/>
                  </a:solidFill>
                  <a:cs typeface="B Titr" panose="00000700000000000000" pitchFamily="2" charset="-78"/>
                </a:endParaRPr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1068946" y="1766553"/>
              <a:ext cx="10031442" cy="294858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prstClr val="white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78794" y="1740794"/>
              <a:ext cx="10209485" cy="3000099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prstClr val="white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71397" y="1712894"/>
              <a:ext cx="10412751" cy="305161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prstClr val="white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59853" y="1671293"/>
              <a:ext cx="10627704" cy="3129707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prstClr val="white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53803" y="1622738"/>
              <a:ext cx="10829028" cy="3188994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prstClr val="white"/>
                </a:solidFill>
                <a:cs typeface="B Lotus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52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64417" y="1707841"/>
            <a:ext cx="6095848" cy="1602174"/>
          </a:xfrm>
          <a:prstGeom prst="roundRect">
            <a:avLst>
              <a:gd name="adj" fmla="val 40766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dirty="0" smtClean="0">
                <a:solidFill>
                  <a:prstClr val="white"/>
                </a:solidFill>
                <a:cs typeface="B Titr" panose="00000700000000000000" pitchFamily="2" charset="-78"/>
              </a:rPr>
              <a:t>تحلیلی از معنای پرسش</a:t>
            </a:r>
            <a:endParaRPr lang="fa-IR" sz="4000" dirty="0" smtClean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334851" y="1625310"/>
            <a:ext cx="12750085" cy="1774713"/>
          </a:xfrm>
          <a:prstGeom prst="roundRect">
            <a:avLst>
              <a:gd name="adj" fmla="val 18825"/>
            </a:avLst>
          </a:prstGeom>
          <a:noFill/>
          <a:ln>
            <a:solidFill>
              <a:srgbClr val="CF7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12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H="1">
            <a:off x="10022647" y="3703388"/>
            <a:ext cx="6160" cy="903768"/>
          </a:xfrm>
          <a:prstGeom prst="line">
            <a:avLst/>
          </a:prstGeom>
          <a:noFill/>
          <a:ln w="28575" cap="rnd" cmpd="sng" algn="ctr">
            <a:solidFill>
              <a:schemeClr val="accent3"/>
            </a:solidFill>
            <a:prstDash val="sysDash"/>
          </a:ln>
          <a:effectLst/>
        </p:spPr>
      </p:cxnSp>
      <p:cxnSp>
        <p:nvCxnSpPr>
          <p:cNvPr id="3" name="Straight Connector 2"/>
          <p:cNvCxnSpPr/>
          <p:nvPr/>
        </p:nvCxnSpPr>
        <p:spPr>
          <a:xfrm flipH="1">
            <a:off x="6155455" y="3759004"/>
            <a:ext cx="6160" cy="903768"/>
          </a:xfrm>
          <a:prstGeom prst="line">
            <a:avLst/>
          </a:prstGeom>
          <a:noFill/>
          <a:ln w="28575" cap="rnd" cmpd="sng" algn="ctr">
            <a:solidFill>
              <a:schemeClr val="accent3"/>
            </a:solidFill>
            <a:prstDash val="sysDash"/>
          </a:ln>
          <a:effectLst/>
        </p:spPr>
      </p:cxnSp>
      <p:cxnSp>
        <p:nvCxnSpPr>
          <p:cNvPr id="4" name="Straight Connector 3"/>
          <p:cNvCxnSpPr/>
          <p:nvPr/>
        </p:nvCxnSpPr>
        <p:spPr>
          <a:xfrm flipH="1">
            <a:off x="2039274" y="3775587"/>
            <a:ext cx="6160" cy="903768"/>
          </a:xfrm>
          <a:prstGeom prst="line">
            <a:avLst/>
          </a:prstGeom>
          <a:noFill/>
          <a:ln w="28575" cap="rnd" cmpd="sng" algn="ctr">
            <a:solidFill>
              <a:schemeClr val="accent3"/>
            </a:solidFill>
            <a:prstDash val="sysDash"/>
          </a:ln>
          <a:effectLst/>
        </p:spPr>
      </p:cxnSp>
      <p:cxnSp>
        <p:nvCxnSpPr>
          <p:cNvPr id="5" name="Straight Connector 4"/>
          <p:cNvCxnSpPr/>
          <p:nvPr/>
        </p:nvCxnSpPr>
        <p:spPr>
          <a:xfrm flipH="1">
            <a:off x="6175960" y="2612164"/>
            <a:ext cx="6160" cy="903768"/>
          </a:xfrm>
          <a:prstGeom prst="line">
            <a:avLst/>
          </a:prstGeom>
          <a:noFill/>
          <a:ln w="57150" cap="rnd" cmpd="sng" algn="ctr">
            <a:solidFill>
              <a:schemeClr val="accent3"/>
            </a:solidFill>
            <a:prstDash val="solid"/>
          </a:ln>
          <a:effectLst/>
        </p:spPr>
      </p:cxnSp>
      <p:sp>
        <p:nvSpPr>
          <p:cNvPr id="6" name="Rounded Rectangle 5"/>
          <p:cNvSpPr/>
          <p:nvPr/>
        </p:nvSpPr>
        <p:spPr>
          <a:xfrm>
            <a:off x="-721217" y="347406"/>
            <a:ext cx="13072055" cy="989181"/>
          </a:xfrm>
          <a:prstGeom prst="roundRect">
            <a:avLst/>
          </a:prstGeom>
          <a:solidFill>
            <a:schemeClr val="accent4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200" b="1" i="0" u="none" strike="noStrike" kern="0" cap="none" spc="0" normalizeH="0" baseline="0" noProof="0" dirty="0" smtClean="0">
              <a:ln w="10160">
                <a:solidFill>
                  <a:srgbClr val="92AA4C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637420" y="585301"/>
            <a:ext cx="1100091" cy="782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w_Lotus"/>
                <a:ea typeface="Calibri" panose="020F0502020204030204" pitchFamily="34" charset="0"/>
                <a:cs typeface="B Lotus" panose="00000400000000000000" pitchFamily="2" charset="-78"/>
              </a:rPr>
              <a:t>وقتی: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412901" y="35416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>
              <a:solidFill>
                <a:prstClr val="black"/>
              </a:solidFill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91718" y="411802"/>
            <a:ext cx="2961611" cy="842046"/>
          </a:xfrm>
          <a:prstGeom prst="roundRect">
            <a:avLst/>
          </a:prstGeom>
          <a:gradFill rotWithShape="1">
            <a:gsLst>
              <a:gs pos="0">
                <a:srgbClr val="E3EACF">
                  <a:tint val="90000"/>
                  <a:satMod val="92000"/>
                  <a:lumMod val="120000"/>
                </a:srgbClr>
              </a:gs>
              <a:gs pos="100000">
                <a:srgbClr val="E3EACF">
                  <a:shade val="98000"/>
                  <a:satMod val="120000"/>
                  <a:lumMod val="98000"/>
                </a:srgbClr>
              </a:gs>
            </a:gsLst>
            <a:path path="circle">
              <a:fillToRect l="50000" t="50000" r="100000" b="100000"/>
            </a:path>
          </a:gradFill>
          <a:ln w="15875" cap="rnd" cmpd="sng" algn="ctr">
            <a:solidFill>
              <a:srgbClr val="F0B27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انسان با چیزی روبرو می شود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24269" y="413659"/>
            <a:ext cx="3567446" cy="840188"/>
          </a:xfrm>
          <a:prstGeom prst="roundRect">
            <a:avLst/>
          </a:prstGeom>
          <a:gradFill rotWithShape="1">
            <a:gsLst>
              <a:gs pos="0">
                <a:srgbClr val="E3EACF">
                  <a:tint val="90000"/>
                  <a:satMod val="92000"/>
                  <a:lumMod val="120000"/>
                </a:srgbClr>
              </a:gs>
              <a:gs pos="100000">
                <a:srgbClr val="E3EACF">
                  <a:shade val="98000"/>
                  <a:satMod val="120000"/>
                  <a:lumMod val="98000"/>
                </a:srgbClr>
              </a:gs>
            </a:gsLst>
            <a:path path="circle">
              <a:fillToRect l="50000" t="50000" r="100000" b="100000"/>
            </a:path>
          </a:gradFill>
          <a:ln w="15875" cap="rnd" cmpd="sng" algn="ctr">
            <a:solidFill>
              <a:srgbClr val="F0B27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نسبت به آن ابهام دارد و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می خواهد در رابطه با آن بیشتر بداند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608490" y="1389786"/>
            <a:ext cx="3156284" cy="477281"/>
          </a:xfrm>
          <a:prstGeom prst="downArrow">
            <a:avLst/>
          </a:prstGeom>
          <a:solidFill>
            <a:schemeClr val="accent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0323" y="413660"/>
            <a:ext cx="3383943" cy="840188"/>
          </a:xfrm>
          <a:prstGeom prst="roundRect">
            <a:avLst/>
          </a:prstGeom>
          <a:gradFill rotWithShape="1">
            <a:gsLst>
              <a:gs pos="0">
                <a:srgbClr val="E3EACF">
                  <a:tint val="90000"/>
                  <a:satMod val="92000"/>
                  <a:lumMod val="120000"/>
                </a:srgbClr>
              </a:gs>
              <a:gs pos="100000">
                <a:srgbClr val="E3EACF">
                  <a:shade val="98000"/>
                  <a:satMod val="120000"/>
                  <a:lumMod val="98000"/>
                </a:srgbClr>
              </a:gs>
            </a:gsLst>
            <a:path path="circle">
              <a:fillToRect l="50000" t="50000" r="100000" b="100000"/>
            </a:path>
          </a:gradFill>
          <a:ln w="15875" cap="rnd" cmpd="sng" algn="ctr">
            <a:solidFill>
              <a:srgbClr val="F0B27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اگر این حالت را از خود بروز دهد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97365" y="3246628"/>
            <a:ext cx="4122341" cy="624461"/>
          </a:xfrm>
          <a:prstGeom prst="roundRect">
            <a:avLst/>
          </a:prstGeom>
          <a:gradFill rotWithShape="1">
            <a:gsLst>
              <a:gs pos="0">
                <a:srgbClr val="E3EACF">
                  <a:tint val="90000"/>
                  <a:satMod val="92000"/>
                  <a:lumMod val="120000"/>
                </a:srgbClr>
              </a:gs>
              <a:gs pos="100000">
                <a:srgbClr val="E3EACF">
                  <a:shade val="98000"/>
                  <a:satMod val="120000"/>
                  <a:lumMod val="98000"/>
                </a:srgbClr>
              </a:gs>
            </a:gsLst>
            <a:path path="circle">
              <a:fillToRect l="50000" t="50000" r="100000" b="100000"/>
            </a:path>
          </a:gradFill>
          <a:ln w="28575" cap="rnd" cmpd="sng" algn="ctr">
            <a:solidFill>
              <a:srgbClr val="6AAC91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وجود میل و طلب برای دانستن راجع به آن چیز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</p:txBody>
      </p:sp>
      <p:cxnSp>
        <p:nvCxnSpPr>
          <p:cNvPr id="14" name="Straight Connector 13"/>
          <p:cNvCxnSpPr>
            <a:stCxn id="16" idx="2"/>
            <a:endCxn id="18" idx="0"/>
          </p:cNvCxnSpPr>
          <p:nvPr/>
        </p:nvCxnSpPr>
        <p:spPr>
          <a:xfrm>
            <a:off x="6180492" y="2563650"/>
            <a:ext cx="3848316" cy="681662"/>
          </a:xfrm>
          <a:prstGeom prst="line">
            <a:avLst/>
          </a:prstGeom>
          <a:noFill/>
          <a:ln w="57150" cap="rnd" cmpd="sng" algn="ctr">
            <a:solidFill>
              <a:schemeClr val="accent3"/>
            </a:solidFill>
            <a:prstDash val="solid"/>
          </a:ln>
          <a:effectLst/>
        </p:spPr>
      </p:cxnSp>
      <p:cxnSp>
        <p:nvCxnSpPr>
          <p:cNvPr id="15" name="Straight Connector 14"/>
          <p:cNvCxnSpPr>
            <a:stCxn id="17" idx="0"/>
            <a:endCxn id="16" idx="2"/>
          </p:cNvCxnSpPr>
          <p:nvPr/>
        </p:nvCxnSpPr>
        <p:spPr>
          <a:xfrm flipV="1">
            <a:off x="2077763" y="2563650"/>
            <a:ext cx="4102729" cy="681662"/>
          </a:xfrm>
          <a:prstGeom prst="line">
            <a:avLst/>
          </a:prstGeom>
          <a:noFill/>
          <a:ln w="57150" cap="rnd" cmpd="sng" algn="ctr">
            <a:solidFill>
              <a:schemeClr val="accent3"/>
            </a:solidFill>
            <a:prstDash val="solid"/>
          </a:ln>
          <a:effectLst/>
        </p:spPr>
      </p:cxnSp>
      <p:sp>
        <p:nvSpPr>
          <p:cNvPr id="16" name="Rounded Rectangle 15"/>
          <p:cNvSpPr/>
          <p:nvPr/>
        </p:nvSpPr>
        <p:spPr>
          <a:xfrm>
            <a:off x="4634847" y="1934216"/>
            <a:ext cx="3091290" cy="629434"/>
          </a:xfrm>
          <a:prstGeom prst="roundRect">
            <a:avLst/>
          </a:prstGeom>
          <a:solidFill>
            <a:schemeClr val="accent4"/>
          </a:solidFill>
          <a:ln w="15875" cap="rnd" cmpd="sng" algn="ctr">
            <a:solidFill>
              <a:schemeClr val="accent3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0" cap="none" spc="0" normalizeH="0" baseline="0" noProof="0" dirty="0" smtClean="0">
                <a:ln w="10160">
                  <a:solidFill>
                    <a:srgbClr val="92AA4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سوال یا پرسش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37291" y="3245312"/>
            <a:ext cx="2680944" cy="625777"/>
          </a:xfrm>
          <a:prstGeom prst="roundRect">
            <a:avLst/>
          </a:prstGeom>
          <a:gradFill rotWithShape="1">
            <a:gsLst>
              <a:gs pos="0">
                <a:srgbClr val="E3EACF">
                  <a:tint val="90000"/>
                  <a:satMod val="92000"/>
                  <a:lumMod val="120000"/>
                </a:srgbClr>
              </a:gs>
              <a:gs pos="100000">
                <a:srgbClr val="E3EACF">
                  <a:shade val="98000"/>
                  <a:satMod val="120000"/>
                  <a:lumMod val="98000"/>
                </a:srgbClr>
              </a:gs>
            </a:gsLst>
            <a:path path="circle">
              <a:fillToRect l="50000" t="50000" r="100000" b="100000"/>
            </a:path>
          </a:gradFill>
          <a:ln w="28575" cap="rnd" cmpd="sng" algn="ctr">
            <a:solidFill>
              <a:srgbClr val="6AAC91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آشکار ساختن میل و طلب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744753" y="3245312"/>
            <a:ext cx="2568109" cy="625777"/>
          </a:xfrm>
          <a:prstGeom prst="roundRect">
            <a:avLst/>
          </a:prstGeom>
          <a:gradFill rotWithShape="1">
            <a:gsLst>
              <a:gs pos="0">
                <a:srgbClr val="E3EACF">
                  <a:tint val="90000"/>
                  <a:satMod val="92000"/>
                  <a:lumMod val="120000"/>
                </a:srgbClr>
              </a:gs>
              <a:gs pos="100000">
                <a:srgbClr val="E3EACF">
                  <a:shade val="98000"/>
                  <a:satMod val="120000"/>
                  <a:lumMod val="98000"/>
                </a:srgbClr>
              </a:gs>
            </a:gsLst>
            <a:path path="circle">
              <a:fillToRect l="50000" t="50000" r="100000" b="100000"/>
            </a:path>
          </a:gradFill>
          <a:ln w="28575" cap="rnd" cmpd="sng" algn="ctr">
            <a:solidFill>
              <a:srgbClr val="6AAC91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روبرو شدن با چیزی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8333161" y="3397873"/>
            <a:ext cx="321972" cy="321972"/>
          </a:xfrm>
          <a:prstGeom prst="plus">
            <a:avLst>
              <a:gd name="adj" fmla="val 33000"/>
            </a:avLst>
          </a:prstGeom>
          <a:solidFill>
            <a:schemeClr val="accent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20" name="Cross 19"/>
          <p:cNvSpPr/>
          <p:nvPr/>
        </p:nvSpPr>
        <p:spPr>
          <a:xfrm>
            <a:off x="3580320" y="3403459"/>
            <a:ext cx="321972" cy="321972"/>
          </a:xfrm>
          <a:prstGeom prst="plus">
            <a:avLst>
              <a:gd name="adj" fmla="val 33000"/>
            </a:avLst>
          </a:prstGeom>
          <a:solidFill>
            <a:schemeClr val="accent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969364" y="5188604"/>
            <a:ext cx="4178380" cy="712763"/>
          </a:xfrm>
          <a:prstGeom prst="line">
            <a:avLst/>
          </a:prstGeom>
          <a:noFill/>
          <a:ln w="57150" cap="rnd" cmpd="sng" algn="ctr">
            <a:solidFill>
              <a:schemeClr val="accent3"/>
            </a:solidFill>
            <a:prstDash val="solid"/>
          </a:ln>
          <a:effectLst/>
        </p:spPr>
      </p:cxnSp>
      <p:cxnSp>
        <p:nvCxnSpPr>
          <p:cNvPr id="22" name="Straight Connector 21"/>
          <p:cNvCxnSpPr/>
          <p:nvPr/>
        </p:nvCxnSpPr>
        <p:spPr>
          <a:xfrm flipH="1">
            <a:off x="6186632" y="5034217"/>
            <a:ext cx="6160" cy="903768"/>
          </a:xfrm>
          <a:prstGeom prst="line">
            <a:avLst/>
          </a:prstGeom>
          <a:noFill/>
          <a:ln w="57150" cap="rnd" cmpd="sng" algn="ctr">
            <a:solidFill>
              <a:schemeClr val="accent3"/>
            </a:solidFill>
            <a:prstDash val="solid"/>
          </a:ln>
          <a:effectLst/>
        </p:spPr>
      </p:cxnSp>
      <p:cxnSp>
        <p:nvCxnSpPr>
          <p:cNvPr id="23" name="Straight Connector 22"/>
          <p:cNvCxnSpPr/>
          <p:nvPr/>
        </p:nvCxnSpPr>
        <p:spPr>
          <a:xfrm flipV="1">
            <a:off x="6199260" y="5188305"/>
            <a:ext cx="4078081" cy="713062"/>
          </a:xfrm>
          <a:prstGeom prst="line">
            <a:avLst/>
          </a:prstGeom>
          <a:noFill/>
          <a:ln w="57150" cap="rnd" cmpd="sng" algn="ctr">
            <a:solidFill>
              <a:schemeClr val="accent3"/>
            </a:solidFill>
            <a:prstDash val="solid"/>
          </a:ln>
          <a:effectLst/>
        </p:spPr>
      </p:cxnSp>
      <p:sp>
        <p:nvSpPr>
          <p:cNvPr id="24" name="Rounded Rectangle 23"/>
          <p:cNvSpPr/>
          <p:nvPr/>
        </p:nvSpPr>
        <p:spPr>
          <a:xfrm>
            <a:off x="3958024" y="4359593"/>
            <a:ext cx="4403879" cy="856096"/>
          </a:xfrm>
          <a:prstGeom prst="roundRect">
            <a:avLst/>
          </a:prstGeom>
          <a:gradFill rotWithShape="1">
            <a:gsLst>
              <a:gs pos="0">
                <a:srgbClr val="E3EACF">
                  <a:tint val="90000"/>
                  <a:satMod val="92000"/>
                  <a:lumMod val="120000"/>
                </a:srgbClr>
              </a:gs>
              <a:gs pos="100000">
                <a:srgbClr val="E3EACF">
                  <a:shade val="98000"/>
                  <a:satMod val="120000"/>
                  <a:lumMod val="98000"/>
                </a:srgbClr>
              </a:gs>
            </a:gsLst>
            <a:path path="circle">
              <a:fillToRect l="50000" t="50000" r="100000" b="100000"/>
            </a:path>
          </a:gradFill>
          <a:ln w="28575" cap="rnd" cmpd="sng" algn="ctr">
            <a:solidFill>
              <a:srgbClr val="6AAC91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روبرو شده اما تمایل ندارد راجع به آن چیزی بداند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760492" y="4359593"/>
            <a:ext cx="2568109" cy="856096"/>
          </a:xfrm>
          <a:prstGeom prst="roundRect">
            <a:avLst/>
          </a:prstGeom>
          <a:gradFill rotWithShape="1">
            <a:gsLst>
              <a:gs pos="0">
                <a:srgbClr val="E3EACF">
                  <a:tint val="90000"/>
                  <a:satMod val="92000"/>
                  <a:lumMod val="120000"/>
                </a:srgbClr>
              </a:gs>
              <a:gs pos="100000">
                <a:srgbClr val="E3EACF">
                  <a:shade val="98000"/>
                  <a:satMod val="120000"/>
                  <a:lumMod val="98000"/>
                </a:srgbClr>
              </a:gs>
            </a:gsLst>
            <a:path path="circle">
              <a:fillToRect l="50000" t="50000" r="100000" b="100000"/>
            </a:path>
          </a:gradFill>
          <a:ln w="28575" cap="rnd" cmpd="sng" algn="ctr">
            <a:solidFill>
              <a:srgbClr val="6AAC91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با چیزی روبرو نشده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546607" y="5897478"/>
            <a:ext cx="7254215" cy="625160"/>
          </a:xfrm>
          <a:prstGeom prst="roundRect">
            <a:avLst/>
          </a:prstGeom>
          <a:solidFill>
            <a:schemeClr val="accent4"/>
          </a:solidFill>
          <a:ln w="15875" cap="rnd" cmpd="sng" algn="ctr">
            <a:solidFill>
              <a:schemeClr val="accent3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 w="10160">
                  <a:solidFill>
                    <a:srgbClr val="92AA4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دلایل عدم سوال نسبت به موضوعی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21973" y="4365939"/>
            <a:ext cx="3372056" cy="848423"/>
          </a:xfrm>
          <a:prstGeom prst="roundRect">
            <a:avLst/>
          </a:prstGeom>
          <a:gradFill rotWithShape="1">
            <a:gsLst>
              <a:gs pos="0">
                <a:srgbClr val="E3EACF">
                  <a:tint val="90000"/>
                  <a:satMod val="92000"/>
                  <a:lumMod val="120000"/>
                </a:srgbClr>
              </a:gs>
              <a:gs pos="100000">
                <a:srgbClr val="E3EACF">
                  <a:shade val="98000"/>
                  <a:satMod val="120000"/>
                  <a:lumMod val="98000"/>
                </a:srgbClr>
              </a:gs>
            </a:gsLst>
            <a:path path="circle">
              <a:fillToRect l="50000" t="50000" r="100000" b="100000"/>
            </a:path>
          </a:gradFill>
          <a:ln w="28575" cap="rnd" cmpd="sng" algn="ctr">
            <a:solidFill>
              <a:srgbClr val="6AAC91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روبرو شده، تمایل هم دارد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اما تصمیم به بروز آن را ندارد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692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937308" y="5070112"/>
            <a:ext cx="0" cy="1256087"/>
          </a:xfrm>
          <a:prstGeom prst="line">
            <a:avLst/>
          </a:prstGeom>
          <a:noFill/>
          <a:ln w="76200" cap="rnd" cmpd="sng" algn="ctr">
            <a:solidFill>
              <a:schemeClr val="accent3"/>
            </a:solidFill>
            <a:prstDash val="solid"/>
          </a:ln>
          <a:effectLst/>
        </p:spPr>
      </p:cxnSp>
      <p:sp>
        <p:nvSpPr>
          <p:cNvPr id="3" name="Right Bracket 2"/>
          <p:cNvSpPr/>
          <p:nvPr/>
        </p:nvSpPr>
        <p:spPr>
          <a:xfrm rot="16200000">
            <a:off x="6187705" y="-2383987"/>
            <a:ext cx="334851" cy="6348100"/>
          </a:xfrm>
          <a:prstGeom prst="rightBracket">
            <a:avLst/>
          </a:prstGeom>
          <a:noFill/>
          <a:ln w="38100" cap="rnd" cmpd="sng" algn="ctr">
            <a:solidFill>
              <a:schemeClr val="accent3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50493" y="2027708"/>
            <a:ext cx="4485184" cy="964441"/>
          </a:xfrm>
          <a:prstGeom prst="roundRect">
            <a:avLst/>
          </a:prstGeom>
          <a:gradFill rotWithShape="1">
            <a:gsLst>
              <a:gs pos="0">
                <a:srgbClr val="E3EACF">
                  <a:tint val="90000"/>
                  <a:satMod val="92000"/>
                  <a:lumMod val="120000"/>
                </a:srgbClr>
              </a:gs>
              <a:gs pos="100000">
                <a:srgbClr val="E3EACF">
                  <a:shade val="98000"/>
                  <a:satMod val="120000"/>
                  <a:lumMod val="98000"/>
                </a:srgbClr>
              </a:gs>
            </a:gsLst>
            <a:path path="circle">
              <a:fillToRect l="50000" t="50000" r="100000" b="100000"/>
            </a:path>
          </a:gradFill>
          <a:ln w="2222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بخشی از سوالاتی که در ما شکل می گیرد در روبرو شدن با حوادث و اتفاقات </a:t>
            </a: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«</a:t>
            </a: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جدید</a:t>
            </a:r>
            <a:r>
              <a:rPr kumimoji="0" lang="fa-IR" sz="2400" b="1" i="0" u="none" strike="noStrike" kern="0" cap="none" spc="0" normalizeH="0" baseline="0" noProof="0" dirty="0" smtClean="0">
                <a:ln w="0"/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»</a:t>
            </a: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  </a:t>
            </a: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است.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326869" y="730518"/>
            <a:ext cx="4455364" cy="665555"/>
          </a:xfrm>
          <a:prstGeom prst="roundRect">
            <a:avLst/>
          </a:prstGeom>
          <a:gradFill rotWithShape="1">
            <a:gsLst>
              <a:gs pos="0">
                <a:srgbClr val="E3EACF">
                  <a:tint val="90000"/>
                  <a:satMod val="92000"/>
                  <a:lumMod val="120000"/>
                </a:srgbClr>
              </a:gs>
              <a:gs pos="100000">
                <a:srgbClr val="E3EACF">
                  <a:shade val="98000"/>
                  <a:satMod val="120000"/>
                  <a:lumMod val="98000"/>
                </a:srgbClr>
              </a:gs>
            </a:gsLst>
            <a:path path="circle">
              <a:fillToRect l="50000" t="50000" r="100000" b="100000"/>
            </a:path>
          </a:gradFill>
          <a:ln w="2222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 </a:t>
            </a: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«عادی شدن برخورد با پدیده ها و رخدادها»</a:t>
            </a:r>
            <a:endParaRPr kumimoji="0" lang="fa-IR" sz="2000" b="1" i="0" u="none" strike="noStrike" kern="0" cap="none" spc="0" normalizeH="0" baseline="0" noProof="0" dirty="0" smtClean="0">
              <a:ln w="0"/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997762" y="1417078"/>
            <a:ext cx="3156284" cy="477281"/>
          </a:xfrm>
          <a:prstGeom prst="downArrow">
            <a:avLst/>
          </a:prstGeom>
          <a:solidFill>
            <a:schemeClr val="accent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به عبارتی:</a:t>
            </a:r>
          </a:p>
        </p:txBody>
      </p:sp>
      <p:sp>
        <p:nvSpPr>
          <p:cNvPr id="7" name="Down Arrow 6"/>
          <p:cNvSpPr/>
          <p:nvPr/>
        </p:nvSpPr>
        <p:spPr>
          <a:xfrm>
            <a:off x="8661034" y="3001823"/>
            <a:ext cx="2020796" cy="278468"/>
          </a:xfrm>
          <a:prstGeom prst="downArrow">
            <a:avLst/>
          </a:prstGeom>
          <a:solidFill>
            <a:schemeClr val="accent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979234" y="4325945"/>
            <a:ext cx="6160" cy="903768"/>
          </a:xfrm>
          <a:prstGeom prst="line">
            <a:avLst/>
          </a:prstGeom>
          <a:noFill/>
          <a:ln w="57150" cap="rnd" cmpd="sng" algn="ctr">
            <a:solidFill>
              <a:schemeClr val="accent3"/>
            </a:solidFill>
            <a:prstDash val="solid"/>
          </a:ln>
          <a:effectLst/>
        </p:spPr>
      </p:cxnSp>
      <p:cxnSp>
        <p:nvCxnSpPr>
          <p:cNvPr id="9" name="Straight Connector 8"/>
          <p:cNvCxnSpPr/>
          <p:nvPr/>
        </p:nvCxnSpPr>
        <p:spPr>
          <a:xfrm flipH="1">
            <a:off x="8061257" y="4197760"/>
            <a:ext cx="6160" cy="903768"/>
          </a:xfrm>
          <a:prstGeom prst="line">
            <a:avLst/>
          </a:prstGeom>
          <a:noFill/>
          <a:ln w="57150" cap="rnd" cmpd="sng" algn="ctr">
            <a:solidFill>
              <a:schemeClr val="accent3"/>
            </a:solidFill>
            <a:prstDash val="solid"/>
          </a:ln>
          <a:effectLst/>
        </p:spPr>
      </p:cxnSp>
      <p:cxnSp>
        <p:nvCxnSpPr>
          <p:cNvPr id="10" name="Straight Connector 9"/>
          <p:cNvCxnSpPr>
            <a:stCxn id="13" idx="2"/>
          </p:cNvCxnSpPr>
          <p:nvPr/>
        </p:nvCxnSpPr>
        <p:spPr>
          <a:xfrm>
            <a:off x="8054548" y="5680170"/>
            <a:ext cx="1450060" cy="407831"/>
          </a:xfrm>
          <a:prstGeom prst="line">
            <a:avLst/>
          </a:prstGeom>
          <a:noFill/>
          <a:ln w="57150" cap="rnd" cmpd="sng" algn="ctr">
            <a:solidFill>
              <a:schemeClr val="accent3"/>
            </a:solidFill>
            <a:prstDash val="solid"/>
          </a:ln>
          <a:effectLst/>
        </p:spPr>
      </p:cxnSp>
      <p:cxnSp>
        <p:nvCxnSpPr>
          <p:cNvPr id="11" name="Straight Connector 10"/>
          <p:cNvCxnSpPr>
            <a:stCxn id="12" idx="2"/>
          </p:cNvCxnSpPr>
          <p:nvPr/>
        </p:nvCxnSpPr>
        <p:spPr>
          <a:xfrm flipH="1">
            <a:off x="9529181" y="5655008"/>
            <a:ext cx="1424296" cy="432993"/>
          </a:xfrm>
          <a:prstGeom prst="line">
            <a:avLst/>
          </a:prstGeom>
          <a:noFill/>
          <a:ln w="57150" cap="rnd" cmpd="sng" algn="ctr">
            <a:solidFill>
              <a:schemeClr val="accent3"/>
            </a:solidFill>
            <a:prstDash val="solid"/>
          </a:ln>
          <a:effectLst/>
        </p:spPr>
      </p:cxnSp>
      <p:sp>
        <p:nvSpPr>
          <p:cNvPr id="12" name="Rounded Rectangle 11"/>
          <p:cNvSpPr/>
          <p:nvPr/>
        </p:nvSpPr>
        <p:spPr>
          <a:xfrm>
            <a:off x="9723545" y="4916030"/>
            <a:ext cx="2459863" cy="73897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بالا رفتن دقت و توجه</a:t>
            </a: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24616" y="4941192"/>
            <a:ext cx="2459863" cy="73897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تمایل به علم و دانش</a:t>
            </a: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745551" y="6110836"/>
            <a:ext cx="3556718" cy="52422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زنده بودن و روبه رشد بودن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307549" y="3338963"/>
            <a:ext cx="4751377" cy="1162183"/>
            <a:chOff x="1493948" y="2959058"/>
            <a:chExt cx="9530366" cy="718795"/>
          </a:xfrm>
        </p:grpSpPr>
        <p:sp>
          <p:nvSpPr>
            <p:cNvPr id="16" name="Rounded Rectangle 15"/>
            <p:cNvSpPr/>
            <p:nvPr/>
          </p:nvSpPr>
          <p:spPr>
            <a:xfrm>
              <a:off x="1493948" y="2959058"/>
              <a:ext cx="9530366" cy="718795"/>
            </a:xfrm>
            <a:prstGeom prst="roundRect">
              <a:avLst/>
            </a:prstGeom>
            <a:solidFill>
              <a:srgbClr val="E2EBCA"/>
            </a:solidFill>
            <a:ln w="22225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584100" y="3003738"/>
              <a:ext cx="9298546" cy="629434"/>
            </a:xfrm>
            <a:prstGeom prst="roundRect">
              <a:avLst>
                <a:gd name="adj" fmla="val 50000"/>
              </a:avLst>
            </a:prstGeom>
            <a:solidFill>
              <a:srgbClr val="6AAC91">
                <a:lumMod val="75000"/>
              </a:srgbClr>
            </a:solidFill>
            <a:ln w="15875" cap="rnd" cmpd="sng" algn="ctr">
              <a:solidFill>
                <a:srgbClr val="A53010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2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می توان با اتفاقات روزمره با  </a:t>
              </a:r>
              <a:r>
                <a:rPr kumimoji="0" lang="fa-IR" sz="2400" b="1" i="0" u="none" strike="noStrike" kern="0" cap="none" spc="0" normalizeH="0" baseline="0" noProof="0" dirty="0" smtClean="0">
                  <a:ln w="0"/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«نگاهی جدید»  </a:t>
              </a:r>
              <a:r>
                <a:rPr kumimoji="0" lang="fa-IR" sz="22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روبرو شد و آنها را  </a:t>
              </a:r>
              <a:r>
                <a:rPr kumimoji="0" lang="fa-IR" sz="2400" b="1" i="0" u="none" strike="noStrike" kern="0" cap="none" spc="0" normalizeH="0" baseline="0" noProof="0" dirty="0" smtClean="0">
                  <a:ln w="0"/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«تکراری ندید».</a:t>
              </a:r>
              <a:endParaRPr kumimoji="0" lang="fa-IR" sz="2200" b="1" i="0" u="none" strike="noStrike" kern="0" cap="none" spc="0" normalizeH="0" baseline="0" noProof="0" dirty="0" smtClean="0">
                <a:ln w="0"/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</p:grpSp>
      <p:sp>
        <p:nvSpPr>
          <p:cNvPr id="18" name="Cross 17"/>
          <p:cNvSpPr/>
          <p:nvPr/>
        </p:nvSpPr>
        <p:spPr>
          <a:xfrm>
            <a:off x="9362924" y="5124533"/>
            <a:ext cx="321972" cy="321972"/>
          </a:xfrm>
          <a:prstGeom prst="plus">
            <a:avLst>
              <a:gd name="adj" fmla="val 33000"/>
            </a:avLst>
          </a:prstGeom>
          <a:solidFill>
            <a:srgbClr val="A5301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45810" y="763189"/>
            <a:ext cx="3303249" cy="657011"/>
          </a:xfrm>
          <a:prstGeom prst="roundRect">
            <a:avLst/>
          </a:prstGeom>
          <a:gradFill rotWithShape="1">
            <a:gsLst>
              <a:gs pos="0">
                <a:srgbClr val="E3EACF">
                  <a:tint val="90000"/>
                  <a:satMod val="92000"/>
                  <a:lumMod val="120000"/>
                </a:srgbClr>
              </a:gs>
              <a:gs pos="100000">
                <a:srgbClr val="E3EACF">
                  <a:shade val="98000"/>
                  <a:satMod val="120000"/>
                  <a:lumMod val="98000"/>
                </a:srgbClr>
              </a:gs>
            </a:gsLst>
            <a:path path="circle">
              <a:fillToRect l="50000" t="50000" r="100000" b="100000"/>
            </a:path>
          </a:gradFill>
          <a:ln w="2222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«بدیهی دانستن مسائل»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311124" y="159908"/>
            <a:ext cx="4044080" cy="405235"/>
          </a:xfrm>
          <a:prstGeom prst="roundRect">
            <a:avLst/>
          </a:prstGeom>
          <a:noFill/>
          <a:ln w="22225" cap="rnd" cmpd="sng" algn="ctr">
            <a:solidFill>
              <a:srgbClr val="E8EAAB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 w="0"/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از دلایل سوال نداشتن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93598" y="1642314"/>
            <a:ext cx="5607133" cy="828298"/>
          </a:xfrm>
          <a:prstGeom prst="roundRect">
            <a:avLst/>
          </a:prstGeom>
          <a:gradFill rotWithShape="1">
            <a:gsLst>
              <a:gs pos="0">
                <a:srgbClr val="E3EACF">
                  <a:tint val="90000"/>
                  <a:satMod val="92000"/>
                  <a:lumMod val="120000"/>
                </a:srgbClr>
              </a:gs>
              <a:gs pos="100000">
                <a:srgbClr val="E3EACF">
                  <a:shade val="98000"/>
                  <a:satMod val="120000"/>
                  <a:lumMod val="98000"/>
                </a:srgbClr>
              </a:gs>
            </a:gsLst>
            <a:path path="circle">
              <a:fillToRect l="50000" t="50000" r="100000" b="100000"/>
            </a:path>
          </a:gradFill>
          <a:ln w="22225" cap="rnd" cmpd="sng" algn="ctr">
            <a:solidFill>
              <a:srgbClr val="A5301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ضرورت انطباق با</a:t>
            </a: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 </a:t>
            </a: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«حق»</a:t>
            </a: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 </a:t>
            </a: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و دور شدن از اشتباهات احتمالی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(با قرار گرفتن در معرض سوال)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50767" y="2761709"/>
            <a:ext cx="5217789" cy="1161621"/>
            <a:chOff x="1493948" y="2959058"/>
            <a:chExt cx="9530366" cy="718795"/>
          </a:xfrm>
          <a:solidFill>
            <a:schemeClr val="accent4"/>
          </a:solidFill>
        </p:grpSpPr>
        <p:sp>
          <p:nvSpPr>
            <p:cNvPr id="23" name="Rounded Rectangle 22"/>
            <p:cNvSpPr/>
            <p:nvPr/>
          </p:nvSpPr>
          <p:spPr>
            <a:xfrm>
              <a:off x="1493948" y="2959058"/>
              <a:ext cx="9530366" cy="718795"/>
            </a:xfrm>
            <a:prstGeom prst="roundRect">
              <a:avLst/>
            </a:prstGeom>
            <a:grpFill/>
            <a:ln w="22225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584099" y="3003738"/>
              <a:ext cx="9298547" cy="629434"/>
            </a:xfrm>
            <a:prstGeom prst="roundRect">
              <a:avLst>
                <a:gd name="adj" fmla="val 50000"/>
              </a:avLst>
            </a:prstGeom>
            <a:grpFill/>
            <a:ln w="15875" cap="rnd" cmpd="sng" algn="ctr">
              <a:solidFill>
                <a:srgbClr val="A53010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2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برای خارج شدن از جهل هم باید </a:t>
              </a:r>
              <a:r>
                <a:rPr kumimoji="0" lang="fa-IR" sz="2200" b="1" i="0" u="none" strike="noStrike" kern="0" cap="none" spc="0" normalizeH="0" baseline="0" noProof="0" dirty="0" smtClean="0">
                  <a:ln w="0"/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«</a:t>
              </a:r>
              <a:r>
                <a:rPr kumimoji="0" lang="fa-IR" sz="2400" b="1" i="0" u="none" strike="noStrike" kern="0" cap="none" spc="0" normalizeH="0" baseline="0" noProof="0" dirty="0" smtClean="0">
                  <a:ln w="0"/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پرسش کرد</a:t>
              </a:r>
              <a:r>
                <a:rPr kumimoji="0" lang="fa-IR" sz="2200" b="1" i="0" u="none" strike="noStrike" kern="0" cap="none" spc="0" normalizeH="0" baseline="0" noProof="0" dirty="0" smtClean="0">
                  <a:ln w="0"/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» </a:t>
              </a: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2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و هم باید  </a:t>
              </a:r>
              <a:r>
                <a:rPr kumimoji="0" lang="fa-IR" sz="2200" b="1" i="0" u="none" strike="noStrike" kern="0" cap="none" spc="0" normalizeH="0" baseline="0" noProof="0" dirty="0" smtClean="0">
                  <a:ln w="0"/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«</a:t>
              </a:r>
              <a:r>
                <a:rPr kumimoji="0" lang="fa-IR" sz="2400" b="1" i="0" u="none" strike="noStrike" kern="0" cap="none" spc="0" normalizeH="0" baseline="0" noProof="0" dirty="0" smtClean="0">
                  <a:ln w="0"/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در معرض پرسش قرار گرفت».</a:t>
              </a:r>
              <a:endParaRPr kumimoji="0" lang="fa-IR" sz="2200" b="1" i="0" u="none" strike="noStrike" kern="0" cap="none" spc="0" normalizeH="0" baseline="0" noProof="0" dirty="0" smtClean="0">
                <a:ln w="0"/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endParaRPr>
            </a:p>
          </p:txBody>
        </p:sp>
      </p:grpSp>
      <p:sp>
        <p:nvSpPr>
          <p:cNvPr id="25" name="Down Arrow 24"/>
          <p:cNvSpPr/>
          <p:nvPr/>
        </p:nvSpPr>
        <p:spPr>
          <a:xfrm>
            <a:off x="2170867" y="1405288"/>
            <a:ext cx="2020796" cy="278468"/>
          </a:xfrm>
          <a:prstGeom prst="downArrow">
            <a:avLst/>
          </a:prstGeom>
          <a:solidFill>
            <a:schemeClr val="accent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2064903" y="2425931"/>
            <a:ext cx="2020796" cy="278468"/>
          </a:xfrm>
          <a:prstGeom prst="downArrow">
            <a:avLst/>
          </a:prstGeom>
          <a:solidFill>
            <a:schemeClr val="accent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1419885" y="3961584"/>
            <a:ext cx="3156284" cy="624179"/>
          </a:xfrm>
          <a:prstGeom prst="downArrow">
            <a:avLst/>
          </a:prstGeom>
          <a:solidFill>
            <a:schemeClr val="accent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بهترین کار: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42892" y="4611521"/>
            <a:ext cx="5622496" cy="80918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قرار گرفتن در معرض    </a:t>
            </a:r>
            <a:r>
              <a:rPr kumimoji="0" lang="fa-IR" sz="2400" b="1" i="0" u="none" strike="noStrike" kern="0" cap="none" spc="0" normalizeH="0" baseline="0" noProof="0" dirty="0" smtClean="0">
                <a:ln w="0"/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پیامها و پرسشهای خداوند</a:t>
            </a: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6026" y="5630606"/>
            <a:ext cx="2780664" cy="4143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معیار صحت باورها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05316" y="6153539"/>
            <a:ext cx="2781243" cy="42259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خروج از غفلت</a:t>
            </a:r>
          </a:p>
        </p:txBody>
      </p:sp>
      <p:sp>
        <p:nvSpPr>
          <p:cNvPr id="31" name="Oval 30"/>
          <p:cNvSpPr/>
          <p:nvPr/>
        </p:nvSpPr>
        <p:spPr>
          <a:xfrm>
            <a:off x="407902" y="4654385"/>
            <a:ext cx="3092961" cy="706901"/>
          </a:xfrm>
          <a:prstGeom prst="ellipse">
            <a:avLst/>
          </a:prstGeom>
          <a:noFill/>
          <a:ln w="15875" cap="rnd" cmpd="sng" algn="ctr">
            <a:solidFill>
              <a:srgbClr val="FFC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7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81404" y="1294869"/>
            <a:ext cx="1893130" cy="2261659"/>
          </a:xfrm>
          <a:prstGeom prst="roundRect">
            <a:avLst/>
          </a:prstGeom>
          <a:gradFill rotWithShape="1">
            <a:gsLst>
              <a:gs pos="0">
                <a:srgbClr val="E3EACF">
                  <a:tint val="90000"/>
                  <a:satMod val="92000"/>
                  <a:lumMod val="120000"/>
                </a:srgbClr>
              </a:gs>
              <a:gs pos="100000">
                <a:srgbClr val="E3EACF">
                  <a:shade val="98000"/>
                  <a:satMod val="120000"/>
                  <a:lumMod val="98000"/>
                </a:srgbClr>
              </a:gs>
            </a:gsLst>
            <a:path path="circle">
              <a:fillToRect l="50000" t="50000" r="100000" b="100000"/>
            </a:path>
          </a:gradFill>
          <a:ln w="22225" cap="rnd" cmpd="sng" algn="ctr">
            <a:solidFill>
              <a:schemeClr val="accent3"/>
            </a:solidFill>
            <a:prstDash val="solid"/>
          </a:ln>
          <a:effectLst/>
        </p:spPr>
        <p:txBody>
          <a:bodyPr rtlCol="1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 w="0"/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کار پرسش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 w="0"/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(به ویژه پرسشهای اقراری)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2774951" y="3109750"/>
            <a:ext cx="1812244" cy="1011085"/>
          </a:xfrm>
          <a:prstGeom prst="cloudCallout">
            <a:avLst>
              <a:gd name="adj1" fmla="val -38597"/>
              <a:gd name="adj2" fmla="val 69915"/>
            </a:avLst>
          </a:prstGeom>
          <a:solidFill>
            <a:schemeClr val="accent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؟؟؟؟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159668" y="2797445"/>
            <a:ext cx="2039456" cy="1463960"/>
          </a:xfrm>
          <a:prstGeom prst="cloudCallout">
            <a:avLst>
              <a:gd name="adj1" fmla="val 59497"/>
              <a:gd name="adj2" fmla="val 50827"/>
            </a:avLst>
          </a:prstGeom>
          <a:solidFill>
            <a:sysClr val="windowText" lastClr="000000">
              <a:lumMod val="65000"/>
              <a:lumOff val="35000"/>
            </a:sysClr>
          </a:solidFill>
          <a:ln w="15875" cap="rnd" cmpd="sng" algn="ctr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ایجاد نیاز</a:t>
            </a:r>
          </a:p>
        </p:txBody>
      </p:sp>
      <p:sp>
        <p:nvSpPr>
          <p:cNvPr id="5" name="Down Arrow 4"/>
          <p:cNvSpPr/>
          <p:nvPr/>
        </p:nvSpPr>
        <p:spPr>
          <a:xfrm rot="5400000">
            <a:off x="2218729" y="3447359"/>
            <a:ext cx="563890" cy="332235"/>
          </a:xfrm>
          <a:prstGeom prst="downArrow">
            <a:avLst/>
          </a:prstGeom>
          <a:solidFill>
            <a:schemeClr val="accent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36998" y="1841085"/>
            <a:ext cx="1394386" cy="2331266"/>
            <a:chOff x="6998686" y="1986848"/>
            <a:chExt cx="1493949" cy="2308195"/>
          </a:xfrm>
        </p:grpSpPr>
        <p:sp>
          <p:nvSpPr>
            <p:cNvPr id="7" name="Oval 6"/>
            <p:cNvSpPr/>
            <p:nvPr/>
          </p:nvSpPr>
          <p:spPr>
            <a:xfrm>
              <a:off x="6998686" y="1986848"/>
              <a:ext cx="1493949" cy="2308195"/>
            </a:xfrm>
            <a:prstGeom prst="ellipse">
              <a:avLst/>
            </a:prstGeom>
            <a:solidFill>
              <a:srgbClr val="E3EACF">
                <a:lumMod val="50000"/>
              </a:srgbClr>
            </a:solidFill>
            <a:ln w="15875" cap="rnd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061062" y="2086378"/>
              <a:ext cx="1355980" cy="2095029"/>
            </a:xfrm>
            <a:prstGeom prst="ellipse">
              <a:avLst/>
            </a:prstGeom>
            <a:solidFill>
              <a:srgbClr val="F1EFB0"/>
            </a:solidFill>
            <a:ln w="15875" cap="rnd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endParaRPr>
            </a:p>
          </p:txBody>
        </p:sp>
        <p:pic>
          <p:nvPicPr>
            <p:cNvPr id="9" name="Content Placeholder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7361199" y="2270032"/>
              <a:ext cx="713862" cy="1741831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/>
        </p:nvSpPr>
        <p:spPr>
          <a:xfrm>
            <a:off x="1945576" y="4311170"/>
            <a:ext cx="1493949" cy="23081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07952" y="4410700"/>
            <a:ext cx="1355980" cy="2095029"/>
          </a:xfrm>
          <a:prstGeom prst="ellipse">
            <a:avLst/>
          </a:prstGeom>
          <a:solidFill>
            <a:sysClr val="windowText" lastClr="000000">
              <a:lumMod val="75000"/>
              <a:lumOff val="25000"/>
            </a:sysClr>
          </a:solidFill>
          <a:ln w="15875" cap="rnd" cmpd="sng" algn="ctr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79383" y="4470064"/>
            <a:ext cx="713862" cy="17418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389690" y="3313837"/>
            <a:ext cx="3537482" cy="2407185"/>
            <a:chOff x="3349644" y="3641249"/>
            <a:chExt cx="3537482" cy="2407185"/>
          </a:xfrm>
        </p:grpSpPr>
        <p:grpSp>
          <p:nvGrpSpPr>
            <p:cNvPr id="14" name="Group 13"/>
            <p:cNvGrpSpPr/>
            <p:nvPr/>
          </p:nvGrpSpPr>
          <p:grpSpPr>
            <a:xfrm>
              <a:off x="6052261" y="3871675"/>
              <a:ext cx="668747" cy="537750"/>
              <a:chOff x="7744120" y="5338293"/>
              <a:chExt cx="668747" cy="53775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7744120" y="5338293"/>
                <a:ext cx="668747" cy="11145"/>
              </a:xfrm>
              <a:prstGeom prst="line">
                <a:avLst/>
              </a:prstGeom>
              <a:noFill/>
              <a:ln w="57150" cap="rnd" cmpd="sng" algn="ctr">
                <a:solidFill>
                  <a:srgbClr val="92D050"/>
                </a:solidFill>
                <a:prstDash val="soli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7746642" y="5338293"/>
                <a:ext cx="0" cy="537750"/>
              </a:xfrm>
              <a:prstGeom prst="line">
                <a:avLst/>
              </a:prstGeom>
              <a:noFill/>
              <a:ln w="57150" cap="rnd" cmpd="sng" algn="ctr">
                <a:gradFill>
                  <a:gsLst>
                    <a:gs pos="1000">
                      <a:srgbClr val="782009"/>
                    </a:gs>
                    <a:gs pos="100000">
                      <a:srgbClr val="A53010">
                        <a:lumMod val="45000"/>
                        <a:lumOff val="55000"/>
                      </a:srgbClr>
                    </a:gs>
                    <a:gs pos="99000">
                      <a:srgbClr val="A53010">
                        <a:lumMod val="45000"/>
                        <a:lumOff val="55000"/>
                      </a:srgbClr>
                    </a:gs>
                    <a:gs pos="26000">
                      <a:srgbClr val="828A3C"/>
                    </a:gs>
                  </a:gsLst>
                  <a:lin ang="5400000" scaled="0"/>
                </a:gradFill>
                <a:prstDash val="solid"/>
              </a:ln>
              <a:effectLst/>
            </p:spPr>
          </p:cxnSp>
        </p:grpSp>
        <p:grpSp>
          <p:nvGrpSpPr>
            <p:cNvPr id="15" name="Group 14"/>
            <p:cNvGrpSpPr/>
            <p:nvPr/>
          </p:nvGrpSpPr>
          <p:grpSpPr>
            <a:xfrm>
              <a:off x="3349644" y="3641249"/>
              <a:ext cx="3537482" cy="2407185"/>
              <a:chOff x="3349644" y="3937465"/>
              <a:chExt cx="3537482" cy="2407185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4830533" y="5269150"/>
                <a:ext cx="0" cy="537750"/>
              </a:xfrm>
              <a:prstGeom prst="line">
                <a:avLst/>
              </a:prstGeom>
              <a:noFill/>
              <a:ln w="57150" cap="rnd" cmpd="sng" algn="ctr">
                <a:gradFill>
                  <a:gsLst>
                    <a:gs pos="1000">
                      <a:srgbClr val="782009"/>
                    </a:gs>
                    <a:gs pos="100000">
                      <a:srgbClr val="A53010">
                        <a:lumMod val="45000"/>
                        <a:lumOff val="55000"/>
                      </a:srgbClr>
                    </a:gs>
                    <a:gs pos="99000">
                      <a:srgbClr val="A53010">
                        <a:lumMod val="45000"/>
                        <a:lumOff val="55000"/>
                      </a:srgbClr>
                    </a:gs>
                    <a:gs pos="26000">
                      <a:srgbClr val="828A3C"/>
                    </a:gs>
                  </a:gsLst>
                  <a:lin ang="5400000" scaled="0"/>
                </a:gradFill>
                <a:prstDash val="soli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830533" y="5269150"/>
                <a:ext cx="605307" cy="0"/>
              </a:xfrm>
              <a:prstGeom prst="line">
                <a:avLst/>
              </a:prstGeom>
              <a:noFill/>
              <a:ln w="57150" cap="rnd" cmpd="sng" algn="ctr">
                <a:gradFill>
                  <a:gsLst>
                    <a:gs pos="1000">
                      <a:srgbClr val="782009"/>
                    </a:gs>
                    <a:gs pos="100000">
                      <a:srgbClr val="A53010">
                        <a:lumMod val="45000"/>
                        <a:lumOff val="55000"/>
                      </a:srgbClr>
                    </a:gs>
                    <a:gs pos="99000">
                      <a:srgbClr val="A53010">
                        <a:lumMod val="45000"/>
                        <a:lumOff val="55000"/>
                      </a:srgbClr>
                    </a:gs>
                    <a:gs pos="26000">
                      <a:srgbClr val="828A3C"/>
                    </a:gs>
                  </a:gsLst>
                  <a:lin ang="5400000" scaled="0"/>
                </a:gra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5435840" y="4731400"/>
                <a:ext cx="0" cy="537750"/>
              </a:xfrm>
              <a:prstGeom prst="line">
                <a:avLst/>
              </a:prstGeom>
              <a:noFill/>
              <a:ln w="57150" cap="rnd" cmpd="sng" algn="ctr">
                <a:gradFill>
                  <a:gsLst>
                    <a:gs pos="1000">
                      <a:srgbClr val="782009"/>
                    </a:gs>
                    <a:gs pos="100000">
                      <a:srgbClr val="A53010">
                        <a:lumMod val="45000"/>
                        <a:lumOff val="55000"/>
                      </a:srgbClr>
                    </a:gs>
                    <a:gs pos="99000">
                      <a:srgbClr val="A53010">
                        <a:lumMod val="45000"/>
                        <a:lumOff val="55000"/>
                      </a:srgbClr>
                    </a:gs>
                    <a:gs pos="26000">
                      <a:srgbClr val="828A3C"/>
                    </a:gs>
                  </a:gsLst>
                  <a:lin ang="5400000" scaled="0"/>
                </a:gradFill>
                <a:prstDash val="soli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435840" y="4731400"/>
                <a:ext cx="605307" cy="0"/>
              </a:xfrm>
              <a:prstGeom prst="line">
                <a:avLst/>
              </a:prstGeom>
              <a:noFill/>
              <a:ln w="57150" cap="rnd" cmpd="sng" algn="ctr">
                <a:gradFill>
                  <a:gsLst>
                    <a:gs pos="1000">
                      <a:srgbClr val="782009"/>
                    </a:gs>
                    <a:gs pos="100000">
                      <a:srgbClr val="A53010">
                        <a:lumMod val="45000"/>
                        <a:lumOff val="55000"/>
                      </a:srgbClr>
                    </a:gs>
                    <a:gs pos="99000">
                      <a:srgbClr val="A53010">
                        <a:lumMod val="45000"/>
                        <a:lumOff val="55000"/>
                      </a:srgbClr>
                    </a:gs>
                    <a:gs pos="26000">
                      <a:srgbClr val="828A3C"/>
                    </a:gs>
                  </a:gsLst>
                  <a:lin ang="5400000" scaled="0"/>
                </a:gradFill>
                <a:prstDash val="soli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349644" y="6344650"/>
                <a:ext cx="834102" cy="0"/>
              </a:xfrm>
              <a:prstGeom prst="line">
                <a:avLst/>
              </a:prstGeom>
              <a:noFill/>
              <a:ln w="57150" cap="rnd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grpSp>
            <p:nvGrpSpPr>
              <p:cNvPr id="21" name="Group 20"/>
              <p:cNvGrpSpPr/>
              <p:nvPr/>
            </p:nvGrpSpPr>
            <p:grpSpPr>
              <a:xfrm>
                <a:off x="4209504" y="5806900"/>
                <a:ext cx="605307" cy="537750"/>
                <a:chOff x="7746642" y="5338293"/>
                <a:chExt cx="605307" cy="537750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7746642" y="5338293"/>
                  <a:ext cx="605307" cy="0"/>
                </a:xfrm>
                <a:prstGeom prst="line">
                  <a:avLst/>
                </a:prstGeom>
                <a:noFill/>
                <a:ln w="57150" cap="rnd" cmpd="sng" algn="ctr">
                  <a:gradFill>
                    <a:gsLst>
                      <a:gs pos="1000">
                        <a:srgbClr val="782009"/>
                      </a:gs>
                      <a:gs pos="100000">
                        <a:srgbClr val="A53010">
                          <a:lumMod val="45000"/>
                          <a:lumOff val="55000"/>
                        </a:srgbClr>
                      </a:gs>
                      <a:gs pos="99000">
                        <a:srgbClr val="A53010">
                          <a:lumMod val="45000"/>
                          <a:lumOff val="55000"/>
                        </a:srgbClr>
                      </a:gs>
                      <a:gs pos="26000">
                        <a:srgbClr val="828A3C"/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</p:cxnSp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7746642" y="5338293"/>
                  <a:ext cx="0" cy="537750"/>
                </a:xfrm>
                <a:prstGeom prst="line">
                  <a:avLst/>
                </a:prstGeom>
                <a:noFill/>
                <a:ln w="57150" cap="rnd" cmpd="sng" algn="ctr">
                  <a:gradFill>
                    <a:gsLst>
                      <a:gs pos="1000">
                        <a:srgbClr val="782009"/>
                      </a:gs>
                      <a:gs pos="100000">
                        <a:srgbClr val="A53010">
                          <a:lumMod val="45000"/>
                          <a:lumOff val="55000"/>
                        </a:srgbClr>
                      </a:gs>
                      <a:gs pos="99000">
                        <a:srgbClr val="A53010">
                          <a:lumMod val="45000"/>
                          <a:lumOff val="55000"/>
                        </a:srgbClr>
                      </a:gs>
                      <a:gs pos="26000">
                        <a:srgbClr val="828A3C"/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</p:cxnSp>
          </p:grpSp>
          <p:sp>
            <p:nvSpPr>
              <p:cNvPr id="22" name="Down Arrow 21"/>
              <p:cNvSpPr/>
              <p:nvPr/>
            </p:nvSpPr>
            <p:spPr>
              <a:xfrm rot="16200000">
                <a:off x="6492316" y="4000040"/>
                <a:ext cx="457385" cy="332235"/>
              </a:xfrm>
              <a:prstGeom prst="downArrow">
                <a:avLst/>
              </a:prstGeom>
              <a:solidFill>
                <a:srgbClr val="92D050"/>
              </a:solidFill>
              <a:ln w="15875" cap="rnd" cmpd="sng" algn="ctr">
                <a:solidFill>
                  <a:srgbClr val="FFFF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endParaRPr>
              </a:p>
            </p:txBody>
          </p:sp>
        </p:grpSp>
      </p:grpSp>
      <p:sp>
        <p:nvSpPr>
          <p:cNvPr id="27" name="Down Arrow 26"/>
          <p:cNvSpPr/>
          <p:nvPr/>
        </p:nvSpPr>
        <p:spPr>
          <a:xfrm>
            <a:off x="7584627" y="155301"/>
            <a:ext cx="295581" cy="332235"/>
          </a:xfrm>
          <a:prstGeom prst="downArrow">
            <a:avLst/>
          </a:prstGeom>
          <a:solidFill>
            <a:srgbClr val="83C745"/>
          </a:solidFill>
          <a:ln w="15875" cap="rnd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7941558" y="133492"/>
            <a:ext cx="295581" cy="332235"/>
          </a:xfrm>
          <a:prstGeom prst="downArrow">
            <a:avLst/>
          </a:prstGeom>
          <a:solidFill>
            <a:srgbClr val="83C745"/>
          </a:solidFill>
          <a:ln w="15875" cap="rnd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7227696" y="133492"/>
            <a:ext cx="295581" cy="332235"/>
          </a:xfrm>
          <a:prstGeom prst="downArrow">
            <a:avLst/>
          </a:prstGeom>
          <a:solidFill>
            <a:srgbClr val="83C745"/>
          </a:solidFill>
          <a:ln w="15875" cap="rnd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493223" y="579363"/>
            <a:ext cx="2533450" cy="1326524"/>
          </a:xfrm>
          <a:prstGeom prst="roundRect">
            <a:avLst/>
          </a:prstGeom>
          <a:solidFill>
            <a:srgbClr val="92D050"/>
          </a:solidFill>
          <a:ln w="15875" cap="rnd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برای دریافت علمی جدید و نافع </a:t>
            </a:r>
          </a:p>
        </p:txBody>
      </p:sp>
      <p:pic>
        <p:nvPicPr>
          <p:cNvPr id="31" name="Content Placeholder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66F5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2379383" y="4470063"/>
            <a:ext cx="713862" cy="174183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607814" y="4743793"/>
            <a:ext cx="5051893" cy="1433056"/>
            <a:chOff x="7054534" y="4898681"/>
            <a:chExt cx="5051893" cy="1803525"/>
          </a:xfrm>
        </p:grpSpPr>
        <p:sp>
          <p:nvSpPr>
            <p:cNvPr id="33" name="Rectangle 32"/>
            <p:cNvSpPr/>
            <p:nvPr/>
          </p:nvSpPr>
          <p:spPr>
            <a:xfrm>
              <a:off x="7054534" y="4898681"/>
              <a:ext cx="5051893" cy="1803525"/>
            </a:xfrm>
            <a:prstGeom prst="rect">
              <a:avLst/>
            </a:prstGeom>
            <a:solidFill>
              <a:srgbClr val="FFFF00"/>
            </a:solidFill>
            <a:ln w="15875" cap="rnd" cmpd="sng" algn="ctr">
              <a:solidFill>
                <a:srgbClr val="A53010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99984" y="4935728"/>
              <a:ext cx="4954927" cy="171710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5875" cap="rnd" cmpd="sng" algn="ctr">
              <a:solidFill>
                <a:srgbClr val="A53010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anose="00000700000000000000" pitchFamily="2" charset="-78"/>
                </a:rPr>
                <a:t>اگر پرسشی چنین نباشد از کارکرد خود خارج شده است .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523730" y="4689248"/>
            <a:ext cx="5210333" cy="1567903"/>
          </a:xfrm>
          <a:prstGeom prst="roundRect">
            <a:avLst>
              <a:gd name="adj" fmla="val 0"/>
            </a:avLst>
          </a:prstGeom>
          <a:noFill/>
          <a:ln w="22225" cap="rnd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1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200" b="1" i="0" u="none" strike="noStrike" kern="0" cap="none" spc="0" normalizeH="0" baseline="0" noProof="0" dirty="0" smtClean="0">
              <a:ln w="0"/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249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27" grpId="0" animBg="1"/>
      <p:bldP spid="28" grpId="0" animBg="1"/>
      <p:bldP spid="29" grpId="0" animBg="1"/>
      <p:bldP spid="30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64417" y="1707841"/>
            <a:ext cx="6095848" cy="1602174"/>
          </a:xfrm>
          <a:prstGeom prst="roundRect">
            <a:avLst>
              <a:gd name="adj" fmla="val 40766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dirty="0" smtClean="0">
                <a:solidFill>
                  <a:prstClr val="white"/>
                </a:solidFill>
                <a:cs typeface="B Titr" panose="00000700000000000000" pitchFamily="2" charset="-78"/>
              </a:rPr>
              <a:t>تحلیلی از انواع پرسش</a:t>
            </a:r>
            <a:endParaRPr lang="fa-IR" sz="4000" dirty="0" smtClean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334851" y="1625310"/>
            <a:ext cx="12750085" cy="1774713"/>
          </a:xfrm>
          <a:prstGeom prst="roundRect">
            <a:avLst>
              <a:gd name="adj" fmla="val 18825"/>
            </a:avLst>
          </a:prstGeom>
          <a:noFill/>
          <a:ln>
            <a:solidFill>
              <a:srgbClr val="CF7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60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542231" y="1499745"/>
            <a:ext cx="2057517" cy="1057370"/>
          </a:xfrm>
          <a:prstGeom prst="roundRect">
            <a:avLst/>
          </a:prstGeom>
          <a:noFill/>
          <a:ln w="15875" cap="rnd" cmpd="sng" algn="ctr">
            <a:solidFill>
              <a:schemeClr val="accent3"/>
            </a:solidFill>
            <a:prstDash val="solid"/>
          </a:ln>
          <a:effectLst/>
        </p:spPr>
        <p:txBody>
          <a:bodyPr rtlCol="1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ایجادکننده توجه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72660" y="1457868"/>
            <a:ext cx="2424074" cy="1057370"/>
          </a:xfrm>
          <a:prstGeom prst="roundRect">
            <a:avLst/>
          </a:prstGeom>
          <a:noFill/>
          <a:ln w="15875" cap="rnd" cmpd="sng" algn="ctr">
            <a:solidFill>
              <a:schemeClr val="accent3"/>
            </a:solidFill>
            <a:prstDash val="solid"/>
          </a:ln>
          <a:effectLst/>
        </p:spPr>
        <p:txBody>
          <a:bodyPr rtlCol="1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            برطرف کننده ابهام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66402" y="1323921"/>
            <a:ext cx="3381062" cy="722942"/>
          </a:xfrm>
          <a:prstGeom prst="roundRect">
            <a:avLst/>
          </a:prstGeom>
          <a:solidFill>
            <a:srgbClr val="A5301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            سوالات برخاسته از نیاز</a:t>
            </a:r>
          </a:p>
        </p:txBody>
      </p:sp>
      <p:sp>
        <p:nvSpPr>
          <p:cNvPr id="5" name="Right Arrow 4"/>
          <p:cNvSpPr/>
          <p:nvPr/>
        </p:nvSpPr>
        <p:spPr>
          <a:xfrm flipH="1">
            <a:off x="7047082" y="1413610"/>
            <a:ext cx="572128" cy="665670"/>
          </a:xfrm>
          <a:prstGeom prst="rightArrow">
            <a:avLst/>
          </a:prstGeom>
          <a:solidFill>
            <a:srgbClr val="A53010"/>
          </a:solidFill>
          <a:ln w="15875" cap="rnd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08590" y="1323921"/>
            <a:ext cx="3147896" cy="724101"/>
          </a:xfrm>
          <a:prstGeom prst="roundRect">
            <a:avLst/>
          </a:prstGeom>
          <a:solidFill>
            <a:srgbClr val="A5301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سوالات تحریک کننده نیاز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16443" y="226748"/>
            <a:ext cx="3496254" cy="584305"/>
          </a:xfrm>
          <a:prstGeom prst="round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انواع سوال بر اساس نیاز</a:t>
            </a:r>
          </a:p>
        </p:txBody>
      </p:sp>
      <p:sp>
        <p:nvSpPr>
          <p:cNvPr id="8" name="Oval 7"/>
          <p:cNvSpPr/>
          <p:nvPr/>
        </p:nvSpPr>
        <p:spPr>
          <a:xfrm>
            <a:off x="6071359" y="2272686"/>
            <a:ext cx="1173029" cy="1146677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ضروری</a:t>
            </a:r>
          </a:p>
        </p:txBody>
      </p:sp>
      <p:sp>
        <p:nvSpPr>
          <p:cNvPr id="9" name="Oval 8"/>
          <p:cNvSpPr/>
          <p:nvPr/>
        </p:nvSpPr>
        <p:spPr>
          <a:xfrm>
            <a:off x="4847181" y="2285396"/>
            <a:ext cx="1159440" cy="1133393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غیر ضروری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38207" y="4426740"/>
            <a:ext cx="4890447" cy="481717"/>
          </a:xfrm>
          <a:prstGeom prst="roundRect">
            <a:avLst/>
          </a:prstGeom>
          <a:solidFill>
            <a:srgbClr val="ECCD74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پرسشهای تحریک کننده نیازهای مادی ضروری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38205" y="4965563"/>
            <a:ext cx="4890447" cy="455448"/>
          </a:xfrm>
          <a:prstGeom prst="roundRect">
            <a:avLst/>
          </a:prstGeom>
          <a:solidFill>
            <a:srgbClr val="ECCD74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پرسشهای تحریک کننده نیازهای مادی غیرضروری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338204" y="5499278"/>
            <a:ext cx="4890447" cy="442263"/>
          </a:xfrm>
          <a:prstGeom prst="roundRect">
            <a:avLst/>
          </a:prstGeom>
          <a:solidFill>
            <a:srgbClr val="ECCD74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پرسشهای تحریک کننده نیازهای معنوی ضروری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38204" y="6032429"/>
            <a:ext cx="4890447" cy="462284"/>
          </a:xfrm>
          <a:prstGeom prst="roundRect">
            <a:avLst/>
          </a:prstGeom>
          <a:solidFill>
            <a:srgbClr val="ECCD74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پرسشهای تحریک کننده نیازهای معنوی غیرضروری</a:t>
            </a:r>
          </a:p>
        </p:txBody>
      </p:sp>
      <p:sp>
        <p:nvSpPr>
          <p:cNvPr id="14" name="Right Arrow 13"/>
          <p:cNvSpPr/>
          <p:nvPr/>
        </p:nvSpPr>
        <p:spPr>
          <a:xfrm flipH="1">
            <a:off x="4598700" y="1422471"/>
            <a:ext cx="616229" cy="521360"/>
          </a:xfrm>
          <a:prstGeom prst="rightArrow">
            <a:avLst/>
          </a:prstGeom>
          <a:solidFill>
            <a:srgbClr val="FFFF0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39253" y="983115"/>
            <a:ext cx="1586148" cy="1452920"/>
          </a:xfrm>
          <a:prstGeom prst="ellipse">
            <a:avLst/>
          </a:prstGeom>
          <a:solidFill>
            <a:sysClr val="windowText" lastClr="000000">
              <a:lumMod val="50000"/>
              <a:lumOff val="50000"/>
            </a:sysClr>
          </a:solidFill>
          <a:ln w="15875" cap="rnd" cmpd="sng" algn="ctr">
            <a:solidFill>
              <a:srgbClr val="9F8351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نیاز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96162" y="4426740"/>
            <a:ext cx="4890447" cy="458601"/>
          </a:xfrm>
          <a:prstGeom prst="roundRect">
            <a:avLst/>
          </a:prstGeom>
          <a:solidFill>
            <a:srgbClr val="ECCD74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پرسشهای برخاسته از نیازهای مادی ضروری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96162" y="4942779"/>
            <a:ext cx="4890447" cy="505765"/>
          </a:xfrm>
          <a:prstGeom prst="roundRect">
            <a:avLst/>
          </a:prstGeom>
          <a:solidFill>
            <a:srgbClr val="ECCD74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پرسشهای برخاسته از نیازهای مادی غیرضروری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96162" y="5507114"/>
            <a:ext cx="4890447" cy="455805"/>
          </a:xfrm>
          <a:prstGeom prst="roundRect">
            <a:avLst/>
          </a:prstGeom>
          <a:solidFill>
            <a:srgbClr val="ECCD74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پرسشهای برخاسته از نیازهای معنوی ضروری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96161" y="6031694"/>
            <a:ext cx="4890447" cy="510107"/>
          </a:xfrm>
          <a:prstGeom prst="roundRect">
            <a:avLst/>
          </a:prstGeom>
          <a:solidFill>
            <a:srgbClr val="ECCD74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پرسشهای برخاسته از نیازهای معنوی غیرضروری</a:t>
            </a:r>
          </a:p>
        </p:txBody>
      </p:sp>
      <p:sp>
        <p:nvSpPr>
          <p:cNvPr id="20" name="Right Brace 19"/>
          <p:cNvSpPr/>
          <p:nvPr/>
        </p:nvSpPr>
        <p:spPr>
          <a:xfrm rot="16200000">
            <a:off x="5799530" y="1051262"/>
            <a:ext cx="465594" cy="6043650"/>
          </a:xfrm>
          <a:prstGeom prst="rightBrace">
            <a:avLst>
              <a:gd name="adj1" fmla="val 66422"/>
              <a:gd name="adj2" fmla="val 50000"/>
            </a:avLst>
          </a:prstGeom>
          <a:noFill/>
          <a:ln w="38100" cap="rnd" cmpd="sng" algn="ctr">
            <a:solidFill>
              <a:schemeClr val="accent3">
                <a:lumMod val="20000"/>
                <a:lumOff val="80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783427" y="2605365"/>
            <a:ext cx="2057517" cy="676423"/>
          </a:xfrm>
          <a:prstGeom prst="roundRect">
            <a:avLst/>
          </a:prstGeom>
          <a:noFill/>
          <a:ln w="15875" cap="rnd" cmpd="sng" algn="ctr">
            <a:solidFill>
              <a:schemeClr val="accent3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مهمتر و ضروری تر برای هدایت</a:t>
            </a:r>
          </a:p>
        </p:txBody>
      </p:sp>
      <p:sp>
        <p:nvSpPr>
          <p:cNvPr id="22" name="Curved Left Arrow 21"/>
          <p:cNvSpPr/>
          <p:nvPr/>
        </p:nvSpPr>
        <p:spPr>
          <a:xfrm rot="1652133">
            <a:off x="10993295" y="2588381"/>
            <a:ext cx="371097" cy="682788"/>
          </a:xfrm>
          <a:prstGeom prst="curvedLeftArrow">
            <a:avLst/>
          </a:prstGeom>
          <a:solidFill>
            <a:schemeClr val="accent3"/>
          </a:solidFill>
          <a:ln w="15875" cap="rnd" cmpd="sng" algn="ctr">
            <a:solidFill>
              <a:schemeClr val="accent3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9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64417" y="1707841"/>
            <a:ext cx="6095848" cy="1602174"/>
          </a:xfrm>
          <a:prstGeom prst="roundRect">
            <a:avLst>
              <a:gd name="adj" fmla="val 40766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dirty="0" smtClean="0">
                <a:solidFill>
                  <a:prstClr val="white"/>
                </a:solidFill>
                <a:cs typeface="B Titr" panose="00000700000000000000" pitchFamily="2" charset="-78"/>
              </a:rPr>
              <a:t>پرسش از نیاز</a:t>
            </a:r>
            <a:endParaRPr lang="fa-IR" sz="4000" dirty="0" smtClean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334851" y="1625310"/>
            <a:ext cx="12750085" cy="1774713"/>
          </a:xfrm>
          <a:prstGeom prst="roundRect">
            <a:avLst>
              <a:gd name="adj" fmla="val 18825"/>
            </a:avLst>
          </a:prstGeom>
          <a:noFill/>
          <a:ln>
            <a:solidFill>
              <a:srgbClr val="CF7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73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9235</TotalTime>
  <Words>1272</Words>
  <Application>Microsoft Office PowerPoint</Application>
  <PresentationFormat>Widescreen</PresentationFormat>
  <Paragraphs>235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B Lotus</vt:lpstr>
      <vt:lpstr>B Titr</vt:lpstr>
      <vt:lpstr>B Zar</vt:lpstr>
      <vt:lpstr>Calibri</vt:lpstr>
      <vt:lpstr>Century Gothic</vt:lpstr>
      <vt:lpstr>Garamond</vt:lpstr>
      <vt:lpstr>IranNastaliq</vt:lpstr>
      <vt:lpstr>Tahoma</vt:lpstr>
      <vt:lpstr>Times New Roman</vt:lpstr>
      <vt:lpstr>w_Lotus</vt:lpstr>
      <vt:lpstr>Wingdings 3</vt:lpstr>
      <vt:lpstr>2_Organic</vt:lpstr>
      <vt:lpstr>Ion</vt:lpstr>
      <vt:lpstr>2_Ion</vt:lpstr>
      <vt:lpstr>PowerPoint Presentation</vt:lpstr>
      <vt:lpstr>نقش پرسش در برانگیختن تفکر 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 الحمدلله رب العالمین</dc:title>
  <dc:creator>Mah.Ehteshami</dc:creator>
  <cp:lastModifiedBy>Mah.Ehteshami</cp:lastModifiedBy>
  <cp:revision>753</cp:revision>
  <dcterms:created xsi:type="dcterms:W3CDTF">2015-04-07T06:54:14Z</dcterms:created>
  <dcterms:modified xsi:type="dcterms:W3CDTF">2018-08-10T14:06:20Z</dcterms:modified>
</cp:coreProperties>
</file>