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60" r:id="rId1"/>
    <p:sldMasterId id="2147483678" r:id="rId2"/>
  </p:sldMasterIdLst>
  <p:notesMasterIdLst>
    <p:notesMasterId r:id="rId26"/>
  </p:notesMasterIdLst>
  <p:sldIdLst>
    <p:sldId id="257" r:id="rId3"/>
    <p:sldId id="351" r:id="rId4"/>
    <p:sldId id="346" r:id="rId5"/>
    <p:sldId id="328" r:id="rId6"/>
    <p:sldId id="329" r:id="rId7"/>
    <p:sldId id="331" r:id="rId8"/>
    <p:sldId id="330" r:id="rId9"/>
    <p:sldId id="347" r:id="rId10"/>
    <p:sldId id="332" r:id="rId11"/>
    <p:sldId id="348" r:id="rId12"/>
    <p:sldId id="333" r:id="rId13"/>
    <p:sldId id="349" r:id="rId14"/>
    <p:sldId id="334" r:id="rId15"/>
    <p:sldId id="336" r:id="rId16"/>
    <p:sldId id="335" r:id="rId17"/>
    <p:sldId id="338" r:id="rId18"/>
    <p:sldId id="339" r:id="rId19"/>
    <p:sldId id="340" r:id="rId20"/>
    <p:sldId id="341" r:id="rId21"/>
    <p:sldId id="342" r:id="rId22"/>
    <p:sldId id="343" r:id="rId23"/>
    <p:sldId id="345" r:id="rId24"/>
    <p:sldId id="350" r:id="rId25"/>
  </p:sldIdLst>
  <p:sldSz cx="12192000" cy="6858000"/>
  <p:notesSz cx="6858000" cy="9144000"/>
  <p:embeddedFontLst>
    <p:embeddedFont>
      <p:font typeface="Wingdings 3" panose="05040102010807070707" pitchFamily="18" charset="2"/>
      <p:regular r:id="rId27"/>
    </p:embeddedFont>
    <p:embeddedFont>
      <p:font typeface="B Lotus" panose="00000400000000000000" pitchFamily="2" charset="-78"/>
      <p:regular r:id="rId28"/>
      <p:bold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Garamond" panose="02020404030301010803" pitchFamily="18" charset="0"/>
      <p:regular r:id="rId34"/>
      <p:bold r:id="rId35"/>
      <p:italic r:id="rId36"/>
    </p:embeddedFont>
    <p:embeddedFont>
      <p:font typeface="B Titr" panose="00000700000000000000" pitchFamily="2" charset="-78"/>
      <p:bold r:id="rId37"/>
    </p:embeddedFont>
    <p:embeddedFont>
      <p:font typeface="Century Gothic" panose="020B0502020202020204" pitchFamily="34" charset="0"/>
      <p:regular r:id="rId38"/>
      <p:bold r:id="rId39"/>
      <p:italic r:id="rId40"/>
      <p:boldItalic r:id="rId41"/>
    </p:embeddedFont>
    <p:embeddedFont>
      <p:font typeface="IranNastaliq" panose="02000503000000020003" pitchFamily="2" charset="0"/>
      <p:regular r:id="rId42"/>
    </p:embeddedFont>
  </p:embeddedFontLst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1D4"/>
    <a:srgbClr val="F5E2A9"/>
    <a:srgbClr val="B01513"/>
    <a:srgbClr val="A6A6A6"/>
    <a:srgbClr val="E2B529"/>
    <a:srgbClr val="F0D47F"/>
    <a:srgbClr val="F8EEA2"/>
    <a:srgbClr val="E6B729"/>
    <a:srgbClr val="225357"/>
    <a:srgbClr val="F4A1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985" autoAdjust="0"/>
    <p:restoredTop sz="94660" autoAdjust="0"/>
  </p:normalViewPr>
  <p:slideViewPr>
    <p:cSldViewPr snapToGrid="0">
      <p:cViewPr varScale="1">
        <p:scale>
          <a:sx n="71" d="100"/>
          <a:sy n="71" d="100"/>
        </p:scale>
        <p:origin x="576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55B0347-E2D7-4CFE-B5A0-11D4B528F978}" type="datetimeFigureOut">
              <a:rPr lang="fa-IR" smtClean="0"/>
              <a:pPr/>
              <a:t>11/29/1439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FA14EB9-83EE-4452-8102-BA7589569C92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3695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CC859-DF47-4CC7-917D-3D50885A110B}" type="datetimeFigureOut">
              <a:rPr lang="fa-IR" smtClean="0"/>
              <a:pPr/>
              <a:t>11/29/1439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9FB6-D00F-4255-B7E6-03F74E0F502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0276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CC859-DF47-4CC7-917D-3D50885A110B}" type="datetimeFigureOut">
              <a:rPr lang="fa-IR" smtClean="0"/>
              <a:pPr/>
              <a:t>11/29/1439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9FB6-D00F-4255-B7E6-03F74E0F502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43560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CC859-DF47-4CC7-917D-3D50885A110B}" type="datetimeFigureOut">
              <a:rPr lang="fa-IR" smtClean="0"/>
              <a:pPr/>
              <a:t>11/29/1439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9FB6-D00F-4255-B7E6-03F74E0F502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026473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CC859-DF47-4CC7-917D-3D50885A110B}" type="datetimeFigureOut">
              <a:rPr lang="fa-IR" smtClean="0"/>
              <a:pPr/>
              <a:t>11/29/1439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9FB6-D00F-4255-B7E6-03F74E0F502B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7686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CC859-DF47-4CC7-917D-3D50885A110B}" type="datetimeFigureOut">
              <a:rPr lang="fa-IR" smtClean="0"/>
              <a:pPr/>
              <a:t>11/29/1439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9FB6-D00F-4255-B7E6-03F74E0F502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92828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CC859-DF47-4CC7-917D-3D50885A110B}" type="datetimeFigureOut">
              <a:rPr lang="fa-IR" smtClean="0"/>
              <a:pPr/>
              <a:t>11/29/1439</a:t>
            </a:fld>
            <a:endParaRPr lang="fa-I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9FB6-D00F-4255-B7E6-03F74E0F502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41287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CC859-DF47-4CC7-917D-3D50885A110B}" type="datetimeFigureOut">
              <a:rPr lang="fa-IR" smtClean="0"/>
              <a:pPr/>
              <a:t>11/29/1439</a:t>
            </a:fld>
            <a:endParaRPr lang="fa-I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9FB6-D00F-4255-B7E6-03F74E0F502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091831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CC859-DF47-4CC7-917D-3D50885A110B}" type="datetimeFigureOut">
              <a:rPr lang="fa-IR" smtClean="0"/>
              <a:pPr/>
              <a:t>11/29/1439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9FB6-D00F-4255-B7E6-03F74E0F502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41925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CC859-DF47-4CC7-917D-3D50885A110B}" type="datetimeFigureOut">
              <a:rPr lang="fa-IR" smtClean="0"/>
              <a:pPr/>
              <a:t>11/29/1439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9FB6-D00F-4255-B7E6-03F74E0F502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586065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4009BAF-35AB-4ECF-880A-FD1BDE9AABF2}" type="datetimeFigureOut">
              <a:rPr lang="fa-IR" smtClean="0">
                <a:solidFill>
                  <a:prstClr val="black"/>
                </a:solidFill>
              </a:rPr>
              <a:pPr/>
              <a:t>11/29/1439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a-I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D330CAB-1F1D-4A63-9EFE-EA55C08F4663}" type="slidenum">
              <a:rPr lang="fa-IR" smtClean="0">
                <a:solidFill>
                  <a:prstClr val="black"/>
                </a:solidFill>
              </a:rPr>
              <a:pPr/>
              <a:t>‹#›</a:t>
            </a:fld>
            <a:endParaRPr lang="fa-IR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07829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9BAF-35AB-4ECF-880A-FD1BDE9AABF2}" type="datetimeFigureOut">
              <a:rPr lang="fa-IR" smtClean="0">
                <a:solidFill>
                  <a:prstClr val="black"/>
                </a:solidFill>
              </a:rPr>
              <a:pPr/>
              <a:t>11/29/1439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30CAB-1F1D-4A63-9EFE-EA55C08F4663}" type="slidenum">
              <a:rPr lang="fa-IR" smtClean="0">
                <a:solidFill>
                  <a:prstClr val="black"/>
                </a:solidFill>
              </a:rPr>
              <a:pPr/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502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CC859-DF47-4CC7-917D-3D50885A110B}" type="datetimeFigureOut">
              <a:rPr lang="fa-IR" smtClean="0"/>
              <a:pPr/>
              <a:t>11/29/1439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9FB6-D00F-4255-B7E6-03F74E0F502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587719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9BAF-35AB-4ECF-880A-FD1BDE9AABF2}" type="datetimeFigureOut">
              <a:rPr lang="fa-IR" smtClean="0">
                <a:solidFill>
                  <a:prstClr val="black"/>
                </a:solidFill>
              </a:rPr>
              <a:pPr/>
              <a:t>11/29/1439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30CAB-1F1D-4A63-9EFE-EA55C08F4663}" type="slidenum">
              <a:rPr lang="fa-IR" smtClean="0">
                <a:solidFill>
                  <a:prstClr val="black"/>
                </a:solidFill>
              </a:rPr>
              <a:pPr/>
              <a:t>‹#›</a:t>
            </a:fld>
            <a:endParaRPr lang="fa-IR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8233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9BAF-35AB-4ECF-880A-FD1BDE9AABF2}" type="datetimeFigureOut">
              <a:rPr lang="fa-IR" smtClean="0">
                <a:solidFill>
                  <a:prstClr val="black"/>
                </a:solidFill>
              </a:rPr>
              <a:pPr/>
              <a:t>11/29/1439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30CAB-1F1D-4A63-9EFE-EA55C08F4663}" type="slidenum">
              <a:rPr lang="fa-IR" smtClean="0">
                <a:solidFill>
                  <a:prstClr val="black"/>
                </a:solidFill>
              </a:rPr>
              <a:pPr/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197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9BAF-35AB-4ECF-880A-FD1BDE9AABF2}" type="datetimeFigureOut">
              <a:rPr lang="fa-IR" smtClean="0">
                <a:solidFill>
                  <a:prstClr val="black"/>
                </a:solidFill>
              </a:rPr>
              <a:pPr/>
              <a:t>11/29/1439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30CAB-1F1D-4A63-9EFE-EA55C08F4663}" type="slidenum">
              <a:rPr lang="fa-IR" smtClean="0">
                <a:solidFill>
                  <a:prstClr val="black"/>
                </a:solidFill>
              </a:rPr>
              <a:pPr/>
              <a:t>‹#›</a:t>
            </a:fld>
            <a:endParaRPr lang="fa-IR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8382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9BAF-35AB-4ECF-880A-FD1BDE9AABF2}" type="datetimeFigureOut">
              <a:rPr lang="fa-IR" smtClean="0">
                <a:solidFill>
                  <a:prstClr val="black"/>
                </a:solidFill>
              </a:rPr>
              <a:pPr/>
              <a:t>11/29/1439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30CAB-1F1D-4A63-9EFE-EA55C08F4663}" type="slidenum">
              <a:rPr lang="fa-IR" smtClean="0">
                <a:solidFill>
                  <a:prstClr val="black"/>
                </a:solidFill>
              </a:rPr>
              <a:pPr/>
              <a:t>‹#›</a:t>
            </a:fld>
            <a:endParaRPr lang="fa-IR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57775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9BAF-35AB-4ECF-880A-FD1BDE9AABF2}" type="datetimeFigureOut">
              <a:rPr lang="fa-IR" smtClean="0">
                <a:solidFill>
                  <a:prstClr val="black"/>
                </a:solidFill>
              </a:rPr>
              <a:pPr/>
              <a:t>11/29/1439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30CAB-1F1D-4A63-9EFE-EA55C08F4663}" type="slidenum">
              <a:rPr lang="fa-IR" smtClean="0">
                <a:solidFill>
                  <a:prstClr val="black"/>
                </a:solidFill>
              </a:rPr>
              <a:pPr/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7337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9BAF-35AB-4ECF-880A-FD1BDE9AABF2}" type="datetimeFigureOut">
              <a:rPr lang="fa-IR" smtClean="0">
                <a:solidFill>
                  <a:prstClr val="black"/>
                </a:solidFill>
              </a:rPr>
              <a:pPr/>
              <a:t>11/29/1439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30CAB-1F1D-4A63-9EFE-EA55C08F4663}" type="slidenum">
              <a:rPr lang="fa-IR" smtClean="0">
                <a:solidFill>
                  <a:prstClr val="black"/>
                </a:solidFill>
              </a:rPr>
              <a:pPr/>
              <a:t>‹#›</a:t>
            </a:fld>
            <a:endParaRPr lang="fa-IR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4327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9BAF-35AB-4ECF-880A-FD1BDE9AABF2}" type="datetimeFigureOut">
              <a:rPr lang="fa-IR" smtClean="0">
                <a:solidFill>
                  <a:prstClr val="black"/>
                </a:solidFill>
              </a:rPr>
              <a:pPr/>
              <a:t>11/29/1439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30CAB-1F1D-4A63-9EFE-EA55C08F4663}" type="slidenum">
              <a:rPr lang="fa-IR" smtClean="0">
                <a:solidFill>
                  <a:prstClr val="black"/>
                </a:solidFill>
              </a:rPr>
              <a:pPr/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1314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9BAF-35AB-4ECF-880A-FD1BDE9AABF2}" type="datetimeFigureOut">
              <a:rPr lang="fa-IR" smtClean="0">
                <a:solidFill>
                  <a:prstClr val="black"/>
                </a:solidFill>
              </a:rPr>
              <a:pPr/>
              <a:t>11/29/1439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30CAB-1F1D-4A63-9EFE-EA55C08F4663}" type="slidenum">
              <a:rPr lang="fa-IR" smtClean="0">
                <a:solidFill>
                  <a:prstClr val="black"/>
                </a:solidFill>
              </a:rPr>
              <a:pPr/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3541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9BAF-35AB-4ECF-880A-FD1BDE9AABF2}" type="datetimeFigureOut">
              <a:rPr lang="fa-IR" smtClean="0">
                <a:solidFill>
                  <a:prstClr val="black"/>
                </a:solidFill>
              </a:rPr>
              <a:pPr/>
              <a:t>11/29/1439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30CAB-1F1D-4A63-9EFE-EA55C08F4663}" type="slidenum">
              <a:rPr lang="fa-IR" smtClean="0">
                <a:solidFill>
                  <a:prstClr val="black"/>
                </a:solidFill>
              </a:rPr>
              <a:pPr/>
              <a:t>‹#›</a:t>
            </a:fld>
            <a:endParaRPr lang="fa-IR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31433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9BAF-35AB-4ECF-880A-FD1BDE9AABF2}" type="datetimeFigureOut">
              <a:rPr lang="fa-IR" smtClean="0">
                <a:solidFill>
                  <a:prstClr val="black"/>
                </a:solidFill>
              </a:rPr>
              <a:pPr/>
              <a:t>11/29/1439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30CAB-1F1D-4A63-9EFE-EA55C08F4663}" type="slidenum">
              <a:rPr lang="fa-IR" smtClean="0">
                <a:solidFill>
                  <a:prstClr val="black"/>
                </a:solidFill>
              </a:rPr>
              <a:pPr/>
              <a:t>‹#›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090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CC859-DF47-4CC7-917D-3D50885A110B}" type="datetimeFigureOut">
              <a:rPr lang="fa-IR" smtClean="0"/>
              <a:pPr/>
              <a:t>11/29/1439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9FB6-D00F-4255-B7E6-03F74E0F502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9285863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9BAF-35AB-4ECF-880A-FD1BDE9AABF2}" type="datetimeFigureOut">
              <a:rPr lang="fa-IR" smtClean="0">
                <a:solidFill>
                  <a:prstClr val="black"/>
                </a:solidFill>
              </a:rPr>
              <a:pPr/>
              <a:t>11/29/1439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30CAB-1F1D-4A63-9EFE-EA55C08F4663}" type="slidenum">
              <a:rPr lang="fa-IR" smtClean="0">
                <a:solidFill>
                  <a:prstClr val="black"/>
                </a:solidFill>
              </a:rPr>
              <a:pPr/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533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9BAF-35AB-4ECF-880A-FD1BDE9AABF2}" type="datetimeFigureOut">
              <a:rPr lang="fa-IR" smtClean="0">
                <a:solidFill>
                  <a:prstClr val="black"/>
                </a:solidFill>
              </a:rPr>
              <a:pPr/>
              <a:t>11/29/1439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30CAB-1F1D-4A63-9EFE-EA55C08F4663}" type="slidenum">
              <a:rPr lang="fa-IR" smtClean="0">
                <a:solidFill>
                  <a:prstClr val="black"/>
                </a:solidFill>
              </a:rPr>
              <a:pPr/>
              <a:t>‹#›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3188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9BAF-35AB-4ECF-880A-FD1BDE9AABF2}" type="datetimeFigureOut">
              <a:rPr lang="fa-IR" smtClean="0">
                <a:solidFill>
                  <a:prstClr val="black"/>
                </a:solidFill>
              </a:rPr>
              <a:pPr/>
              <a:t>11/29/1439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30CAB-1F1D-4A63-9EFE-EA55C08F4663}" type="slidenum">
              <a:rPr lang="fa-IR" smtClean="0">
                <a:solidFill>
                  <a:prstClr val="black"/>
                </a:solidFill>
              </a:rPr>
              <a:pPr/>
              <a:t>‹#›</a:t>
            </a:fld>
            <a:endParaRPr lang="fa-IR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4254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9BAF-35AB-4ECF-880A-FD1BDE9AABF2}" type="datetimeFigureOut">
              <a:rPr lang="fa-IR" smtClean="0">
                <a:solidFill>
                  <a:prstClr val="black"/>
                </a:solidFill>
              </a:rPr>
              <a:pPr/>
              <a:t>11/29/1439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30CAB-1F1D-4A63-9EFE-EA55C08F4663}" type="slidenum">
              <a:rPr lang="fa-IR" smtClean="0">
                <a:solidFill>
                  <a:prstClr val="black"/>
                </a:solidFill>
              </a:rPr>
              <a:pPr/>
              <a:t>‹#›</a:t>
            </a:fld>
            <a:endParaRPr lang="fa-IR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853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09BAF-35AB-4ECF-880A-FD1BDE9AABF2}" type="datetimeFigureOut">
              <a:rPr lang="fa-IR" smtClean="0">
                <a:solidFill>
                  <a:prstClr val="black"/>
                </a:solidFill>
              </a:rPr>
              <a:pPr/>
              <a:t>11/29/1439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30CAB-1F1D-4A63-9EFE-EA55C08F4663}" type="slidenum">
              <a:rPr lang="fa-IR" smtClean="0">
                <a:solidFill>
                  <a:prstClr val="black"/>
                </a:solidFill>
              </a:rPr>
              <a:pPr/>
              <a:t>‹#›</a:t>
            </a:fld>
            <a:endParaRPr lang="fa-IR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4957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CC859-DF47-4CC7-917D-3D50885A110B}" type="datetimeFigureOut">
              <a:rPr lang="fa-IR" smtClean="0"/>
              <a:pPr/>
              <a:t>11/29/1439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9FB6-D00F-4255-B7E6-03F74E0F502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68440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CC859-DF47-4CC7-917D-3D50885A110B}" type="datetimeFigureOut">
              <a:rPr lang="fa-IR" smtClean="0"/>
              <a:pPr/>
              <a:t>11/29/1439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9FB6-D00F-4255-B7E6-03F74E0F502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52444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CC859-DF47-4CC7-917D-3D50885A110B}" type="datetimeFigureOut">
              <a:rPr lang="fa-IR" smtClean="0"/>
              <a:pPr/>
              <a:t>11/29/1439</a:t>
            </a:fld>
            <a:endParaRPr lang="fa-I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9FB6-D00F-4255-B7E6-03F74E0F502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54077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CC859-DF47-4CC7-917D-3D50885A110B}" type="datetimeFigureOut">
              <a:rPr lang="fa-IR" smtClean="0"/>
              <a:pPr/>
              <a:t>11/29/1439</a:t>
            </a:fld>
            <a:endParaRPr lang="fa-I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9FB6-D00F-4255-B7E6-03F74E0F502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70162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CC859-DF47-4CC7-917D-3D50885A110B}" type="datetimeFigureOut">
              <a:rPr lang="fa-IR" smtClean="0"/>
              <a:pPr/>
              <a:t>11/29/1439</a:t>
            </a:fld>
            <a:endParaRPr lang="fa-I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9FB6-D00F-4255-B7E6-03F74E0F502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3591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CC859-DF47-4CC7-917D-3D50885A110B}" type="datetimeFigureOut">
              <a:rPr lang="fa-IR" smtClean="0"/>
              <a:pPr/>
              <a:t>11/29/1439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9FB6-D00F-4255-B7E6-03F74E0F502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29748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EBCC859-DF47-4CC7-917D-3D50885A110B}" type="datetimeFigureOut">
              <a:rPr lang="fa-IR" smtClean="0"/>
              <a:pPr/>
              <a:t>11/29/1439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99FB6-D00F-4255-B7E6-03F74E0F502B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843008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4009BAF-35AB-4ECF-880A-FD1BDE9AABF2}" type="datetimeFigureOut">
              <a:rPr lang="fa-IR" smtClean="0">
                <a:solidFill>
                  <a:prstClr val="black"/>
                </a:solidFill>
              </a:rPr>
              <a:pPr/>
              <a:t>11/29/1439</a:t>
            </a:fld>
            <a:endParaRPr lang="fa-IR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a-IR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D330CAB-1F1D-4A63-9EFE-EA55C08F4663}" type="slidenum">
              <a:rPr lang="fa-IR" smtClean="0">
                <a:solidFill>
                  <a:prstClr val="black"/>
                </a:solidFill>
              </a:rPr>
              <a:pPr/>
              <a:t>‹#›</a:t>
            </a:fld>
            <a:endParaRPr lang="fa-I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392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69818" y="3357156"/>
            <a:ext cx="7393573" cy="1267097"/>
          </a:xfrm>
          <a:prstGeom prst="rect">
            <a:avLst/>
          </a:prstGeom>
          <a:solidFill>
            <a:srgbClr val="326A68"/>
          </a:solidFill>
          <a:ln w="3175">
            <a:solidFill>
              <a:srgbClr val="F3E3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3140" y="1094334"/>
            <a:ext cx="6905700" cy="398171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a-IR" sz="6000" dirty="0" smtClean="0">
              <a:latin typeface="IranNastaliq" panose="02000503000000020003" pitchFamily="2" charset="0"/>
              <a:cs typeface="IranNastaliq" panose="02000503000000020003" pitchFamily="2" charset="0"/>
            </a:endParaRPr>
          </a:p>
          <a:p>
            <a:pPr marL="0" indent="0">
              <a:buNone/>
            </a:pPr>
            <a:endParaRPr lang="fa-IR" sz="4400" dirty="0" smtClean="0">
              <a:latin typeface="IranNastaliq" panose="02000503000000020003" pitchFamily="2" charset="0"/>
              <a:cs typeface="IranNastaliq" panose="02000503000000020003" pitchFamily="2" charset="0"/>
            </a:endParaRPr>
          </a:p>
          <a:p>
            <a:pPr marL="0" indent="0">
              <a:buNone/>
            </a:pPr>
            <a:endParaRPr lang="fa-IR" sz="4400" dirty="0" smtClean="0">
              <a:latin typeface="IranNastaliq" panose="02000503000000020003" pitchFamily="2" charset="0"/>
              <a:cs typeface="IranNastaliq" panose="02000503000000020003" pitchFamily="2" charset="0"/>
            </a:endParaRPr>
          </a:p>
          <a:p>
            <a:pPr marL="0" indent="0">
              <a:buNone/>
            </a:pPr>
            <a:r>
              <a:rPr lang="fa-IR" sz="4400" dirty="0" smtClean="0">
                <a:latin typeface="IranNastaliq" panose="02000503000000020003" pitchFamily="2" charset="0"/>
                <a:cs typeface="IranNastaliq" panose="02000503000000020003" pitchFamily="2" charset="0"/>
              </a:rPr>
              <a:t>                                  </a:t>
            </a:r>
            <a:r>
              <a:rPr lang="fa-IR" sz="4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IranNastaliq" panose="02000503000000020003" pitchFamily="2" charset="0"/>
                <a:cs typeface="IranNastaliq" panose="02000503000000020003" pitchFamily="2" charset="0"/>
              </a:rPr>
              <a:t>الحمدلله رب العالمین ...</a:t>
            </a:r>
            <a:endParaRPr lang="fa-IR" sz="4400" dirty="0">
              <a:solidFill>
                <a:schemeClr val="accent3">
                  <a:lumMod val="20000"/>
                  <a:lumOff val="80000"/>
                </a:schemeClr>
              </a:solidFill>
              <a:latin typeface="IranNastaliq" panose="02000503000000020003" pitchFamily="2" charset="0"/>
              <a:cs typeface="IranNastaliq" panose="02000503000000020003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39422" y="502277"/>
            <a:ext cx="5370490" cy="2336442"/>
          </a:xfrm>
          <a:prstGeom prst="rect">
            <a:avLst/>
          </a:prstGeom>
          <a:solidFill>
            <a:srgbClr val="326A68"/>
          </a:solidFill>
          <a:ln>
            <a:solidFill>
              <a:srgbClr val="CF7D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Rectangle 5"/>
          <p:cNvSpPr/>
          <p:nvPr/>
        </p:nvSpPr>
        <p:spPr>
          <a:xfrm>
            <a:off x="4859386" y="613951"/>
            <a:ext cx="5133700" cy="2115908"/>
          </a:xfrm>
          <a:prstGeom prst="rect">
            <a:avLst/>
          </a:prstGeom>
          <a:solidFill>
            <a:srgbClr val="326A68"/>
          </a:solidFill>
          <a:ln>
            <a:solidFill>
              <a:srgbClr val="F3E3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40" r="21230"/>
          <a:stretch/>
        </p:blipFill>
        <p:spPr>
          <a:xfrm>
            <a:off x="4906850" y="695458"/>
            <a:ext cx="5061398" cy="1970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75016" y="1707841"/>
            <a:ext cx="6585249" cy="1602174"/>
          </a:xfrm>
          <a:prstGeom prst="roundRect">
            <a:avLst>
              <a:gd name="adj" fmla="val 40766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solidFill>
                  <a:prstClr val="white"/>
                </a:solidFill>
                <a:cs typeface="B Titr" panose="00000700000000000000" pitchFamily="2" charset="-78"/>
              </a:rPr>
              <a:t>   نقش کلام در فعالسازی تفکر</a:t>
            </a:r>
            <a:endParaRPr lang="fa-IR" sz="3200" dirty="0" smtClean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-334851" y="1625310"/>
            <a:ext cx="12750085" cy="1774713"/>
          </a:xfrm>
          <a:prstGeom prst="roundRect">
            <a:avLst>
              <a:gd name="adj" fmla="val 18825"/>
            </a:avLst>
          </a:prstGeom>
          <a:noFill/>
          <a:ln>
            <a:solidFill>
              <a:srgbClr val="CF7D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973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46673" y="634436"/>
            <a:ext cx="64780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/>
            <a:r>
              <a:rPr lang="fa-IR" sz="2400" dirty="0" smtClean="0">
                <a:solidFill>
                  <a:schemeClr val="lt1"/>
                </a:solidFill>
                <a:cs typeface="B Titr" panose="00000700000000000000" pitchFamily="2" charset="-78"/>
              </a:rPr>
              <a:t>اساس فعال سازی تفکر            </a:t>
            </a:r>
            <a:r>
              <a:rPr lang="fa-IR" sz="2800" dirty="0" smtClean="0">
                <a:solidFill>
                  <a:schemeClr val="lt1"/>
                </a:solidFill>
                <a:cs typeface="B Titr" panose="00000700000000000000" pitchFamily="2" charset="-78"/>
              </a:rPr>
              <a:t>کلام</a:t>
            </a:r>
            <a:endParaRPr lang="fa-IR" sz="2800" dirty="0">
              <a:solidFill>
                <a:schemeClr val="lt1"/>
              </a:solidFill>
              <a:cs typeface="B Titr" panose="00000700000000000000" pitchFamily="2" charset="-78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5723968" y="701359"/>
            <a:ext cx="364872" cy="463548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Rounded Rectangle 8"/>
          <p:cNvSpPr/>
          <p:nvPr/>
        </p:nvSpPr>
        <p:spPr>
          <a:xfrm>
            <a:off x="649357" y="2397476"/>
            <a:ext cx="7889366" cy="617435"/>
          </a:xfrm>
          <a:prstGeom prst="roundRect">
            <a:avLst>
              <a:gd name="adj" fmla="val 50000"/>
            </a:avLst>
          </a:prstGeom>
          <a:noFill/>
          <a:ln>
            <a:solidFill>
              <a:srgbClr val="F4A1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b="1" dirty="0" smtClean="0">
                <a:solidFill>
                  <a:schemeClr val="tx1"/>
                </a:solidFill>
                <a:cs typeface="B Titr" pitchFamily="2" charset="-78"/>
              </a:rPr>
              <a:t>خروج نفس از حالت بی تفاوتی نسبت به سعادت حقیقی</a:t>
            </a:r>
            <a:endParaRPr lang="fa-IR" b="1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49357" y="3145974"/>
            <a:ext cx="7889365" cy="617435"/>
          </a:xfrm>
          <a:prstGeom prst="roundRect">
            <a:avLst>
              <a:gd name="adj" fmla="val 50000"/>
            </a:avLst>
          </a:prstGeom>
          <a:noFill/>
          <a:ln>
            <a:solidFill>
              <a:srgbClr val="F4A1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b="1" dirty="0" smtClean="0">
                <a:solidFill>
                  <a:schemeClr val="tx1"/>
                </a:solidFill>
                <a:cs typeface="B Titr" pitchFamily="2" charset="-78"/>
              </a:rPr>
              <a:t>واقف کردن نفس نسبت به  توانایی سیر در حقایق</a:t>
            </a:r>
            <a:endParaRPr lang="fa-IR" b="1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49357" y="3894472"/>
            <a:ext cx="7889364" cy="617435"/>
          </a:xfrm>
          <a:prstGeom prst="roundRect">
            <a:avLst>
              <a:gd name="adj" fmla="val 50000"/>
            </a:avLst>
          </a:prstGeom>
          <a:noFill/>
          <a:ln>
            <a:solidFill>
              <a:srgbClr val="F4A1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b="1" dirty="0" smtClean="0">
                <a:solidFill>
                  <a:schemeClr val="tx1"/>
                </a:solidFill>
                <a:cs typeface="B Titr" pitchFamily="2" charset="-78"/>
              </a:rPr>
              <a:t>توجه دادن نفس به نیازهای حقیقی و عبور از تعلقات دنیوی</a:t>
            </a:r>
            <a:endParaRPr lang="fa-IR" b="1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49357" y="4661435"/>
            <a:ext cx="7889363" cy="617435"/>
          </a:xfrm>
          <a:prstGeom prst="roundRect">
            <a:avLst>
              <a:gd name="adj" fmla="val 50000"/>
            </a:avLst>
          </a:prstGeom>
          <a:noFill/>
          <a:ln>
            <a:solidFill>
              <a:srgbClr val="F4A1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b="1" dirty="0" smtClean="0">
                <a:solidFill>
                  <a:schemeClr val="tx1"/>
                </a:solidFill>
                <a:cs typeface="B Titr" pitchFamily="2" charset="-78"/>
              </a:rPr>
              <a:t>توجه دادن نفس به پدیده ها و رخدادها با رویکرد عبرت آموزی و ارتقاء نحوه زندگی</a:t>
            </a:r>
            <a:endParaRPr lang="fa-IR" b="1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49357" y="5409933"/>
            <a:ext cx="7889362" cy="617435"/>
          </a:xfrm>
          <a:prstGeom prst="roundRect">
            <a:avLst>
              <a:gd name="adj" fmla="val 50000"/>
            </a:avLst>
          </a:prstGeom>
          <a:noFill/>
          <a:ln>
            <a:solidFill>
              <a:srgbClr val="F4A1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b="1" dirty="0" smtClean="0">
                <a:solidFill>
                  <a:schemeClr val="tx1"/>
                </a:solidFill>
                <a:cs typeface="B Titr" pitchFamily="2" charset="-78"/>
              </a:rPr>
              <a:t>سوق دادن نفس در جهت برطرف کردن موانع زندگی بهتر و تعامل سازنده داشتن با دیگران</a:t>
            </a:r>
            <a:endParaRPr lang="fa-IR" b="1" dirty="0">
              <a:solidFill>
                <a:schemeClr val="tx1"/>
              </a:solidFill>
              <a:cs typeface="B Titr" pitchFamily="2" charset="-78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565223" y="2735158"/>
            <a:ext cx="929518" cy="712573"/>
          </a:xfrm>
          <a:prstGeom prst="line">
            <a:avLst/>
          </a:prstGeom>
          <a:ln w="38100">
            <a:solidFill>
              <a:srgbClr val="F4A1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544852" y="3485742"/>
            <a:ext cx="1029401" cy="417194"/>
          </a:xfrm>
          <a:prstGeom prst="line">
            <a:avLst/>
          </a:prstGeom>
          <a:ln w="38100">
            <a:solidFill>
              <a:srgbClr val="F4A1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8578477" y="4184354"/>
            <a:ext cx="1022280" cy="12666"/>
          </a:xfrm>
          <a:prstGeom prst="line">
            <a:avLst/>
          </a:prstGeom>
          <a:ln w="38100">
            <a:solidFill>
              <a:srgbClr val="F4A1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8550105" y="4486902"/>
            <a:ext cx="918132" cy="465210"/>
          </a:xfrm>
          <a:prstGeom prst="line">
            <a:avLst/>
          </a:prstGeom>
          <a:ln w="38100">
            <a:solidFill>
              <a:srgbClr val="F4A1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8550105" y="4796292"/>
            <a:ext cx="918132" cy="922358"/>
          </a:xfrm>
          <a:prstGeom prst="line">
            <a:avLst/>
          </a:prstGeom>
          <a:ln w="38100">
            <a:solidFill>
              <a:srgbClr val="F4A1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9090992" y="3398557"/>
            <a:ext cx="2726135" cy="1571595"/>
          </a:xfrm>
          <a:prstGeom prst="roundRect">
            <a:avLst/>
          </a:prstGeom>
          <a:solidFill>
            <a:schemeClr val="accent4"/>
          </a:solidFill>
          <a:ln>
            <a:solidFill>
              <a:srgbClr val="F4A1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lnSpc>
                <a:spcPct val="150000"/>
              </a:lnSpc>
            </a:pPr>
            <a:r>
              <a:rPr lang="fa-IR" sz="2400" dirty="0">
                <a:solidFill>
                  <a:prstClr val="white"/>
                </a:solidFill>
                <a:cs typeface="B Titr" panose="00000700000000000000" pitchFamily="2" charset="-78"/>
              </a:rPr>
              <a:t>ویژ </a:t>
            </a:r>
            <a:r>
              <a:rPr lang="fa-IR" sz="2400" dirty="0" smtClean="0">
                <a:solidFill>
                  <a:prstClr val="white"/>
                </a:solidFill>
                <a:cs typeface="B Titr" panose="00000700000000000000" pitchFamily="2" charset="-78"/>
              </a:rPr>
              <a:t>گیهای </a:t>
            </a:r>
            <a:endParaRPr lang="fa-IR" sz="2400" dirty="0">
              <a:solidFill>
                <a:prstClr val="white"/>
              </a:solidFill>
              <a:cs typeface="B Titr" panose="00000700000000000000" pitchFamily="2" charset="-78"/>
            </a:endParaRPr>
          </a:p>
          <a:p>
            <a:pPr lvl="0" algn="ctr">
              <a:lnSpc>
                <a:spcPct val="150000"/>
              </a:lnSpc>
            </a:pPr>
            <a:r>
              <a:rPr lang="fa-IR" sz="2400" dirty="0">
                <a:solidFill>
                  <a:prstClr val="white"/>
                </a:solidFill>
                <a:cs typeface="B Titr" panose="00000700000000000000" pitchFamily="2" charset="-78"/>
              </a:rPr>
              <a:t>کلام فعال کننده تفکر</a:t>
            </a:r>
          </a:p>
        </p:txBody>
      </p:sp>
    </p:spTree>
    <p:extLst>
      <p:ext uri="{BB962C8B-B14F-4D97-AF65-F5344CB8AC3E}">
        <p14:creationId xmlns:p14="http://schemas.microsoft.com/office/powerpoint/2010/main" val="399347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75016" y="1707841"/>
            <a:ext cx="6585249" cy="1602174"/>
          </a:xfrm>
          <a:prstGeom prst="roundRect">
            <a:avLst>
              <a:gd name="adj" fmla="val 40766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solidFill>
                  <a:prstClr val="white"/>
                </a:solidFill>
                <a:cs typeface="B Titr" panose="00000700000000000000" pitchFamily="2" charset="-78"/>
              </a:rPr>
              <a:t>   نقش قرآن در تحریک و شکوفایی تفکر</a:t>
            </a:r>
            <a:endParaRPr lang="fa-IR" sz="3200" dirty="0" smtClean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-334851" y="1625310"/>
            <a:ext cx="12750085" cy="1774713"/>
          </a:xfrm>
          <a:prstGeom prst="roundRect">
            <a:avLst>
              <a:gd name="adj" fmla="val 18825"/>
            </a:avLst>
          </a:prstGeom>
          <a:noFill/>
          <a:ln>
            <a:solidFill>
              <a:srgbClr val="CF7D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158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1700561" y="2372352"/>
            <a:ext cx="1493190" cy="555397"/>
          </a:xfrm>
          <a:prstGeom prst="roundRect">
            <a:avLst>
              <a:gd name="adj" fmla="val 50000"/>
            </a:avLst>
          </a:prstGeom>
          <a:solidFill>
            <a:srgbClr val="EECF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fa-IR" b="1" dirty="0" smtClean="0">
                <a:solidFill>
                  <a:prstClr val="black"/>
                </a:solidFill>
                <a:cs typeface="B Titr" panose="00000700000000000000" pitchFamily="2" charset="-78"/>
              </a:rPr>
              <a:t>کتاب </a:t>
            </a:r>
            <a:endParaRPr lang="fa-IR" b="1" dirty="0">
              <a:solidFill>
                <a:prstClr val="black"/>
              </a:solidFill>
              <a:cs typeface="B Titr" panose="00000700000000000000" pitchFamily="2" charset="-78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59018" y="5706238"/>
            <a:ext cx="1493190" cy="525170"/>
          </a:xfrm>
          <a:prstGeom prst="roundRect">
            <a:avLst>
              <a:gd name="adj" fmla="val 50000"/>
            </a:avLst>
          </a:prstGeom>
          <a:solidFill>
            <a:srgbClr val="EECF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fa-IR" sz="1600" b="1" dirty="0" smtClean="0">
                <a:solidFill>
                  <a:schemeClr val="bg1">
                    <a:lumMod val="85000"/>
                    <a:lumOff val="15000"/>
                  </a:schemeClr>
                </a:solidFill>
                <a:cs typeface="B Titr" panose="00000700000000000000" pitchFamily="2" charset="-78"/>
              </a:rPr>
              <a:t>آیه</a:t>
            </a:r>
            <a:endParaRPr lang="fa-IR" sz="1600" b="1" dirty="0">
              <a:solidFill>
                <a:schemeClr val="bg1">
                  <a:lumMod val="85000"/>
                  <a:lumOff val="1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540200" y="5603815"/>
            <a:ext cx="1493190" cy="525170"/>
          </a:xfrm>
          <a:prstGeom prst="roundRect">
            <a:avLst>
              <a:gd name="adj" fmla="val 50000"/>
            </a:avLst>
          </a:prstGeom>
          <a:solidFill>
            <a:srgbClr val="EECF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sz="1600" b="1" dirty="0" smtClean="0">
                <a:solidFill>
                  <a:schemeClr val="bg1">
                    <a:lumMod val="85000"/>
                    <a:lumOff val="15000"/>
                  </a:schemeClr>
                </a:solidFill>
                <a:cs typeface="B Titr" panose="00000700000000000000" pitchFamily="2" charset="-78"/>
              </a:rPr>
              <a:t>کلام</a:t>
            </a:r>
            <a:endParaRPr lang="fa-IR" sz="1600" b="1" dirty="0">
              <a:solidFill>
                <a:schemeClr val="bg1">
                  <a:lumMod val="85000"/>
                  <a:lumOff val="1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153501" y="955605"/>
            <a:ext cx="6596313" cy="2270907"/>
          </a:xfrm>
          <a:prstGeom prst="roundRect">
            <a:avLst>
              <a:gd name="adj" fmla="val 16485"/>
            </a:avLst>
          </a:prstGeom>
          <a:solidFill>
            <a:srgbClr val="0D3746"/>
          </a:solidFill>
          <a:ln>
            <a:solidFill>
              <a:srgbClr val="F4A1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fa-IR" b="1" dirty="0" smtClean="0">
                <a:solidFill>
                  <a:schemeClr val="tx1"/>
                </a:solidFill>
                <a:cs typeface="B Titr" pitchFamily="2" charset="-78"/>
              </a:rPr>
              <a:t>در دست منذر      برای اصلاح نیازها، مسائل، تعاریف و باورها، افعال و ...</a:t>
            </a:r>
          </a:p>
          <a:p>
            <a:pPr>
              <a:lnSpc>
                <a:spcPct val="120000"/>
              </a:lnSpc>
            </a:pPr>
            <a:endParaRPr lang="fa-IR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fa-IR" b="1" dirty="0" smtClean="0">
                <a:solidFill>
                  <a:schemeClr val="tx1"/>
                </a:solidFill>
                <a:cs typeface="B Titr" pitchFamily="2" charset="-78"/>
              </a:rPr>
              <a:t>در دست هادی     برای انتقال حکم های مورد نیاز انسان</a:t>
            </a:r>
          </a:p>
          <a:p>
            <a:pPr>
              <a:lnSpc>
                <a:spcPct val="120000"/>
              </a:lnSpc>
            </a:pPr>
            <a:endParaRPr lang="fa-IR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fa-IR" b="1" dirty="0" smtClean="0">
                <a:solidFill>
                  <a:schemeClr val="tx1"/>
                </a:solidFill>
                <a:cs typeface="B Titr" pitchFamily="2" charset="-78"/>
              </a:rPr>
              <a:t>در دست متفکر     برای  رسیدن به هوشیاری و تقرب نزد خداوند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65068" y="420261"/>
            <a:ext cx="2952823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200" b="1" dirty="0" smtClean="0">
                <a:cs typeface="B Titr" panose="00000700000000000000" pitchFamily="2" charset="-78"/>
              </a:rPr>
              <a:t>قرآن کتابی است:</a:t>
            </a:r>
            <a:endParaRPr lang="fa-IR" sz="2200" b="1" dirty="0">
              <a:cs typeface="B Titr" panose="00000700000000000000" pitchFamily="2" charset="-78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169209" y="2645195"/>
            <a:ext cx="4253990" cy="3339662"/>
            <a:chOff x="4303085" y="3368481"/>
            <a:chExt cx="3915227" cy="3073711"/>
          </a:xfrm>
        </p:grpSpPr>
        <p:grpSp>
          <p:nvGrpSpPr>
            <p:cNvPr id="7" name="Group 6"/>
            <p:cNvGrpSpPr/>
            <p:nvPr/>
          </p:nvGrpSpPr>
          <p:grpSpPr>
            <a:xfrm>
              <a:off x="4303085" y="3368481"/>
              <a:ext cx="3915227" cy="3073711"/>
              <a:chOff x="1792265" y="1346200"/>
              <a:chExt cx="6177841" cy="4850011"/>
            </a:xfrm>
          </p:grpSpPr>
          <p:sp>
            <p:nvSpPr>
              <p:cNvPr id="8" name="Down Arrow 7"/>
              <p:cNvSpPr/>
              <p:nvPr/>
            </p:nvSpPr>
            <p:spPr>
              <a:xfrm rot="6882200">
                <a:off x="5915951" y="4069372"/>
                <a:ext cx="342900" cy="2101208"/>
              </a:xfrm>
              <a:prstGeom prst="downArrow">
                <a:avLst>
                  <a:gd name="adj1" fmla="val 50000"/>
                  <a:gd name="adj2" fmla="val 138889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3378200" y="1346200"/>
                <a:ext cx="2168480" cy="806573"/>
              </a:xfrm>
              <a:prstGeom prst="roundRect">
                <a:avLst>
                  <a:gd name="adj" fmla="val 50000"/>
                </a:avLst>
              </a:prstGeom>
              <a:solidFill>
                <a:srgbClr val="F8EEA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fa-IR" b="1" dirty="0" smtClean="0">
                    <a:solidFill>
                      <a:prstClr val="black"/>
                    </a:solidFill>
                    <a:cs typeface="B Titr" panose="00000700000000000000" pitchFamily="2" charset="-78"/>
                  </a:rPr>
                  <a:t>کتاب هادی</a:t>
                </a:r>
                <a:endParaRPr lang="fa-IR" b="1" dirty="0">
                  <a:solidFill>
                    <a:prstClr val="black"/>
                  </a:solidFill>
                  <a:cs typeface="B Titr" panose="00000700000000000000" pitchFamily="2" charset="-78"/>
                </a:endParaRPr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1792265" y="5460070"/>
                <a:ext cx="2031292" cy="736141"/>
              </a:xfrm>
              <a:prstGeom prst="roundRect">
                <a:avLst>
                  <a:gd name="adj" fmla="val 50000"/>
                </a:avLst>
              </a:prstGeom>
              <a:solidFill>
                <a:srgbClr val="F8EEA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fa-IR" sz="1600" b="1" dirty="0" smtClean="0">
                    <a:solidFill>
                      <a:schemeClr val="bg1">
                        <a:lumMod val="85000"/>
                        <a:lumOff val="15000"/>
                      </a:schemeClr>
                    </a:solidFill>
                    <a:cs typeface="B Titr" panose="00000700000000000000" pitchFamily="2" charset="-78"/>
                  </a:rPr>
                  <a:t>کتاب متفکر</a:t>
                </a:r>
                <a:endParaRPr lang="fa-IR" sz="1600" b="1" dirty="0">
                  <a:solidFill>
                    <a:schemeClr val="bg1">
                      <a:lumMod val="85000"/>
                      <a:lumOff val="15000"/>
                    </a:schemeClr>
                  </a:solidFill>
                  <a:cs typeface="B Titr" panose="00000700000000000000" pitchFamily="2" charset="-78"/>
                </a:endParaRPr>
              </a:p>
            </p:txBody>
          </p:sp>
          <p:sp>
            <p:nvSpPr>
              <p:cNvPr id="13" name="Down Arrow 12"/>
              <p:cNvSpPr/>
              <p:nvPr/>
            </p:nvSpPr>
            <p:spPr>
              <a:xfrm rot="10800000">
                <a:off x="4311851" y="2246312"/>
                <a:ext cx="342900" cy="1579054"/>
              </a:xfrm>
              <a:prstGeom prst="downArrow">
                <a:avLst>
                  <a:gd name="adj1" fmla="val 50000"/>
                  <a:gd name="adj2" fmla="val 138889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14" name="Down Arrow 13"/>
              <p:cNvSpPr/>
              <p:nvPr/>
            </p:nvSpPr>
            <p:spPr>
              <a:xfrm rot="3896974">
                <a:off x="3296245" y="4027656"/>
                <a:ext cx="342900" cy="1926730"/>
              </a:xfrm>
              <a:prstGeom prst="downArrow">
                <a:avLst>
                  <a:gd name="adj1" fmla="val 50000"/>
                  <a:gd name="adj2" fmla="val 138889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3781348" y="3843187"/>
                <a:ext cx="1427781" cy="1411331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>
                  <a:lnSpc>
                    <a:spcPct val="120000"/>
                  </a:lnSpc>
                </a:pPr>
                <a:r>
                  <a:rPr lang="fa-IR" dirty="0" smtClean="0">
                    <a:solidFill>
                      <a:schemeClr val="bg1">
                        <a:lumMod val="85000"/>
                        <a:lumOff val="15000"/>
                      </a:schemeClr>
                    </a:solidFill>
                    <a:cs typeface="B Titr" pitchFamily="2" charset="-78"/>
                  </a:rPr>
                  <a:t>قرآن</a:t>
                </a:r>
                <a:endParaRPr lang="fa-IR" dirty="0">
                  <a:solidFill>
                    <a:schemeClr val="bg1">
                      <a:lumMod val="85000"/>
                      <a:lumOff val="15000"/>
                    </a:schemeClr>
                  </a:solidFill>
                  <a:cs typeface="B Titr" pitchFamily="2" charset="-78"/>
                </a:endParaRPr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4669206" y="2332334"/>
                <a:ext cx="676817" cy="1694049"/>
              </a:xfrm>
              <a:prstGeom prst="roundRect">
                <a:avLst>
                  <a:gd name="adj" fmla="val 5000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1" anchor="ctr"/>
              <a:lstStyle/>
              <a:p>
                <a:pPr algn="ctr"/>
                <a:r>
                  <a:rPr lang="fa-IR" sz="1500" b="1" dirty="0" smtClean="0">
                    <a:solidFill>
                      <a:schemeClr val="tx1"/>
                    </a:solidFill>
                    <a:cs typeface="B Titr" pitchFamily="2" charset="-78"/>
                  </a:rPr>
                  <a:t>ارائه احکام و حقایق</a:t>
                </a:r>
                <a:endParaRPr lang="fa-IR" sz="1500" b="1" dirty="0">
                  <a:solidFill>
                    <a:schemeClr val="tx1"/>
                  </a:solidFill>
                  <a:cs typeface="B Titr" pitchFamily="2" charset="-78"/>
                </a:endParaRPr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5801626" y="5410249"/>
                <a:ext cx="2168480" cy="762676"/>
              </a:xfrm>
              <a:prstGeom prst="roundRect">
                <a:avLst>
                  <a:gd name="adj" fmla="val 50000"/>
                </a:avLst>
              </a:prstGeom>
              <a:solidFill>
                <a:srgbClr val="F8EEA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fa-IR" sz="1600" b="1" dirty="0" smtClean="0">
                    <a:solidFill>
                      <a:schemeClr val="bg1">
                        <a:lumMod val="85000"/>
                        <a:lumOff val="15000"/>
                      </a:schemeClr>
                    </a:solidFill>
                    <a:cs typeface="B Titr" panose="00000700000000000000" pitchFamily="2" charset="-78"/>
                  </a:rPr>
                  <a:t>کتاب منذر</a:t>
                </a:r>
                <a:endParaRPr lang="fa-IR" sz="1600" b="1" dirty="0">
                  <a:solidFill>
                    <a:schemeClr val="bg1">
                      <a:lumMod val="85000"/>
                      <a:lumOff val="15000"/>
                    </a:schemeClr>
                  </a:solidFill>
                  <a:cs typeface="B Titr" panose="00000700000000000000" pitchFamily="2" charset="-78"/>
                </a:endParaRPr>
              </a:p>
            </p:txBody>
          </p:sp>
        </p:grpSp>
        <p:sp>
          <p:nvSpPr>
            <p:cNvPr id="18" name="Rounded Rectangle 17"/>
            <p:cNvSpPr/>
            <p:nvPr/>
          </p:nvSpPr>
          <p:spPr>
            <a:xfrm rot="17684006">
              <a:off x="7023996" y="4690141"/>
              <a:ext cx="428935" cy="1589904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1" anchor="ctr"/>
            <a:lstStyle/>
            <a:p>
              <a:pPr algn="ctr"/>
              <a:r>
                <a:rPr lang="fa-IR" sz="1500" b="1" dirty="0" smtClean="0">
                  <a:solidFill>
                    <a:schemeClr val="tx1"/>
                  </a:solidFill>
                  <a:cs typeface="B Titr" pitchFamily="2" charset="-78"/>
                </a:rPr>
                <a:t>ایجاد هوشیاری و اصلاح</a:t>
              </a:r>
              <a:endParaRPr lang="fa-IR" sz="1500" b="1" dirty="0">
                <a:solidFill>
                  <a:schemeClr val="tx1"/>
                </a:solidFill>
                <a:cs typeface="B Titr" pitchFamily="2" charset="-78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 rot="14398577">
              <a:off x="4931847" y="4788450"/>
              <a:ext cx="428935" cy="1220550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1" anchor="ctr"/>
            <a:lstStyle/>
            <a:p>
              <a:pPr algn="ctr"/>
              <a:r>
                <a:rPr lang="fa-IR" sz="1500" b="1" dirty="0" smtClean="0">
                  <a:solidFill>
                    <a:schemeClr val="tx1"/>
                  </a:solidFill>
                  <a:cs typeface="B Titr" pitchFamily="2" charset="-78"/>
                </a:rPr>
                <a:t>دریافت و تقرب</a:t>
              </a:r>
              <a:endParaRPr lang="fa-IR" sz="1500" b="1" dirty="0">
                <a:solidFill>
                  <a:schemeClr val="tx1"/>
                </a:solidFill>
                <a:cs typeface="B Titr" pitchFamily="2" charset="-78"/>
              </a:endParaRPr>
            </a:p>
          </p:txBody>
        </p:sp>
      </p:grpSp>
      <p:sp>
        <p:nvSpPr>
          <p:cNvPr id="25" name="Rounded Rectangle 24"/>
          <p:cNvSpPr/>
          <p:nvPr/>
        </p:nvSpPr>
        <p:spPr>
          <a:xfrm>
            <a:off x="5100034" y="904089"/>
            <a:ext cx="6708118" cy="2373585"/>
          </a:xfrm>
          <a:prstGeom prst="roundRect">
            <a:avLst>
              <a:gd name="adj" fmla="val 16485"/>
            </a:avLst>
          </a:prstGeom>
          <a:noFill/>
          <a:ln>
            <a:solidFill>
              <a:srgbClr val="F4A1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fa-IR" b="1" dirty="0">
              <a:solidFill>
                <a:schemeClr val="tx1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772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21" grpId="0" animBg="1"/>
      <p:bldP spid="5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57577" y="1172478"/>
            <a:ext cx="10921285" cy="824609"/>
          </a:xfrm>
          <a:prstGeom prst="roundRect">
            <a:avLst>
              <a:gd name="adj" fmla="val 50000"/>
            </a:avLst>
          </a:prstGeom>
          <a:noFill/>
          <a:ln>
            <a:solidFill>
              <a:srgbClr val="F4A1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20000"/>
              </a:lnSpc>
            </a:pPr>
            <a:r>
              <a:rPr lang="fa-IR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قرآن در سه شان </a:t>
            </a:r>
            <a:r>
              <a:rPr lang="fa-IR" b="1" dirty="0">
                <a:solidFill>
                  <a:schemeClr val="tx1"/>
                </a:solidFill>
                <a:cs typeface="B Lotus" panose="00000400000000000000" pitchFamily="2" charset="-78"/>
              </a:rPr>
              <a:t>کتاب، کلام،آیه عهده دار انذار، هدایت و ارائه احکام و حقایق </a:t>
            </a:r>
            <a:r>
              <a:rPr lang="fa-IR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است؛ قطع شدن از قرآن یعنی بی مبنا کردن نفس و فقدان محرک برای برانگیختن آن.</a:t>
            </a:r>
            <a:endParaRPr lang="fa-IR" b="1" dirty="0">
              <a:solidFill>
                <a:schemeClr val="tx1"/>
              </a:solidFill>
              <a:cs typeface="B Lotus" panose="00000400000000000000" pitchFamily="2" charset="-78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70455" y="2130977"/>
            <a:ext cx="10934164" cy="554936"/>
          </a:xfrm>
          <a:prstGeom prst="roundRect">
            <a:avLst>
              <a:gd name="adj" fmla="val 50000"/>
            </a:avLst>
          </a:prstGeom>
          <a:noFill/>
          <a:ln>
            <a:solidFill>
              <a:srgbClr val="F4A1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20000"/>
              </a:lnSpc>
            </a:pPr>
            <a:r>
              <a:rPr lang="fa-IR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بدون قرآن زنجیره تفکر در انسان ناقص است؛ فقدان قرآن به معنای فقدان سرپرست برای نفس و فقدان جریان تام متصل به حقیقت است. </a:t>
            </a:r>
            <a:endParaRPr lang="fa-IR" b="1" dirty="0">
              <a:solidFill>
                <a:schemeClr val="tx1"/>
              </a:solidFill>
              <a:cs typeface="B Lotus" panose="00000400000000000000" pitchFamily="2" charset="-7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57577" y="2810870"/>
            <a:ext cx="10934161" cy="541757"/>
          </a:xfrm>
          <a:prstGeom prst="roundRect">
            <a:avLst>
              <a:gd name="adj" fmla="val 50000"/>
            </a:avLst>
          </a:prstGeom>
          <a:noFill/>
          <a:ln>
            <a:solidFill>
              <a:srgbClr val="F4A1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20000"/>
              </a:lnSpc>
            </a:pPr>
            <a:r>
              <a:rPr lang="fa-IR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قرآن کتابی است که به رسول و امام حق عنایت شده، پس دارای دو ثقل است؛ قرآنِ جدا از رسول و امام حق، قرآن حقیقی نیست. </a:t>
            </a:r>
            <a:endParaRPr lang="fa-IR" b="1" dirty="0">
              <a:solidFill>
                <a:schemeClr val="tx1"/>
              </a:solidFill>
              <a:cs typeface="B Lotus" panose="00000400000000000000" pitchFamily="2" charset="-78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42552" y="3477584"/>
            <a:ext cx="10934162" cy="499973"/>
          </a:xfrm>
          <a:prstGeom prst="roundRect">
            <a:avLst>
              <a:gd name="adj" fmla="val 50000"/>
            </a:avLst>
          </a:prstGeom>
          <a:noFill/>
          <a:ln>
            <a:solidFill>
              <a:srgbClr val="F4A1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20000"/>
              </a:lnSpc>
            </a:pPr>
            <a:r>
              <a:rPr lang="fa-IR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تحریف در شان دو ثقل قرآن و امام حق، تصور ضروری نبودن قرآن برای تفکر را ایجاد کرده و سبب استغنای انسان از قرآن است.</a:t>
            </a:r>
            <a:endParaRPr lang="fa-IR" b="1" dirty="0">
              <a:solidFill>
                <a:schemeClr val="tx1"/>
              </a:solidFill>
              <a:cs typeface="B Lotus" panose="00000400000000000000" pitchFamily="2" charset="-78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70455" y="4092742"/>
            <a:ext cx="10934161" cy="467515"/>
          </a:xfrm>
          <a:prstGeom prst="roundRect">
            <a:avLst>
              <a:gd name="adj" fmla="val 50000"/>
            </a:avLst>
          </a:prstGeom>
          <a:noFill/>
          <a:ln>
            <a:solidFill>
              <a:srgbClr val="F4A1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20000"/>
              </a:lnSpc>
            </a:pPr>
            <a:r>
              <a:rPr lang="fa-IR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برای ترویج قرآن لازم است قرآن حقیقی را ترویج داد وگرنه تفکری بدون زنجیره تام ترویج داده شده است.</a:t>
            </a:r>
            <a:endParaRPr lang="fa-IR" b="1" dirty="0">
              <a:solidFill>
                <a:schemeClr val="tx1"/>
              </a:solidFill>
              <a:cs typeface="B Lotus" panose="00000400000000000000" pitchFamily="2" charset="-7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09092" y="4686849"/>
            <a:ext cx="10934161" cy="475166"/>
          </a:xfrm>
          <a:prstGeom prst="roundRect">
            <a:avLst>
              <a:gd name="adj" fmla="val 50000"/>
            </a:avLst>
          </a:prstGeom>
          <a:noFill/>
          <a:ln>
            <a:solidFill>
              <a:srgbClr val="F4A1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20000"/>
              </a:lnSpc>
            </a:pPr>
            <a:r>
              <a:rPr lang="fa-IR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دو شان کلام بودن و آیه بودن در قرآن به صورت کامل و کارآمد جمع است.</a:t>
            </a:r>
            <a:endParaRPr lang="fa-IR" b="1" dirty="0">
              <a:solidFill>
                <a:schemeClr val="tx1"/>
              </a:solidFill>
              <a:cs typeface="B Lotus" panose="00000400000000000000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967472" y="317579"/>
            <a:ext cx="4906851" cy="549717"/>
          </a:xfrm>
          <a:prstGeom prst="roundRect">
            <a:avLst/>
          </a:prstGeom>
          <a:solidFill>
            <a:schemeClr val="accent4"/>
          </a:solidFill>
          <a:ln>
            <a:solidFill>
              <a:srgbClr val="F4A1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lnSpc>
                <a:spcPct val="150000"/>
              </a:lnSpc>
            </a:pPr>
            <a:r>
              <a:rPr lang="fa-IR" sz="2000" dirty="0" smtClean="0">
                <a:solidFill>
                  <a:prstClr val="white"/>
                </a:solidFill>
                <a:cs typeface="B Titr" panose="00000700000000000000" pitchFamily="2" charset="-78"/>
              </a:rPr>
              <a:t>مهمترین نکات در خصوص رابطه قرآن و تفکر</a:t>
            </a:r>
            <a:endParaRPr lang="fa-IR" sz="2000" dirty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09092" y="5347967"/>
            <a:ext cx="10934161" cy="499127"/>
          </a:xfrm>
          <a:prstGeom prst="roundRect">
            <a:avLst>
              <a:gd name="adj" fmla="val 50000"/>
            </a:avLst>
          </a:prstGeom>
          <a:noFill/>
          <a:ln>
            <a:solidFill>
              <a:srgbClr val="F4A1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20000"/>
              </a:lnSpc>
            </a:pPr>
            <a:r>
              <a:rPr lang="fa-IR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جامعه بدون ثقلین جامعه ای بدون سرپرست است و قدرت تشخیق حق از باطل و ... را نخواهد داشت.</a:t>
            </a:r>
            <a:endParaRPr lang="fa-IR" b="1" dirty="0">
              <a:solidFill>
                <a:schemeClr val="tx1"/>
              </a:solidFill>
              <a:cs typeface="B Lotus" panose="00000400000000000000" pitchFamily="2" charset="-78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09092" y="5984226"/>
            <a:ext cx="10934161" cy="499127"/>
          </a:xfrm>
          <a:prstGeom prst="roundRect">
            <a:avLst>
              <a:gd name="adj" fmla="val 50000"/>
            </a:avLst>
          </a:prstGeom>
          <a:noFill/>
          <a:ln>
            <a:solidFill>
              <a:srgbClr val="F4A1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20000"/>
              </a:lnSpc>
            </a:pPr>
            <a:r>
              <a:rPr lang="fa-IR" b="1" dirty="0" smtClean="0">
                <a:solidFill>
                  <a:schemeClr val="tx1"/>
                </a:solidFill>
                <a:cs typeface="B Lotus" panose="00000400000000000000" pitchFamily="2" charset="-78"/>
              </a:rPr>
              <a:t>دلیل مهجور شدن قرآن، باور نداشتن قرآن به عنوان متن تفکر است.</a:t>
            </a:r>
            <a:endParaRPr lang="fa-IR" b="1" dirty="0">
              <a:solidFill>
                <a:schemeClr val="tx1"/>
              </a:solidFill>
              <a:cs typeface="B Lotus" panose="00000400000000000000" pitchFamily="2" charset="-78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11063345" y="1418061"/>
            <a:ext cx="351832" cy="331323"/>
            <a:chOff x="9620518" y="532327"/>
            <a:chExt cx="2060620" cy="1953295"/>
          </a:xfrm>
          <a:noFill/>
        </p:grpSpPr>
        <p:sp>
          <p:nvSpPr>
            <p:cNvPr id="60" name="Oval 59"/>
            <p:cNvSpPr/>
            <p:nvPr/>
          </p:nvSpPr>
          <p:spPr>
            <a:xfrm>
              <a:off x="9620518" y="532327"/>
              <a:ext cx="2060620" cy="1953295"/>
            </a:xfrm>
            <a:prstGeom prst="ellipse">
              <a:avLst/>
            </a:prstGeom>
            <a:grpFill/>
            <a:ln w="28575">
              <a:solidFill>
                <a:schemeClr val="accent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fa-IR" sz="2400" b="1" dirty="0">
                <a:solidFill>
                  <a:schemeClr val="tx1"/>
                </a:solidFill>
                <a:cs typeface="B Lotus" panose="00000400000000000000" pitchFamily="2" charset="-78"/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9735869" y="618185"/>
              <a:ext cx="1827209" cy="177513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fa-IR" sz="2400" b="1" dirty="0">
                <a:solidFill>
                  <a:schemeClr val="tx1"/>
                </a:solidFill>
                <a:cs typeface="B Lotus" panose="00000400000000000000" pitchFamily="2" charset="-78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9739481" y="685653"/>
              <a:ext cx="1812182" cy="1646349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fa-IR" sz="2400" b="1" dirty="0">
                <a:solidFill>
                  <a:schemeClr val="tx1"/>
                </a:solidFill>
                <a:cs typeface="B Lotus" panose="00000400000000000000" pitchFamily="2" charset="-78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1079090" y="2243485"/>
            <a:ext cx="351832" cy="331323"/>
            <a:chOff x="9620518" y="532327"/>
            <a:chExt cx="2060620" cy="1953295"/>
          </a:xfrm>
          <a:noFill/>
        </p:grpSpPr>
        <p:sp>
          <p:nvSpPr>
            <p:cNvPr id="68" name="Oval 67"/>
            <p:cNvSpPr/>
            <p:nvPr/>
          </p:nvSpPr>
          <p:spPr>
            <a:xfrm>
              <a:off x="9620518" y="532327"/>
              <a:ext cx="2060620" cy="1953295"/>
            </a:xfrm>
            <a:prstGeom prst="ellipse">
              <a:avLst/>
            </a:prstGeom>
            <a:grpFill/>
            <a:ln w="28575">
              <a:solidFill>
                <a:schemeClr val="accent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fa-IR" sz="2400" b="1" dirty="0">
                <a:solidFill>
                  <a:schemeClr val="tx1"/>
                </a:solidFill>
                <a:cs typeface="B Lotus" panose="00000400000000000000" pitchFamily="2" charset="-78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9735869" y="618185"/>
              <a:ext cx="1827209" cy="177513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fa-IR" sz="2400" b="1" dirty="0">
                <a:solidFill>
                  <a:schemeClr val="tx1"/>
                </a:solidFill>
                <a:cs typeface="B Lotus" panose="00000400000000000000" pitchFamily="2" charset="-78"/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9739481" y="685653"/>
              <a:ext cx="1812182" cy="1646349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fa-IR" sz="2400" b="1" dirty="0">
                <a:solidFill>
                  <a:schemeClr val="tx1"/>
                </a:solidFill>
                <a:cs typeface="B Lotus" panose="00000400000000000000" pitchFamily="2" charset="-78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1098785" y="2887633"/>
            <a:ext cx="351832" cy="331323"/>
            <a:chOff x="9620518" y="532327"/>
            <a:chExt cx="2060620" cy="1953295"/>
          </a:xfrm>
          <a:noFill/>
        </p:grpSpPr>
        <p:sp>
          <p:nvSpPr>
            <p:cNvPr id="72" name="Oval 71"/>
            <p:cNvSpPr/>
            <p:nvPr/>
          </p:nvSpPr>
          <p:spPr>
            <a:xfrm>
              <a:off x="9620518" y="532327"/>
              <a:ext cx="2060620" cy="1953295"/>
            </a:xfrm>
            <a:prstGeom prst="ellipse">
              <a:avLst/>
            </a:prstGeom>
            <a:grpFill/>
            <a:ln w="28575">
              <a:solidFill>
                <a:schemeClr val="accent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fa-IR" sz="2400" b="1" dirty="0">
                <a:solidFill>
                  <a:schemeClr val="tx1"/>
                </a:solidFill>
                <a:cs typeface="B Lotus" panose="00000400000000000000" pitchFamily="2" charset="-78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9735869" y="618185"/>
              <a:ext cx="1827209" cy="177513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fa-IR" sz="2400" b="1" dirty="0">
                <a:solidFill>
                  <a:schemeClr val="tx1"/>
                </a:solidFill>
                <a:cs typeface="B Lotus" panose="00000400000000000000" pitchFamily="2" charset="-78"/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9739481" y="685653"/>
              <a:ext cx="1812182" cy="1646349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fa-IR" sz="2400" b="1" dirty="0">
                <a:solidFill>
                  <a:schemeClr val="tx1"/>
                </a:solidFill>
                <a:cs typeface="B Lotus" panose="00000400000000000000" pitchFamily="2" charset="-78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1096557" y="3540710"/>
            <a:ext cx="351832" cy="331323"/>
            <a:chOff x="9620518" y="532327"/>
            <a:chExt cx="2060620" cy="1953295"/>
          </a:xfrm>
          <a:noFill/>
        </p:grpSpPr>
        <p:sp>
          <p:nvSpPr>
            <p:cNvPr id="76" name="Oval 75"/>
            <p:cNvSpPr/>
            <p:nvPr/>
          </p:nvSpPr>
          <p:spPr>
            <a:xfrm>
              <a:off x="9620518" y="532327"/>
              <a:ext cx="2060620" cy="1953295"/>
            </a:xfrm>
            <a:prstGeom prst="ellipse">
              <a:avLst/>
            </a:prstGeom>
            <a:grpFill/>
            <a:ln w="28575">
              <a:solidFill>
                <a:schemeClr val="accent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fa-IR" sz="2400" b="1" dirty="0">
                <a:solidFill>
                  <a:schemeClr val="tx1"/>
                </a:solidFill>
                <a:cs typeface="B Lotus" panose="00000400000000000000" pitchFamily="2" charset="-78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9735869" y="618185"/>
              <a:ext cx="1827209" cy="177513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fa-IR" sz="2400" b="1" dirty="0">
                <a:solidFill>
                  <a:schemeClr val="tx1"/>
                </a:solidFill>
                <a:cs typeface="B Lotus" panose="00000400000000000000" pitchFamily="2" charset="-78"/>
              </a:endParaRPr>
            </a:p>
          </p:txBody>
        </p:sp>
        <p:sp>
          <p:nvSpPr>
            <p:cNvPr id="78" name="Oval 77"/>
            <p:cNvSpPr/>
            <p:nvPr/>
          </p:nvSpPr>
          <p:spPr>
            <a:xfrm>
              <a:off x="9739481" y="685653"/>
              <a:ext cx="1812182" cy="1646349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fa-IR" sz="2400" b="1" dirty="0">
                <a:solidFill>
                  <a:schemeClr val="tx1"/>
                </a:solidFill>
                <a:cs typeface="B Lotus" panose="00000400000000000000" pitchFamily="2" charset="-78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11096557" y="4144329"/>
            <a:ext cx="351832" cy="331323"/>
            <a:chOff x="9620518" y="532327"/>
            <a:chExt cx="2060620" cy="1953295"/>
          </a:xfrm>
          <a:noFill/>
        </p:grpSpPr>
        <p:sp>
          <p:nvSpPr>
            <p:cNvPr id="80" name="Oval 79"/>
            <p:cNvSpPr/>
            <p:nvPr/>
          </p:nvSpPr>
          <p:spPr>
            <a:xfrm>
              <a:off x="9620518" y="532327"/>
              <a:ext cx="2060620" cy="1953295"/>
            </a:xfrm>
            <a:prstGeom prst="ellipse">
              <a:avLst/>
            </a:prstGeom>
            <a:grpFill/>
            <a:ln w="28575">
              <a:solidFill>
                <a:schemeClr val="accent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fa-IR" sz="2400" b="1" dirty="0">
                <a:solidFill>
                  <a:schemeClr val="tx1"/>
                </a:solidFill>
                <a:cs typeface="B Lotus" panose="00000400000000000000" pitchFamily="2" charset="-78"/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9735869" y="618185"/>
              <a:ext cx="1827209" cy="177513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fa-IR" sz="2400" b="1" dirty="0">
                <a:solidFill>
                  <a:schemeClr val="tx1"/>
                </a:solidFill>
                <a:cs typeface="B Lotus" panose="00000400000000000000" pitchFamily="2" charset="-78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9739481" y="685653"/>
              <a:ext cx="1812182" cy="1646349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fa-IR" sz="2400" b="1" dirty="0">
                <a:solidFill>
                  <a:schemeClr val="tx1"/>
                </a:solidFill>
                <a:cs typeface="B Lotus" panose="00000400000000000000" pitchFamily="2" charset="-78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11116252" y="4758770"/>
            <a:ext cx="351832" cy="331323"/>
            <a:chOff x="9620518" y="532327"/>
            <a:chExt cx="2060620" cy="1953295"/>
          </a:xfrm>
          <a:noFill/>
        </p:grpSpPr>
        <p:sp>
          <p:nvSpPr>
            <p:cNvPr id="84" name="Oval 83"/>
            <p:cNvSpPr/>
            <p:nvPr/>
          </p:nvSpPr>
          <p:spPr>
            <a:xfrm>
              <a:off x="9620518" y="532327"/>
              <a:ext cx="2060620" cy="1953295"/>
            </a:xfrm>
            <a:prstGeom prst="ellipse">
              <a:avLst/>
            </a:prstGeom>
            <a:grpFill/>
            <a:ln w="28575">
              <a:solidFill>
                <a:schemeClr val="accent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fa-IR" sz="2400" b="1" dirty="0">
                <a:solidFill>
                  <a:schemeClr val="tx1"/>
                </a:solidFill>
                <a:cs typeface="B Lotus" panose="00000400000000000000" pitchFamily="2" charset="-78"/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9735869" y="618185"/>
              <a:ext cx="1827209" cy="177513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fa-IR" sz="2400" b="1" dirty="0">
                <a:solidFill>
                  <a:schemeClr val="tx1"/>
                </a:solidFill>
                <a:cs typeface="B Lotus" panose="00000400000000000000" pitchFamily="2" charset="-78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9739481" y="685653"/>
              <a:ext cx="1812182" cy="1646349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fa-IR" sz="2400" b="1" dirty="0">
                <a:solidFill>
                  <a:schemeClr val="tx1"/>
                </a:solidFill>
                <a:cs typeface="B Lotus" panose="00000400000000000000" pitchFamily="2" charset="-78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11103558" y="5439247"/>
            <a:ext cx="351832" cy="331323"/>
            <a:chOff x="9620518" y="532327"/>
            <a:chExt cx="2060620" cy="1953295"/>
          </a:xfrm>
          <a:noFill/>
        </p:grpSpPr>
        <p:sp>
          <p:nvSpPr>
            <p:cNvPr id="88" name="Oval 87"/>
            <p:cNvSpPr/>
            <p:nvPr/>
          </p:nvSpPr>
          <p:spPr>
            <a:xfrm>
              <a:off x="9620518" y="532327"/>
              <a:ext cx="2060620" cy="1953295"/>
            </a:xfrm>
            <a:prstGeom prst="ellipse">
              <a:avLst/>
            </a:prstGeom>
            <a:grpFill/>
            <a:ln w="28575">
              <a:solidFill>
                <a:schemeClr val="accent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fa-IR" sz="2400" b="1" dirty="0">
                <a:solidFill>
                  <a:schemeClr val="tx1"/>
                </a:solidFill>
                <a:cs typeface="B Lotus" panose="00000400000000000000" pitchFamily="2" charset="-78"/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9735869" y="618185"/>
              <a:ext cx="1827209" cy="177513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fa-IR" sz="2400" b="1" dirty="0">
                <a:solidFill>
                  <a:schemeClr val="tx1"/>
                </a:solidFill>
                <a:cs typeface="B Lotus" panose="00000400000000000000" pitchFamily="2" charset="-78"/>
              </a:endParaRPr>
            </a:p>
          </p:txBody>
        </p:sp>
        <p:sp>
          <p:nvSpPr>
            <p:cNvPr id="90" name="Oval 89"/>
            <p:cNvSpPr/>
            <p:nvPr/>
          </p:nvSpPr>
          <p:spPr>
            <a:xfrm>
              <a:off x="9739481" y="685653"/>
              <a:ext cx="1812182" cy="1646349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fa-IR" sz="2400" b="1" dirty="0">
                <a:solidFill>
                  <a:schemeClr val="tx1"/>
                </a:solidFill>
                <a:cs typeface="B Lotus" panose="00000400000000000000" pitchFamily="2" charset="-78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11104981" y="6033046"/>
            <a:ext cx="351832" cy="331323"/>
            <a:chOff x="9620518" y="532327"/>
            <a:chExt cx="2060620" cy="1953295"/>
          </a:xfrm>
          <a:noFill/>
        </p:grpSpPr>
        <p:sp>
          <p:nvSpPr>
            <p:cNvPr id="92" name="Oval 91"/>
            <p:cNvSpPr/>
            <p:nvPr/>
          </p:nvSpPr>
          <p:spPr>
            <a:xfrm>
              <a:off x="9620518" y="532327"/>
              <a:ext cx="2060620" cy="1953295"/>
            </a:xfrm>
            <a:prstGeom prst="ellipse">
              <a:avLst/>
            </a:prstGeom>
            <a:grpFill/>
            <a:ln w="28575">
              <a:solidFill>
                <a:schemeClr val="accent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fa-IR" sz="2400" b="1" dirty="0">
                <a:solidFill>
                  <a:schemeClr val="tx1"/>
                </a:solidFill>
                <a:cs typeface="B Lotus" panose="00000400000000000000" pitchFamily="2" charset="-78"/>
              </a:endParaRPr>
            </a:p>
          </p:txBody>
        </p:sp>
        <p:sp>
          <p:nvSpPr>
            <p:cNvPr id="93" name="Oval 92"/>
            <p:cNvSpPr/>
            <p:nvPr/>
          </p:nvSpPr>
          <p:spPr>
            <a:xfrm>
              <a:off x="9735869" y="618185"/>
              <a:ext cx="1827209" cy="177513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fa-IR" sz="2400" b="1" dirty="0">
                <a:solidFill>
                  <a:schemeClr val="tx1"/>
                </a:solidFill>
                <a:cs typeface="B Lotus" panose="00000400000000000000" pitchFamily="2" charset="-78"/>
              </a:endParaRPr>
            </a:p>
          </p:txBody>
        </p:sp>
        <p:sp>
          <p:nvSpPr>
            <p:cNvPr id="94" name="Oval 93"/>
            <p:cNvSpPr/>
            <p:nvPr/>
          </p:nvSpPr>
          <p:spPr>
            <a:xfrm>
              <a:off x="9739481" y="685653"/>
              <a:ext cx="1812182" cy="1646349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fa-IR" sz="2400" b="1" dirty="0">
                <a:solidFill>
                  <a:schemeClr val="tx1"/>
                </a:solidFill>
                <a:cs typeface="B Lotus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658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18" grpId="0" animBg="1"/>
      <p:bldP spid="20" grpId="0" animBg="1"/>
      <p:bldP spid="22" grpId="0" animBg="1"/>
      <p:bldP spid="24" grpId="0" animBg="1"/>
      <p:bldP spid="37" grpId="0" animBg="1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813774" y="1661375"/>
            <a:ext cx="4906851" cy="836063"/>
          </a:xfrm>
          <a:prstGeom prst="roundRect">
            <a:avLst/>
          </a:prstGeom>
          <a:solidFill>
            <a:srgbClr val="225357"/>
          </a:solidFill>
          <a:ln>
            <a:solidFill>
              <a:srgbClr val="FAF1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lnSpc>
                <a:spcPct val="150000"/>
              </a:lnSpc>
            </a:pPr>
            <a:r>
              <a:rPr lang="fa-IR" sz="2000" dirty="0" smtClean="0">
                <a:solidFill>
                  <a:srgbClr val="FAF1D4"/>
                </a:solidFill>
                <a:cs typeface="B Titr" panose="00000700000000000000" pitchFamily="2" charset="-78"/>
              </a:rPr>
              <a:t>برانگیختگی با ایجاد نیاز و سوال</a:t>
            </a:r>
            <a:endParaRPr lang="fa-IR" sz="2000" dirty="0">
              <a:solidFill>
                <a:srgbClr val="FAF1D4"/>
              </a:solidFill>
              <a:cs typeface="B Titr" panose="00000700000000000000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39532" y="2884870"/>
            <a:ext cx="4906851" cy="833162"/>
          </a:xfrm>
          <a:prstGeom prst="roundRect">
            <a:avLst/>
          </a:prstGeom>
          <a:solidFill>
            <a:srgbClr val="225357"/>
          </a:solidFill>
          <a:ln>
            <a:solidFill>
              <a:srgbClr val="F5E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lnSpc>
                <a:spcPct val="150000"/>
              </a:lnSpc>
            </a:pPr>
            <a:r>
              <a:rPr lang="fa-IR" sz="2000" dirty="0" smtClean="0">
                <a:solidFill>
                  <a:srgbClr val="F5E2A9"/>
                </a:solidFill>
                <a:cs typeface="B Titr" panose="00000700000000000000" pitchFamily="2" charset="-78"/>
              </a:rPr>
              <a:t>فراهم ساختن بستر و لازمه های تفکر</a:t>
            </a:r>
            <a:endParaRPr lang="fa-IR" sz="2000" dirty="0">
              <a:solidFill>
                <a:srgbClr val="F5E2A9"/>
              </a:solidFill>
              <a:cs typeface="B Titr" panose="00000700000000000000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39531" y="4105464"/>
            <a:ext cx="4906851" cy="930071"/>
          </a:xfrm>
          <a:prstGeom prst="roundRect">
            <a:avLst/>
          </a:prstGeom>
          <a:solidFill>
            <a:srgbClr val="225357"/>
          </a:solidFill>
          <a:ln>
            <a:solidFill>
              <a:srgbClr val="F0D4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lnSpc>
                <a:spcPct val="150000"/>
              </a:lnSpc>
            </a:pPr>
            <a:r>
              <a:rPr lang="fa-IR" sz="2000" dirty="0" smtClean="0">
                <a:solidFill>
                  <a:srgbClr val="F0D47F"/>
                </a:solidFill>
                <a:cs typeface="B Titr" panose="00000700000000000000" pitchFamily="2" charset="-78"/>
              </a:rPr>
              <a:t>دریافت حقایق و بهره مندی از آنها</a:t>
            </a:r>
            <a:endParaRPr lang="fa-IR" sz="2000" dirty="0">
              <a:solidFill>
                <a:srgbClr val="F0D47F"/>
              </a:solidFill>
              <a:cs typeface="B Titr" panose="00000700000000000000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598273" y="1751528"/>
            <a:ext cx="1837388" cy="66863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4A1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lnSpc>
                <a:spcPct val="150000"/>
              </a:lnSpc>
            </a:pPr>
            <a:r>
              <a:rPr lang="fa-IR" sz="2000" dirty="0" smtClean="0">
                <a:solidFill>
                  <a:schemeClr val="accent4">
                    <a:lumMod val="50000"/>
                  </a:schemeClr>
                </a:solidFill>
                <a:cs typeface="B Titr" panose="00000700000000000000" pitchFamily="2" charset="-78"/>
              </a:rPr>
              <a:t>مرحله اول تفکر:</a:t>
            </a:r>
            <a:endParaRPr lang="fa-IR" sz="2000" dirty="0">
              <a:solidFill>
                <a:schemeClr val="accent4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98273" y="2955824"/>
            <a:ext cx="1837388" cy="70371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4A1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lnSpc>
                <a:spcPct val="150000"/>
              </a:lnSpc>
            </a:pPr>
            <a:r>
              <a:rPr lang="fa-IR" sz="2000" dirty="0" smtClean="0">
                <a:solidFill>
                  <a:schemeClr val="accent4">
                    <a:lumMod val="50000"/>
                  </a:schemeClr>
                </a:solidFill>
                <a:cs typeface="B Titr" panose="00000700000000000000" pitchFamily="2" charset="-78"/>
              </a:rPr>
              <a:t>مرحله دوم تفکر:</a:t>
            </a:r>
            <a:endParaRPr lang="fa-IR" sz="2000" dirty="0">
              <a:solidFill>
                <a:schemeClr val="accent4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598273" y="4222228"/>
            <a:ext cx="1837388" cy="67495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4A1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lnSpc>
                <a:spcPct val="150000"/>
              </a:lnSpc>
            </a:pPr>
            <a:r>
              <a:rPr lang="fa-IR" sz="2000" dirty="0" smtClean="0">
                <a:solidFill>
                  <a:schemeClr val="accent4">
                    <a:lumMod val="50000"/>
                  </a:schemeClr>
                </a:solidFill>
                <a:cs typeface="B Titr" panose="00000700000000000000" pitchFamily="2" charset="-78"/>
              </a:rPr>
              <a:t>مرحله سوم تفکر:</a:t>
            </a:r>
            <a:endParaRPr lang="fa-IR" sz="2000" dirty="0">
              <a:solidFill>
                <a:schemeClr val="accent4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8435661" y="2026358"/>
            <a:ext cx="1022280" cy="12666"/>
          </a:xfrm>
          <a:prstGeom prst="line">
            <a:avLst/>
          </a:prstGeom>
          <a:ln w="38100">
            <a:solidFill>
              <a:srgbClr val="FAF1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435661" y="3301073"/>
            <a:ext cx="1022280" cy="12666"/>
          </a:xfrm>
          <a:prstGeom prst="line">
            <a:avLst/>
          </a:prstGeom>
          <a:ln w="38100">
            <a:solidFill>
              <a:srgbClr val="F5E2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8435661" y="4547040"/>
            <a:ext cx="1022280" cy="12666"/>
          </a:xfrm>
          <a:prstGeom prst="line">
            <a:avLst/>
          </a:prstGeom>
          <a:ln w="38100">
            <a:solidFill>
              <a:srgbClr val="F0D4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9315716" y="1571223"/>
            <a:ext cx="2365424" cy="3464312"/>
          </a:xfrm>
          <a:prstGeom prst="roundRect">
            <a:avLst/>
          </a:prstGeom>
          <a:solidFill>
            <a:schemeClr val="accent4"/>
          </a:solidFill>
          <a:ln>
            <a:solidFill>
              <a:srgbClr val="F4A1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lnSpc>
                <a:spcPct val="150000"/>
              </a:lnSpc>
            </a:pPr>
            <a:r>
              <a:rPr lang="fa-IR" sz="2000" dirty="0" smtClean="0">
                <a:solidFill>
                  <a:prstClr val="white"/>
                </a:solidFill>
                <a:cs typeface="B Titr" panose="00000700000000000000" pitchFamily="2" charset="-78"/>
              </a:rPr>
              <a:t>فرایند تحقق تفکر از منظر قرآن</a:t>
            </a:r>
            <a:endParaRPr lang="fa-IR" sz="2000" dirty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4813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339400" y="2345389"/>
            <a:ext cx="6980346" cy="759856"/>
          </a:xfrm>
          <a:prstGeom prst="roundRect">
            <a:avLst>
              <a:gd name="adj" fmla="val 50000"/>
            </a:avLst>
          </a:prstGeom>
          <a:noFill/>
          <a:ln>
            <a:solidFill>
              <a:srgbClr val="FAF1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20000"/>
              </a:lnSpc>
            </a:pPr>
            <a:r>
              <a:rPr lang="fa-IR" sz="2000" b="1" dirty="0" smtClean="0">
                <a:solidFill>
                  <a:srgbClr val="FAF1D4"/>
                </a:solidFill>
                <a:cs typeface="B Titr" panose="00000700000000000000" pitchFamily="2" charset="-78"/>
              </a:rPr>
              <a:t>محور اول: سوال با محوریت تمایز بینایی و نابینایی</a:t>
            </a:r>
            <a:endParaRPr lang="fa-IR" sz="2000" b="1" dirty="0">
              <a:solidFill>
                <a:srgbClr val="FAF1D4"/>
              </a:solidFill>
              <a:cs typeface="B Titr" panose="00000700000000000000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39400" y="3323087"/>
            <a:ext cx="6980343" cy="759856"/>
          </a:xfrm>
          <a:prstGeom prst="roundRect">
            <a:avLst>
              <a:gd name="adj" fmla="val 50000"/>
            </a:avLst>
          </a:prstGeom>
          <a:noFill/>
          <a:ln>
            <a:solidFill>
              <a:srgbClr val="FAF1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20000"/>
              </a:lnSpc>
            </a:pPr>
            <a:r>
              <a:rPr lang="fa-IR" sz="2000" b="1" dirty="0" smtClean="0">
                <a:solidFill>
                  <a:srgbClr val="FAF1D4"/>
                </a:solidFill>
                <a:cs typeface="B Titr" panose="00000700000000000000" pitchFamily="2" charset="-78"/>
              </a:rPr>
              <a:t>محور دوم: سوال با محوریت تبیین انذار و نذیر</a:t>
            </a:r>
            <a:endParaRPr lang="fa-IR" sz="2000" b="1" dirty="0">
              <a:solidFill>
                <a:srgbClr val="FAF1D4"/>
              </a:solidFill>
              <a:cs typeface="B Titr" panose="00000700000000000000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339401" y="4300786"/>
            <a:ext cx="6980342" cy="759854"/>
          </a:xfrm>
          <a:prstGeom prst="roundRect">
            <a:avLst>
              <a:gd name="adj" fmla="val 50000"/>
            </a:avLst>
          </a:prstGeom>
          <a:noFill/>
          <a:ln>
            <a:solidFill>
              <a:srgbClr val="FAF1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20000"/>
              </a:lnSpc>
            </a:pPr>
            <a:r>
              <a:rPr lang="fa-IR" sz="2000" b="1" dirty="0">
                <a:solidFill>
                  <a:srgbClr val="FAF1D4"/>
                </a:solidFill>
                <a:cs typeface="B Titr" panose="00000700000000000000" pitchFamily="2" charset="-78"/>
              </a:rPr>
              <a:t>محور سوم: سوال با محوریت هشدار نسبت به غایت زندگی و آخرت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492580" y="1159094"/>
            <a:ext cx="4906851" cy="836063"/>
          </a:xfrm>
          <a:prstGeom prst="roundRect">
            <a:avLst/>
          </a:prstGeom>
          <a:solidFill>
            <a:srgbClr val="225357"/>
          </a:solidFill>
          <a:ln>
            <a:solidFill>
              <a:srgbClr val="FAF1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lnSpc>
                <a:spcPct val="150000"/>
              </a:lnSpc>
            </a:pPr>
            <a:r>
              <a:rPr lang="fa-IR" sz="2000" dirty="0" smtClean="0">
                <a:solidFill>
                  <a:srgbClr val="FAF1D4"/>
                </a:solidFill>
                <a:cs typeface="B Titr" panose="00000700000000000000" pitchFamily="2" charset="-78"/>
              </a:rPr>
              <a:t>برانگیختگی با ایجاد نیاز و سوال</a:t>
            </a:r>
            <a:endParaRPr lang="fa-IR" sz="2000" dirty="0">
              <a:solidFill>
                <a:srgbClr val="FAF1D4"/>
              </a:solidFill>
              <a:cs typeface="B Titr" panose="00000700000000000000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277079" y="1249247"/>
            <a:ext cx="1837388" cy="66863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4A1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lnSpc>
                <a:spcPct val="150000"/>
              </a:lnSpc>
            </a:pPr>
            <a:r>
              <a:rPr lang="fa-IR" sz="2000" dirty="0" smtClean="0">
                <a:solidFill>
                  <a:schemeClr val="accent4">
                    <a:lumMod val="50000"/>
                  </a:schemeClr>
                </a:solidFill>
                <a:cs typeface="B Titr" panose="00000700000000000000" pitchFamily="2" charset="-78"/>
              </a:rPr>
              <a:t>مرحله اول تفکر:</a:t>
            </a:r>
            <a:endParaRPr lang="fa-IR" sz="2000" dirty="0">
              <a:solidFill>
                <a:schemeClr val="accent4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319743" y="1803042"/>
            <a:ext cx="1079688" cy="951093"/>
            <a:chOff x="9172981" y="1189498"/>
            <a:chExt cx="614961" cy="720346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9785799" y="1189498"/>
              <a:ext cx="2143" cy="704774"/>
            </a:xfrm>
            <a:prstGeom prst="line">
              <a:avLst/>
            </a:prstGeom>
            <a:ln w="38100">
              <a:solidFill>
                <a:srgbClr val="FAF1D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9172981" y="1898958"/>
              <a:ext cx="596718" cy="10886"/>
            </a:xfrm>
            <a:prstGeom prst="line">
              <a:avLst/>
            </a:prstGeom>
            <a:ln w="38100">
              <a:solidFill>
                <a:srgbClr val="FAF1D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8330743" y="2746948"/>
            <a:ext cx="1079688" cy="951093"/>
            <a:chOff x="9172981" y="1189498"/>
            <a:chExt cx="614961" cy="720346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9785799" y="1189498"/>
              <a:ext cx="2143" cy="704774"/>
            </a:xfrm>
            <a:prstGeom prst="line">
              <a:avLst/>
            </a:prstGeom>
            <a:ln w="38100">
              <a:solidFill>
                <a:srgbClr val="FAF1D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9172981" y="1898958"/>
              <a:ext cx="596718" cy="10886"/>
            </a:xfrm>
            <a:prstGeom prst="line">
              <a:avLst/>
            </a:prstGeom>
            <a:ln w="38100">
              <a:solidFill>
                <a:srgbClr val="FAF1D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8328860" y="3690983"/>
            <a:ext cx="1079688" cy="972634"/>
            <a:chOff x="9172981" y="1189498"/>
            <a:chExt cx="614961" cy="720346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9785799" y="1189498"/>
              <a:ext cx="2143" cy="704774"/>
            </a:xfrm>
            <a:prstGeom prst="line">
              <a:avLst/>
            </a:prstGeom>
            <a:ln w="38100">
              <a:solidFill>
                <a:srgbClr val="FAF1D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9172981" y="1898958"/>
              <a:ext cx="596718" cy="10886"/>
            </a:xfrm>
            <a:prstGeom prst="line">
              <a:avLst/>
            </a:prstGeom>
            <a:ln w="38100">
              <a:solidFill>
                <a:srgbClr val="FAF1D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619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056065" y="1512229"/>
            <a:ext cx="9105368" cy="430492"/>
          </a:xfrm>
          <a:prstGeom prst="roundRect">
            <a:avLst>
              <a:gd name="adj" fmla="val 50000"/>
            </a:avLst>
          </a:prstGeom>
          <a:noFill/>
          <a:ln>
            <a:solidFill>
              <a:srgbClr val="F5E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20000"/>
              </a:lnSpc>
            </a:pPr>
            <a:r>
              <a:rPr lang="fa-IR" b="1" dirty="0" smtClean="0">
                <a:solidFill>
                  <a:srgbClr val="F5E2A9"/>
                </a:solidFill>
                <a:cs typeface="B Titr" panose="00000700000000000000" pitchFamily="2" charset="-78"/>
              </a:rPr>
              <a:t>لازمه اول:              دستیابی به بایدها و نبایدهای الهی</a:t>
            </a:r>
            <a:endParaRPr lang="fa-IR" b="1" dirty="0">
              <a:solidFill>
                <a:srgbClr val="F5E2A9"/>
              </a:solidFill>
              <a:cs typeface="B Titr" panose="00000700000000000000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056068" y="2070230"/>
            <a:ext cx="9105365" cy="433404"/>
          </a:xfrm>
          <a:prstGeom prst="roundRect">
            <a:avLst>
              <a:gd name="adj" fmla="val 50000"/>
            </a:avLst>
          </a:prstGeom>
          <a:noFill/>
          <a:ln>
            <a:solidFill>
              <a:srgbClr val="F5E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20000"/>
              </a:lnSpc>
            </a:pPr>
            <a:r>
              <a:rPr lang="fa-IR" b="1" dirty="0" smtClean="0">
                <a:solidFill>
                  <a:srgbClr val="F5E2A9"/>
                </a:solidFill>
                <a:cs typeface="B Titr" panose="00000700000000000000" pitchFamily="2" charset="-78"/>
              </a:rPr>
              <a:t>لازمه دوم:              مشاهده حقایق و قوانین به واسطه مَثَل</a:t>
            </a:r>
            <a:endParaRPr lang="fa-IR" b="1" dirty="0">
              <a:solidFill>
                <a:srgbClr val="F5E2A9"/>
              </a:solidFill>
              <a:cs typeface="B Titr" panose="00000700000000000000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56069" y="2627695"/>
            <a:ext cx="9105364" cy="426481"/>
          </a:xfrm>
          <a:prstGeom prst="roundRect">
            <a:avLst>
              <a:gd name="adj" fmla="val 50000"/>
            </a:avLst>
          </a:prstGeom>
          <a:noFill/>
          <a:ln>
            <a:solidFill>
              <a:srgbClr val="F5E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20000"/>
              </a:lnSpc>
            </a:pPr>
            <a:r>
              <a:rPr lang="fa-IR" b="1" dirty="0" smtClean="0">
                <a:solidFill>
                  <a:srgbClr val="F5E2A9"/>
                </a:solidFill>
                <a:cs typeface="B Titr" panose="00000700000000000000" pitchFamily="2" charset="-78"/>
              </a:rPr>
              <a:t>لازمه </a:t>
            </a:r>
            <a:r>
              <a:rPr lang="fa-IR" b="1" dirty="0">
                <a:solidFill>
                  <a:srgbClr val="F5E2A9"/>
                </a:solidFill>
                <a:cs typeface="B Titr" panose="00000700000000000000" pitchFamily="2" charset="-78"/>
              </a:rPr>
              <a:t>سوم: </a:t>
            </a:r>
            <a:r>
              <a:rPr lang="fa-IR" b="1" dirty="0" smtClean="0">
                <a:solidFill>
                  <a:srgbClr val="F5E2A9"/>
                </a:solidFill>
                <a:cs typeface="B Titr" panose="00000700000000000000" pitchFamily="2" charset="-78"/>
              </a:rPr>
              <a:t>             مشاهده فرایند اثر مجموعه ای از حقایق در بستری واحد</a:t>
            </a:r>
            <a:endParaRPr lang="fa-IR" b="1" dirty="0">
              <a:solidFill>
                <a:srgbClr val="F5E2A9"/>
              </a:solidFill>
              <a:cs typeface="B Titr" panose="00000700000000000000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78190" y="373493"/>
            <a:ext cx="4906851" cy="833162"/>
          </a:xfrm>
          <a:prstGeom prst="roundRect">
            <a:avLst/>
          </a:prstGeom>
          <a:solidFill>
            <a:srgbClr val="225357"/>
          </a:solidFill>
          <a:ln>
            <a:solidFill>
              <a:srgbClr val="F5E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lnSpc>
                <a:spcPct val="150000"/>
              </a:lnSpc>
            </a:pPr>
            <a:r>
              <a:rPr lang="fa-IR" dirty="0" smtClean="0">
                <a:solidFill>
                  <a:srgbClr val="F5E2A9"/>
                </a:solidFill>
                <a:cs typeface="B Titr" panose="00000700000000000000" pitchFamily="2" charset="-78"/>
              </a:rPr>
              <a:t>فراهم ساختن بستر و لازمه های تفکر</a:t>
            </a:r>
            <a:endParaRPr lang="fa-IR" dirty="0">
              <a:solidFill>
                <a:srgbClr val="F5E2A9"/>
              </a:solidFill>
              <a:cs typeface="B Titr" panose="00000700000000000000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036931" y="444447"/>
            <a:ext cx="1837388" cy="70371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4A1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lnSpc>
                <a:spcPct val="150000"/>
              </a:lnSpc>
            </a:pPr>
            <a:r>
              <a:rPr lang="fa-IR" dirty="0" smtClean="0">
                <a:solidFill>
                  <a:schemeClr val="accent4">
                    <a:lumMod val="50000"/>
                  </a:schemeClr>
                </a:solidFill>
                <a:cs typeface="B Titr" panose="00000700000000000000" pitchFamily="2" charset="-78"/>
              </a:rPr>
              <a:t>مرحله دوم تفکر:</a:t>
            </a:r>
            <a:endParaRPr lang="fa-IR" dirty="0">
              <a:solidFill>
                <a:schemeClr val="accent4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56064" y="3182223"/>
            <a:ext cx="9105369" cy="465117"/>
          </a:xfrm>
          <a:prstGeom prst="roundRect">
            <a:avLst>
              <a:gd name="adj" fmla="val 50000"/>
            </a:avLst>
          </a:prstGeom>
          <a:noFill/>
          <a:ln>
            <a:solidFill>
              <a:srgbClr val="F5E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20000"/>
              </a:lnSpc>
            </a:pPr>
            <a:r>
              <a:rPr lang="fa-IR" b="1" dirty="0" smtClean="0">
                <a:solidFill>
                  <a:srgbClr val="F5E2A9"/>
                </a:solidFill>
                <a:cs typeface="B Titr" panose="00000700000000000000" pitchFamily="2" charset="-78"/>
              </a:rPr>
              <a:t>لازمه چهارم:          مشاهده جزیی و تفصیلی از وقایع زندگی دیگران با قصه کردن آنها</a:t>
            </a:r>
            <a:endParaRPr lang="fa-IR" b="1" dirty="0">
              <a:solidFill>
                <a:srgbClr val="F5E2A9"/>
              </a:solidFill>
              <a:cs typeface="B Titr" panose="00000700000000000000" pitchFamily="2" charset="-7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56065" y="3770855"/>
            <a:ext cx="9105369" cy="426029"/>
          </a:xfrm>
          <a:prstGeom prst="roundRect">
            <a:avLst>
              <a:gd name="adj" fmla="val 50000"/>
            </a:avLst>
          </a:prstGeom>
          <a:noFill/>
          <a:ln>
            <a:solidFill>
              <a:srgbClr val="F5E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20000"/>
              </a:lnSpc>
            </a:pPr>
            <a:r>
              <a:rPr lang="fa-IR" b="1" dirty="0" smtClean="0">
                <a:solidFill>
                  <a:srgbClr val="F5E2A9"/>
                </a:solidFill>
                <a:cs typeface="B Titr" panose="00000700000000000000" pitchFamily="2" charset="-78"/>
              </a:rPr>
              <a:t>لازمه پنجم:             داشتن الگوهای مثبت و شناخت الگوهای منفی برای تشخیص حق و باطل به وسیله قصه </a:t>
            </a:r>
            <a:endParaRPr lang="fa-IR" b="1" dirty="0">
              <a:solidFill>
                <a:srgbClr val="F5E2A9"/>
              </a:solidFill>
              <a:cs typeface="B Titr" panose="00000700000000000000" pitchFamily="2" charset="-7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56065" y="4317495"/>
            <a:ext cx="9105369" cy="383296"/>
          </a:xfrm>
          <a:prstGeom prst="roundRect">
            <a:avLst>
              <a:gd name="adj" fmla="val 50000"/>
            </a:avLst>
          </a:prstGeom>
          <a:noFill/>
          <a:ln>
            <a:solidFill>
              <a:srgbClr val="F5E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20000"/>
              </a:lnSpc>
            </a:pPr>
            <a:r>
              <a:rPr lang="fa-IR" b="1" dirty="0" smtClean="0">
                <a:solidFill>
                  <a:srgbClr val="F5E2A9"/>
                </a:solidFill>
                <a:cs typeface="B Titr" panose="00000700000000000000" pitchFamily="2" charset="-78"/>
              </a:rPr>
              <a:t>لازمه ششم:             داشتن بینه برای هر دانسته و کار</a:t>
            </a:r>
            <a:endParaRPr lang="fa-IR" b="1" dirty="0">
              <a:solidFill>
                <a:srgbClr val="F5E2A9"/>
              </a:solidFill>
              <a:cs typeface="B Titr" panose="00000700000000000000" pitchFamily="2" charset="-78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56065" y="4847671"/>
            <a:ext cx="9105369" cy="394031"/>
          </a:xfrm>
          <a:prstGeom prst="roundRect">
            <a:avLst>
              <a:gd name="adj" fmla="val 50000"/>
            </a:avLst>
          </a:prstGeom>
          <a:noFill/>
          <a:ln>
            <a:solidFill>
              <a:srgbClr val="F5E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20000"/>
              </a:lnSpc>
            </a:pPr>
            <a:r>
              <a:rPr lang="fa-IR" b="1" dirty="0" smtClean="0">
                <a:solidFill>
                  <a:srgbClr val="F5E2A9"/>
                </a:solidFill>
                <a:cs typeface="B Titr" panose="00000700000000000000" pitchFamily="2" charset="-78"/>
              </a:rPr>
              <a:t>لازمه هفتم:             داشتن قوه ذاکره برای اتصال به حقیقت </a:t>
            </a:r>
            <a:endParaRPr lang="fa-IR" b="1" dirty="0">
              <a:solidFill>
                <a:srgbClr val="F5E2A9"/>
              </a:solidFill>
              <a:cs typeface="B Titr" panose="00000700000000000000" pitchFamily="2" charset="-7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056065" y="5382685"/>
            <a:ext cx="9105369" cy="394031"/>
          </a:xfrm>
          <a:prstGeom prst="roundRect">
            <a:avLst>
              <a:gd name="adj" fmla="val 50000"/>
            </a:avLst>
          </a:prstGeom>
          <a:noFill/>
          <a:ln>
            <a:solidFill>
              <a:srgbClr val="F5E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20000"/>
              </a:lnSpc>
            </a:pPr>
            <a:r>
              <a:rPr lang="fa-IR" b="1" dirty="0" smtClean="0">
                <a:solidFill>
                  <a:srgbClr val="F5E2A9"/>
                </a:solidFill>
                <a:cs typeface="B Titr" panose="00000700000000000000" pitchFamily="2" charset="-78"/>
              </a:rPr>
              <a:t>لازمه هشتم:            توجه به محکمات و ارجاع متشابهات به آنها</a:t>
            </a:r>
            <a:endParaRPr lang="fa-IR" b="1" dirty="0">
              <a:solidFill>
                <a:srgbClr val="F5E2A9"/>
              </a:solidFill>
              <a:cs typeface="B Titr" panose="00000700000000000000" pitchFamily="2" charset="-7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56065" y="5917699"/>
            <a:ext cx="9105369" cy="394031"/>
          </a:xfrm>
          <a:prstGeom prst="roundRect">
            <a:avLst>
              <a:gd name="adj" fmla="val 50000"/>
            </a:avLst>
          </a:prstGeom>
          <a:noFill/>
          <a:ln>
            <a:solidFill>
              <a:srgbClr val="F5E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20000"/>
              </a:lnSpc>
            </a:pPr>
            <a:r>
              <a:rPr lang="fa-IR" b="1" dirty="0" smtClean="0">
                <a:solidFill>
                  <a:srgbClr val="F5E2A9"/>
                </a:solidFill>
                <a:cs typeface="B Titr" panose="00000700000000000000" pitchFamily="2" charset="-78"/>
              </a:rPr>
              <a:t>لازمه نهم:                توجه به توان انسان در اتصال به غیب و منافع بی نهایت و ممتاز آن </a:t>
            </a:r>
            <a:endParaRPr lang="fa-IR" b="1" dirty="0">
              <a:solidFill>
                <a:srgbClr val="F5E2A9"/>
              </a:solidFill>
              <a:cs typeface="B Titr" panose="00000700000000000000" pitchFamily="2" charset="-78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0223678" y="1007129"/>
            <a:ext cx="762001" cy="720346"/>
            <a:chOff x="9172981" y="1189498"/>
            <a:chExt cx="614961" cy="720346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785799" y="1189498"/>
              <a:ext cx="2143" cy="704774"/>
            </a:xfrm>
            <a:prstGeom prst="line">
              <a:avLst/>
            </a:prstGeom>
            <a:ln w="38100">
              <a:solidFill>
                <a:srgbClr val="F5E2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9172981" y="1898958"/>
              <a:ext cx="596718" cy="10886"/>
            </a:xfrm>
            <a:prstGeom prst="line">
              <a:avLst/>
            </a:prstGeom>
            <a:ln w="38100">
              <a:solidFill>
                <a:srgbClr val="F5E2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10233902" y="1574635"/>
            <a:ext cx="762001" cy="720346"/>
            <a:chOff x="9172981" y="1189498"/>
            <a:chExt cx="614961" cy="720346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9785799" y="1189498"/>
              <a:ext cx="2143" cy="704774"/>
            </a:xfrm>
            <a:prstGeom prst="line">
              <a:avLst/>
            </a:prstGeom>
            <a:ln w="38100">
              <a:solidFill>
                <a:srgbClr val="F5E2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9172981" y="1898958"/>
              <a:ext cx="596718" cy="10886"/>
            </a:xfrm>
            <a:prstGeom prst="line">
              <a:avLst/>
            </a:prstGeom>
            <a:ln w="38100">
              <a:solidFill>
                <a:srgbClr val="F5E2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10232261" y="2120589"/>
            <a:ext cx="762001" cy="720346"/>
            <a:chOff x="9172981" y="1189498"/>
            <a:chExt cx="614961" cy="720346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9785799" y="1189498"/>
              <a:ext cx="2143" cy="704774"/>
            </a:xfrm>
            <a:prstGeom prst="line">
              <a:avLst/>
            </a:prstGeom>
            <a:ln w="38100">
              <a:solidFill>
                <a:srgbClr val="F5E2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9172981" y="1898958"/>
              <a:ext cx="596718" cy="10886"/>
            </a:xfrm>
            <a:prstGeom prst="line">
              <a:avLst/>
            </a:prstGeom>
            <a:ln w="38100">
              <a:solidFill>
                <a:srgbClr val="F5E2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10234907" y="2699911"/>
            <a:ext cx="762001" cy="720346"/>
            <a:chOff x="9172981" y="1189498"/>
            <a:chExt cx="614961" cy="720346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785799" y="1189498"/>
              <a:ext cx="2143" cy="704774"/>
            </a:xfrm>
            <a:prstGeom prst="line">
              <a:avLst/>
            </a:prstGeom>
            <a:ln w="38100">
              <a:solidFill>
                <a:srgbClr val="F5E2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9172981" y="1898958"/>
              <a:ext cx="596718" cy="10886"/>
            </a:xfrm>
            <a:prstGeom prst="line">
              <a:avLst/>
            </a:prstGeom>
            <a:ln w="38100">
              <a:solidFill>
                <a:srgbClr val="F5E2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10235912" y="3266421"/>
            <a:ext cx="762001" cy="720346"/>
            <a:chOff x="9172981" y="1189498"/>
            <a:chExt cx="614961" cy="720346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9785799" y="1189498"/>
              <a:ext cx="2143" cy="704774"/>
            </a:xfrm>
            <a:prstGeom prst="line">
              <a:avLst/>
            </a:prstGeom>
            <a:ln w="38100">
              <a:solidFill>
                <a:srgbClr val="F5E2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H="1">
              <a:off x="9172981" y="1898958"/>
              <a:ext cx="596718" cy="10886"/>
            </a:xfrm>
            <a:prstGeom prst="line">
              <a:avLst/>
            </a:prstGeom>
            <a:ln w="38100">
              <a:solidFill>
                <a:srgbClr val="F5E2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10237055" y="3775387"/>
            <a:ext cx="762001" cy="720346"/>
            <a:chOff x="9172981" y="1189498"/>
            <a:chExt cx="614961" cy="720346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9785799" y="1189498"/>
              <a:ext cx="2143" cy="704774"/>
            </a:xfrm>
            <a:prstGeom prst="line">
              <a:avLst/>
            </a:prstGeom>
            <a:ln w="38100">
              <a:solidFill>
                <a:srgbClr val="F5E2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9172981" y="1898958"/>
              <a:ext cx="596718" cy="10886"/>
            </a:xfrm>
            <a:prstGeom prst="line">
              <a:avLst/>
            </a:prstGeom>
            <a:ln w="38100">
              <a:solidFill>
                <a:srgbClr val="F5E2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10235414" y="4340618"/>
            <a:ext cx="762001" cy="720346"/>
            <a:chOff x="9172981" y="1189498"/>
            <a:chExt cx="614961" cy="720346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9785799" y="1189498"/>
              <a:ext cx="2143" cy="704774"/>
            </a:xfrm>
            <a:prstGeom prst="line">
              <a:avLst/>
            </a:prstGeom>
            <a:ln w="38100">
              <a:solidFill>
                <a:srgbClr val="F5E2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9172981" y="1898958"/>
              <a:ext cx="596718" cy="10886"/>
            </a:xfrm>
            <a:prstGeom prst="line">
              <a:avLst/>
            </a:prstGeom>
            <a:ln w="38100">
              <a:solidFill>
                <a:srgbClr val="F5E2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10233902" y="4858758"/>
            <a:ext cx="762001" cy="720346"/>
            <a:chOff x="9172981" y="1189498"/>
            <a:chExt cx="614961" cy="720346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9785799" y="1189498"/>
              <a:ext cx="2143" cy="704774"/>
            </a:xfrm>
            <a:prstGeom prst="line">
              <a:avLst/>
            </a:prstGeom>
            <a:ln w="38100">
              <a:solidFill>
                <a:srgbClr val="F5E2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9172981" y="1898958"/>
              <a:ext cx="596718" cy="10886"/>
            </a:xfrm>
            <a:prstGeom prst="line">
              <a:avLst/>
            </a:prstGeom>
            <a:ln w="38100">
              <a:solidFill>
                <a:srgbClr val="F5E2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10233837" y="5406781"/>
            <a:ext cx="762001" cy="720346"/>
            <a:chOff x="9172981" y="1189498"/>
            <a:chExt cx="614961" cy="720346"/>
          </a:xfrm>
        </p:grpSpPr>
        <p:cxnSp>
          <p:nvCxnSpPr>
            <p:cNvPr id="47" name="Straight Connector 46"/>
            <p:cNvCxnSpPr/>
            <p:nvPr/>
          </p:nvCxnSpPr>
          <p:spPr>
            <a:xfrm>
              <a:off x="9785799" y="1189498"/>
              <a:ext cx="2143" cy="704774"/>
            </a:xfrm>
            <a:prstGeom prst="line">
              <a:avLst/>
            </a:prstGeom>
            <a:ln w="38100">
              <a:solidFill>
                <a:srgbClr val="F5E2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9172981" y="1898958"/>
              <a:ext cx="596718" cy="10886"/>
            </a:xfrm>
            <a:prstGeom prst="line">
              <a:avLst/>
            </a:prstGeom>
            <a:ln w="38100">
              <a:solidFill>
                <a:srgbClr val="F5E2A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9570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878949" y="473616"/>
            <a:ext cx="4906851" cy="930071"/>
          </a:xfrm>
          <a:prstGeom prst="roundRect">
            <a:avLst/>
          </a:prstGeom>
          <a:solidFill>
            <a:srgbClr val="225357"/>
          </a:solidFill>
          <a:ln>
            <a:solidFill>
              <a:srgbClr val="F0D4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lnSpc>
                <a:spcPct val="150000"/>
              </a:lnSpc>
            </a:pPr>
            <a:r>
              <a:rPr lang="fa-IR" sz="2000" dirty="0" smtClean="0">
                <a:solidFill>
                  <a:srgbClr val="F0D47F"/>
                </a:solidFill>
                <a:cs typeface="B Titr" panose="00000700000000000000" pitchFamily="2" charset="-78"/>
              </a:rPr>
              <a:t>دریافت حقایق و بهره مندی از آنها</a:t>
            </a:r>
            <a:endParaRPr lang="fa-IR" sz="2000" dirty="0">
              <a:solidFill>
                <a:srgbClr val="F0D47F"/>
              </a:solidFill>
              <a:cs typeface="B Titr" panose="00000700000000000000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637691" y="590380"/>
            <a:ext cx="1837388" cy="67495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4A1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lnSpc>
                <a:spcPct val="150000"/>
              </a:lnSpc>
            </a:pPr>
            <a:r>
              <a:rPr lang="fa-IR" sz="2000" dirty="0" smtClean="0">
                <a:solidFill>
                  <a:schemeClr val="accent4">
                    <a:lumMod val="50000"/>
                  </a:schemeClr>
                </a:solidFill>
                <a:cs typeface="B Titr" panose="00000700000000000000" pitchFamily="2" charset="-78"/>
              </a:rPr>
              <a:t>مرحله سوم تفکر:</a:t>
            </a:r>
            <a:endParaRPr lang="fa-IR" sz="2000" dirty="0">
              <a:solidFill>
                <a:schemeClr val="accent4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34863" y="1692533"/>
            <a:ext cx="7122018" cy="430492"/>
          </a:xfrm>
          <a:prstGeom prst="roundRect">
            <a:avLst>
              <a:gd name="adj" fmla="val 50000"/>
            </a:avLst>
          </a:prstGeom>
          <a:noFill/>
          <a:ln>
            <a:solidFill>
              <a:srgbClr val="F5E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20000"/>
              </a:lnSpc>
            </a:pPr>
            <a:r>
              <a:rPr lang="fa-IR" b="1" dirty="0" smtClean="0">
                <a:solidFill>
                  <a:srgbClr val="F0D47F"/>
                </a:solidFill>
                <a:cs typeface="B Titr" panose="00000700000000000000" pitchFamily="2" charset="-78"/>
              </a:rPr>
              <a:t>مشهد اول:         آسمان و زمین برای فهم غایتمندی خلقت</a:t>
            </a:r>
            <a:endParaRPr lang="fa-IR" b="1" dirty="0">
              <a:solidFill>
                <a:srgbClr val="F0D47F"/>
              </a:solidFill>
              <a:cs typeface="B Titr" panose="00000700000000000000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034863" y="5407453"/>
            <a:ext cx="7122018" cy="430492"/>
          </a:xfrm>
          <a:prstGeom prst="roundRect">
            <a:avLst>
              <a:gd name="adj" fmla="val 50000"/>
            </a:avLst>
          </a:prstGeom>
          <a:noFill/>
          <a:ln>
            <a:solidFill>
              <a:srgbClr val="F5E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20000"/>
              </a:lnSpc>
            </a:pPr>
            <a:r>
              <a:rPr lang="fa-IR" b="1" dirty="0" smtClean="0">
                <a:solidFill>
                  <a:srgbClr val="F0D47F"/>
                </a:solidFill>
                <a:cs typeface="B Titr" panose="00000700000000000000" pitchFamily="2" charset="-78"/>
              </a:rPr>
              <a:t>مشهد هفتم:          مرگ و خواب و فهم توفی توسط خدا</a:t>
            </a:r>
            <a:endParaRPr lang="fa-IR" b="1" dirty="0">
              <a:solidFill>
                <a:srgbClr val="F0D47F"/>
              </a:solidFill>
              <a:cs typeface="B Titr" panose="00000700000000000000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034863" y="2973932"/>
            <a:ext cx="7122018" cy="430492"/>
          </a:xfrm>
          <a:prstGeom prst="roundRect">
            <a:avLst>
              <a:gd name="adj" fmla="val 50000"/>
            </a:avLst>
          </a:prstGeom>
          <a:noFill/>
          <a:ln>
            <a:solidFill>
              <a:srgbClr val="F5E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20000"/>
              </a:lnSpc>
            </a:pPr>
            <a:r>
              <a:rPr lang="fa-IR" b="1" dirty="0" smtClean="0">
                <a:solidFill>
                  <a:srgbClr val="F0D47F"/>
                </a:solidFill>
                <a:cs typeface="B Titr" panose="00000700000000000000" pitchFamily="2" charset="-78"/>
              </a:rPr>
              <a:t>مشهد سوم:          امکانات زمین مانند شب و روز و فهم ربوبیت</a:t>
            </a:r>
            <a:endParaRPr lang="fa-IR" b="1" dirty="0">
              <a:solidFill>
                <a:srgbClr val="F0D47F"/>
              </a:solidFill>
              <a:cs typeface="B Titr" panose="00000700000000000000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034863" y="3570934"/>
            <a:ext cx="7122018" cy="430492"/>
          </a:xfrm>
          <a:prstGeom prst="roundRect">
            <a:avLst>
              <a:gd name="adj" fmla="val 50000"/>
            </a:avLst>
          </a:prstGeom>
          <a:noFill/>
          <a:ln>
            <a:solidFill>
              <a:srgbClr val="F5E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20000"/>
              </a:lnSpc>
            </a:pPr>
            <a:r>
              <a:rPr lang="fa-IR" b="1" dirty="0" smtClean="0">
                <a:solidFill>
                  <a:srgbClr val="F0D47F"/>
                </a:solidFill>
                <a:cs typeface="B Titr" panose="00000700000000000000" pitchFamily="2" charset="-78"/>
              </a:rPr>
              <a:t>مشهد چهارم:       انواع رویش و فهم ثمره بخشی و زندگی دوباره</a:t>
            </a:r>
            <a:endParaRPr lang="fa-IR" b="1" dirty="0">
              <a:solidFill>
                <a:srgbClr val="F0D47F"/>
              </a:solidFill>
              <a:cs typeface="B Titr" panose="00000700000000000000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034863" y="4191546"/>
            <a:ext cx="7096262" cy="430492"/>
          </a:xfrm>
          <a:prstGeom prst="roundRect">
            <a:avLst>
              <a:gd name="adj" fmla="val 50000"/>
            </a:avLst>
          </a:prstGeom>
          <a:noFill/>
          <a:ln>
            <a:solidFill>
              <a:srgbClr val="F5E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20000"/>
              </a:lnSpc>
            </a:pPr>
            <a:r>
              <a:rPr lang="fa-IR" b="1" dirty="0" smtClean="0">
                <a:solidFill>
                  <a:srgbClr val="F0D47F"/>
                </a:solidFill>
                <a:cs typeface="B Titr" panose="00000700000000000000" pitchFamily="2" charset="-78"/>
              </a:rPr>
              <a:t>مشهد پنجم:         زنبور عسل و فهم شفابخشی</a:t>
            </a:r>
            <a:endParaRPr lang="fa-IR" b="1" dirty="0">
              <a:solidFill>
                <a:srgbClr val="F0D47F"/>
              </a:solidFill>
              <a:cs typeface="B Titr" panose="00000700000000000000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034863" y="4804272"/>
            <a:ext cx="7122018" cy="430492"/>
          </a:xfrm>
          <a:prstGeom prst="roundRect">
            <a:avLst>
              <a:gd name="adj" fmla="val 50000"/>
            </a:avLst>
          </a:prstGeom>
          <a:noFill/>
          <a:ln>
            <a:solidFill>
              <a:srgbClr val="F5E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20000"/>
              </a:lnSpc>
            </a:pPr>
            <a:r>
              <a:rPr lang="fa-IR" b="1" dirty="0" smtClean="0">
                <a:solidFill>
                  <a:srgbClr val="F0D47F"/>
                </a:solidFill>
                <a:cs typeface="B Titr" panose="00000700000000000000" pitchFamily="2" charset="-78"/>
              </a:rPr>
              <a:t>مشهد ششم:          زوجیت و فهم سکونت</a:t>
            </a:r>
            <a:endParaRPr lang="fa-IR" b="1" dirty="0">
              <a:solidFill>
                <a:srgbClr val="F0D47F"/>
              </a:solidFill>
              <a:cs typeface="B Titr" panose="00000700000000000000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034863" y="2360529"/>
            <a:ext cx="7122018" cy="430492"/>
          </a:xfrm>
          <a:prstGeom prst="roundRect">
            <a:avLst>
              <a:gd name="adj" fmla="val 50000"/>
            </a:avLst>
          </a:prstGeom>
          <a:noFill/>
          <a:ln>
            <a:solidFill>
              <a:srgbClr val="F5E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20000"/>
              </a:lnSpc>
            </a:pPr>
            <a:r>
              <a:rPr lang="fa-IR" b="1" dirty="0" smtClean="0">
                <a:solidFill>
                  <a:srgbClr val="F0D47F"/>
                </a:solidFill>
                <a:cs typeface="B Titr" panose="00000700000000000000" pitchFamily="2" charset="-78"/>
              </a:rPr>
              <a:t>مشهد دوم:         حیات دنیا و فهم بهره مندی از ناپایداری آن</a:t>
            </a:r>
            <a:endParaRPr lang="fa-IR" b="1" dirty="0">
              <a:solidFill>
                <a:srgbClr val="F0D47F"/>
              </a:solidFill>
              <a:cs typeface="B Titr" panose="00000700000000000000" pitchFamily="2" charset="-7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034863" y="5997755"/>
            <a:ext cx="7096262" cy="430492"/>
          </a:xfrm>
          <a:prstGeom prst="roundRect">
            <a:avLst>
              <a:gd name="adj" fmla="val 50000"/>
            </a:avLst>
          </a:prstGeom>
          <a:noFill/>
          <a:ln>
            <a:solidFill>
              <a:srgbClr val="F5E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lnSpc>
                <a:spcPct val="120000"/>
              </a:lnSpc>
            </a:pPr>
            <a:r>
              <a:rPr lang="fa-IR" b="1" dirty="0" smtClean="0">
                <a:solidFill>
                  <a:srgbClr val="F0D47F"/>
                </a:solidFill>
                <a:cs typeface="B Titr" panose="00000700000000000000" pitchFamily="2" charset="-78"/>
              </a:rPr>
              <a:t>مشهد هشتم:         موجودات تسخیر شده و فهم توانمندی</a:t>
            </a:r>
            <a:endParaRPr lang="fa-IR" b="1" dirty="0">
              <a:solidFill>
                <a:srgbClr val="F0D47F"/>
              </a:solidFill>
              <a:cs typeface="B Titr" panose="00000700000000000000" pitchFamily="2" charset="-78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9172981" y="1189498"/>
            <a:ext cx="614961" cy="720346"/>
            <a:chOff x="9172981" y="1189498"/>
            <a:chExt cx="614961" cy="720346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9785799" y="1189498"/>
              <a:ext cx="2143" cy="704774"/>
            </a:xfrm>
            <a:prstGeom prst="line">
              <a:avLst/>
            </a:prstGeom>
            <a:ln w="38100">
              <a:solidFill>
                <a:srgbClr val="F0D4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9172981" y="1898958"/>
              <a:ext cx="596718" cy="10886"/>
            </a:xfrm>
            <a:prstGeom prst="line">
              <a:avLst/>
            </a:prstGeom>
            <a:ln w="38100">
              <a:solidFill>
                <a:srgbClr val="F0D4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9180496" y="1882022"/>
            <a:ext cx="614961" cy="720346"/>
            <a:chOff x="9172981" y="1189498"/>
            <a:chExt cx="614961" cy="720346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9785799" y="1189498"/>
              <a:ext cx="2143" cy="704774"/>
            </a:xfrm>
            <a:prstGeom prst="line">
              <a:avLst/>
            </a:prstGeom>
            <a:ln w="38100">
              <a:solidFill>
                <a:srgbClr val="F0D4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9172981" y="1898958"/>
              <a:ext cx="596718" cy="10886"/>
            </a:xfrm>
            <a:prstGeom prst="line">
              <a:avLst/>
            </a:prstGeom>
            <a:ln w="38100">
              <a:solidFill>
                <a:srgbClr val="F0D4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9170838" y="2490138"/>
            <a:ext cx="614961" cy="720346"/>
            <a:chOff x="9172981" y="1189498"/>
            <a:chExt cx="614961" cy="720346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9785799" y="1189498"/>
              <a:ext cx="2143" cy="704774"/>
            </a:xfrm>
            <a:prstGeom prst="line">
              <a:avLst/>
            </a:prstGeom>
            <a:ln w="38100">
              <a:solidFill>
                <a:srgbClr val="F0D4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9172981" y="1898958"/>
              <a:ext cx="596718" cy="10886"/>
            </a:xfrm>
            <a:prstGeom prst="line">
              <a:avLst/>
            </a:prstGeom>
            <a:ln w="38100">
              <a:solidFill>
                <a:srgbClr val="F0D4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9170838" y="3062254"/>
            <a:ext cx="614961" cy="720346"/>
            <a:chOff x="9172981" y="1189498"/>
            <a:chExt cx="614961" cy="720346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9785799" y="1189498"/>
              <a:ext cx="2143" cy="704774"/>
            </a:xfrm>
            <a:prstGeom prst="line">
              <a:avLst/>
            </a:prstGeom>
            <a:ln w="38100">
              <a:solidFill>
                <a:srgbClr val="F0D4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9172981" y="1898958"/>
              <a:ext cx="596718" cy="10886"/>
            </a:xfrm>
            <a:prstGeom prst="line">
              <a:avLst/>
            </a:prstGeom>
            <a:ln w="38100">
              <a:solidFill>
                <a:srgbClr val="F0D4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9168697" y="3686446"/>
            <a:ext cx="614961" cy="720346"/>
            <a:chOff x="9172981" y="1189498"/>
            <a:chExt cx="614961" cy="720346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9785799" y="1189498"/>
              <a:ext cx="2143" cy="704774"/>
            </a:xfrm>
            <a:prstGeom prst="line">
              <a:avLst/>
            </a:prstGeom>
            <a:ln w="38100">
              <a:solidFill>
                <a:srgbClr val="F0D4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9172981" y="1898958"/>
              <a:ext cx="596718" cy="10886"/>
            </a:xfrm>
            <a:prstGeom prst="line">
              <a:avLst/>
            </a:prstGeom>
            <a:ln w="38100">
              <a:solidFill>
                <a:srgbClr val="F0D4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9180496" y="4290118"/>
            <a:ext cx="614961" cy="720346"/>
            <a:chOff x="9172981" y="1189498"/>
            <a:chExt cx="614961" cy="720346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9785799" y="1189498"/>
              <a:ext cx="2143" cy="704774"/>
            </a:xfrm>
            <a:prstGeom prst="line">
              <a:avLst/>
            </a:prstGeom>
            <a:ln w="38100">
              <a:solidFill>
                <a:srgbClr val="F0D4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9172981" y="1898958"/>
              <a:ext cx="596718" cy="10886"/>
            </a:xfrm>
            <a:prstGeom prst="line">
              <a:avLst/>
            </a:prstGeom>
            <a:ln w="38100">
              <a:solidFill>
                <a:srgbClr val="F0D4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9172989" y="4904393"/>
            <a:ext cx="614961" cy="720346"/>
            <a:chOff x="9172981" y="1189498"/>
            <a:chExt cx="614961" cy="720346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9785799" y="1189498"/>
              <a:ext cx="2143" cy="704774"/>
            </a:xfrm>
            <a:prstGeom prst="line">
              <a:avLst/>
            </a:prstGeom>
            <a:ln w="38100">
              <a:solidFill>
                <a:srgbClr val="F0D4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9172981" y="1898958"/>
              <a:ext cx="596718" cy="10886"/>
            </a:xfrm>
            <a:prstGeom prst="line">
              <a:avLst/>
            </a:prstGeom>
            <a:ln w="38100">
              <a:solidFill>
                <a:srgbClr val="F0D4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9170848" y="5490792"/>
            <a:ext cx="614961" cy="720346"/>
            <a:chOff x="9172981" y="1189498"/>
            <a:chExt cx="614961" cy="720346"/>
          </a:xfrm>
        </p:grpSpPr>
        <p:cxnSp>
          <p:nvCxnSpPr>
            <p:cNvPr id="46" name="Straight Connector 45"/>
            <p:cNvCxnSpPr/>
            <p:nvPr/>
          </p:nvCxnSpPr>
          <p:spPr>
            <a:xfrm>
              <a:off x="9785799" y="1189498"/>
              <a:ext cx="2143" cy="704774"/>
            </a:xfrm>
            <a:prstGeom prst="line">
              <a:avLst/>
            </a:prstGeom>
            <a:ln w="38100">
              <a:solidFill>
                <a:srgbClr val="F0D4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9172981" y="1898958"/>
              <a:ext cx="596718" cy="10886"/>
            </a:xfrm>
            <a:prstGeom prst="line">
              <a:avLst/>
            </a:prstGeom>
            <a:ln w="38100">
              <a:solidFill>
                <a:srgbClr val="F0D47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8012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3552413" y="1556204"/>
            <a:ext cx="206061" cy="2963210"/>
            <a:chOff x="3552413" y="1556204"/>
            <a:chExt cx="206061" cy="296321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3668334" y="1556204"/>
              <a:ext cx="0" cy="2963210"/>
            </a:xfrm>
            <a:prstGeom prst="line">
              <a:avLst/>
            </a:prstGeom>
            <a:ln w="38100">
              <a:solidFill>
                <a:srgbClr val="F0D47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Down Arrow 24"/>
            <p:cNvSpPr/>
            <p:nvPr/>
          </p:nvSpPr>
          <p:spPr>
            <a:xfrm>
              <a:off x="3552413" y="3646893"/>
              <a:ext cx="206061" cy="328350"/>
            </a:xfrm>
            <a:prstGeom prst="downArrow">
              <a:avLst/>
            </a:prstGeom>
            <a:solidFill>
              <a:srgbClr val="F0D47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028087" y="1556204"/>
            <a:ext cx="206061" cy="2963210"/>
            <a:chOff x="9028087" y="1556204"/>
            <a:chExt cx="206061" cy="296321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9131120" y="1556204"/>
              <a:ext cx="0" cy="2963210"/>
            </a:xfrm>
            <a:prstGeom prst="line">
              <a:avLst/>
            </a:prstGeom>
            <a:ln w="38100">
              <a:solidFill>
                <a:srgbClr val="F0D47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Down Arrow 23"/>
            <p:cNvSpPr/>
            <p:nvPr/>
          </p:nvSpPr>
          <p:spPr>
            <a:xfrm>
              <a:off x="9028087" y="3649041"/>
              <a:ext cx="206061" cy="328350"/>
            </a:xfrm>
            <a:prstGeom prst="downArrow">
              <a:avLst/>
            </a:prstGeom>
            <a:solidFill>
              <a:srgbClr val="F0D47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cxnSp>
        <p:nvCxnSpPr>
          <p:cNvPr id="16" name="Straight Connector 15"/>
          <p:cNvCxnSpPr>
            <a:endCxn id="14" idx="0"/>
          </p:cNvCxnSpPr>
          <p:nvPr/>
        </p:nvCxnSpPr>
        <p:spPr>
          <a:xfrm flipH="1">
            <a:off x="6321380" y="4353058"/>
            <a:ext cx="3054442" cy="1472820"/>
          </a:xfrm>
          <a:prstGeom prst="line">
            <a:avLst/>
          </a:prstGeom>
          <a:ln w="38100">
            <a:solidFill>
              <a:srgbClr val="F0D47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endCxn id="14" idx="0"/>
          </p:cNvCxnSpPr>
          <p:nvPr/>
        </p:nvCxnSpPr>
        <p:spPr>
          <a:xfrm>
            <a:off x="3551987" y="4519414"/>
            <a:ext cx="2769393" cy="1306464"/>
          </a:xfrm>
          <a:prstGeom prst="line">
            <a:avLst/>
          </a:prstGeom>
          <a:ln w="38100">
            <a:solidFill>
              <a:srgbClr val="F0D47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own Arrow 8"/>
          <p:cNvSpPr/>
          <p:nvPr/>
        </p:nvSpPr>
        <p:spPr>
          <a:xfrm>
            <a:off x="5650807" y="2277235"/>
            <a:ext cx="1847709" cy="388056"/>
          </a:xfrm>
          <a:prstGeom prst="downArrow">
            <a:avLst>
              <a:gd name="adj1" fmla="val 50000"/>
              <a:gd name="adj2" fmla="val 56430"/>
            </a:avLst>
          </a:prstGeom>
          <a:solidFill>
            <a:srgbClr val="F8EEA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a-IR">
              <a:solidFill>
                <a:srgbClr val="FBF4DD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173528" y="695450"/>
            <a:ext cx="3966696" cy="1300769"/>
          </a:xfrm>
          <a:prstGeom prst="roundRect">
            <a:avLst>
              <a:gd name="adj" fmla="val 36692"/>
            </a:avLst>
          </a:prstGeom>
          <a:solidFill>
            <a:srgbClr val="225357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lnSpc>
                <a:spcPct val="150000"/>
              </a:lnSpc>
            </a:pPr>
            <a:r>
              <a:rPr lang="fa-IR" sz="2000" dirty="0" smtClean="0">
                <a:solidFill>
                  <a:srgbClr val="FAF1D4"/>
                </a:solidFill>
                <a:cs typeface="B Titr" panose="00000700000000000000" pitchFamily="2" charset="-78"/>
              </a:rPr>
              <a:t>کلام</a:t>
            </a:r>
          </a:p>
          <a:p>
            <a:pPr lvl="0" algn="ctr">
              <a:lnSpc>
                <a:spcPct val="150000"/>
              </a:lnSpc>
            </a:pPr>
            <a:r>
              <a:rPr lang="fa-IR" sz="2000" b="1" dirty="0" smtClean="0">
                <a:solidFill>
                  <a:srgbClr val="FAF1D4"/>
                </a:solidFill>
                <a:cs typeface="B Lotus" panose="00000400000000000000" pitchFamily="2" charset="-78"/>
              </a:rPr>
              <a:t>(جنبه القایی کتاب)</a:t>
            </a:r>
            <a:endParaRPr lang="fa-IR" sz="2000" b="1" dirty="0">
              <a:solidFill>
                <a:srgbClr val="FAF1D4"/>
              </a:solidFill>
              <a:cs typeface="B Lotus" panose="00000400000000000000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29555" y="643934"/>
            <a:ext cx="4494726" cy="1300769"/>
          </a:xfrm>
          <a:prstGeom prst="roundRect">
            <a:avLst>
              <a:gd name="adj" fmla="val 39217"/>
            </a:avLst>
          </a:prstGeom>
          <a:solidFill>
            <a:srgbClr val="225357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lnSpc>
                <a:spcPct val="150000"/>
              </a:lnSpc>
            </a:pPr>
            <a:r>
              <a:rPr lang="fa-IR" sz="2000" dirty="0" smtClean="0">
                <a:solidFill>
                  <a:srgbClr val="FAF1D4"/>
                </a:solidFill>
                <a:cs typeface="B Titr" panose="00000700000000000000" pitchFamily="2" charset="-78"/>
              </a:rPr>
              <a:t>آیه</a:t>
            </a:r>
          </a:p>
          <a:p>
            <a:pPr lvl="0" algn="ctr">
              <a:lnSpc>
                <a:spcPct val="150000"/>
              </a:lnSpc>
            </a:pPr>
            <a:r>
              <a:rPr lang="fa-IR" sz="2000" b="1" dirty="0" smtClean="0">
                <a:solidFill>
                  <a:srgbClr val="FAF1D4"/>
                </a:solidFill>
                <a:cs typeface="B Lotus" panose="00000400000000000000" pitchFamily="2" charset="-78"/>
              </a:rPr>
              <a:t>(جنبه پناه بردن و بهره مندی از کتاب)</a:t>
            </a:r>
            <a:endParaRPr lang="fa-IR" sz="2000" b="1" dirty="0">
              <a:solidFill>
                <a:srgbClr val="FAF1D4"/>
              </a:solidFill>
              <a:cs typeface="B Lotus" panose="00000400000000000000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173528" y="4003150"/>
            <a:ext cx="3966696" cy="1300769"/>
          </a:xfrm>
          <a:prstGeom prst="roundRect">
            <a:avLst>
              <a:gd name="adj" fmla="val 36692"/>
            </a:avLst>
          </a:prstGeom>
          <a:solidFill>
            <a:srgbClr val="225357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lnSpc>
                <a:spcPct val="150000"/>
              </a:lnSpc>
            </a:pPr>
            <a:r>
              <a:rPr lang="fa-IR" sz="2000" dirty="0" smtClean="0">
                <a:solidFill>
                  <a:srgbClr val="FAF1D4"/>
                </a:solidFill>
                <a:cs typeface="B Titr" panose="00000700000000000000" pitchFamily="2" charset="-78"/>
              </a:rPr>
              <a:t>تقویت شنیدن</a:t>
            </a:r>
          </a:p>
          <a:p>
            <a:pPr lvl="0" algn="ctr">
              <a:lnSpc>
                <a:spcPct val="150000"/>
              </a:lnSpc>
            </a:pPr>
            <a:r>
              <a:rPr lang="fa-IR" sz="2000" b="1" dirty="0" smtClean="0">
                <a:solidFill>
                  <a:srgbClr val="FAF1D4"/>
                </a:solidFill>
                <a:cs typeface="B Lotus" panose="00000400000000000000" pitchFamily="2" charset="-78"/>
              </a:rPr>
              <a:t>(تقویت القای کلام)</a:t>
            </a:r>
            <a:endParaRPr lang="fa-IR" sz="2000" b="1" dirty="0">
              <a:solidFill>
                <a:srgbClr val="FAF1D4"/>
              </a:solidFill>
              <a:cs typeface="B Lotus" panose="00000400000000000000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429555" y="4003149"/>
            <a:ext cx="4494726" cy="1300769"/>
          </a:xfrm>
          <a:prstGeom prst="roundRect">
            <a:avLst>
              <a:gd name="adj" fmla="val 39217"/>
            </a:avLst>
          </a:prstGeom>
          <a:solidFill>
            <a:srgbClr val="225357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lnSpc>
                <a:spcPct val="150000"/>
              </a:lnSpc>
            </a:pPr>
            <a:r>
              <a:rPr lang="fa-IR" sz="2000" dirty="0" smtClean="0">
                <a:solidFill>
                  <a:srgbClr val="FAF1D4"/>
                </a:solidFill>
                <a:cs typeface="B Titr" panose="00000700000000000000" pitchFamily="2" charset="-78"/>
              </a:rPr>
              <a:t>تقویت دیدن</a:t>
            </a:r>
          </a:p>
          <a:p>
            <a:pPr lvl="0" algn="ctr">
              <a:lnSpc>
                <a:spcPct val="150000"/>
              </a:lnSpc>
            </a:pPr>
            <a:r>
              <a:rPr lang="fa-IR" sz="2000" b="1" dirty="0" smtClean="0">
                <a:solidFill>
                  <a:srgbClr val="FAF1D4"/>
                </a:solidFill>
                <a:cs typeface="B Lotus" panose="00000400000000000000" pitchFamily="2" charset="-78"/>
              </a:rPr>
              <a:t>(مشاهده عمیق تر پدیده ها و رخدادها)</a:t>
            </a:r>
            <a:endParaRPr lang="fa-IR" sz="2000" b="1" dirty="0">
              <a:solidFill>
                <a:srgbClr val="FAF1D4"/>
              </a:solidFill>
              <a:cs typeface="B Lotus" panose="00000400000000000000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784682" y="2749701"/>
            <a:ext cx="5217651" cy="573518"/>
          </a:xfrm>
          <a:prstGeom prst="roundRect">
            <a:avLst>
              <a:gd name="adj" fmla="val 40766"/>
            </a:avLst>
          </a:prstGeom>
          <a:gradFill flip="none" rotWithShape="1">
            <a:gsLst>
              <a:gs pos="95000">
                <a:schemeClr val="accent2">
                  <a:lumMod val="60000"/>
                  <a:lumOff val="40000"/>
                </a:schemeClr>
              </a:gs>
              <a:gs pos="32000">
                <a:schemeClr val="accent2">
                  <a:lumMod val="20000"/>
                  <a:lumOff val="80000"/>
                </a:schemeClr>
              </a:gs>
              <a:gs pos="18000">
                <a:schemeClr val="accent2">
                  <a:lumMod val="0"/>
                  <a:lumOff val="100000"/>
                </a:schemeClr>
              </a:gs>
              <a:gs pos="0">
                <a:schemeClr val="tx1"/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solidFill>
                  <a:schemeClr val="bg2"/>
                </a:solidFill>
                <a:cs typeface="B Titr" panose="00000700000000000000" pitchFamily="2" charset="-78"/>
              </a:rPr>
              <a:t>فعال شدن تفکر، مستلزم تقویت شنیدن و دیدن</a:t>
            </a:r>
          </a:p>
        </p:txBody>
      </p:sp>
      <p:sp>
        <p:nvSpPr>
          <p:cNvPr id="6" name="Oval 5"/>
          <p:cNvSpPr/>
          <p:nvPr/>
        </p:nvSpPr>
        <p:spPr>
          <a:xfrm>
            <a:off x="5731097" y="476511"/>
            <a:ext cx="1687130" cy="158303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 smtClean="0">
                <a:solidFill>
                  <a:schemeClr val="bg1"/>
                </a:solidFill>
                <a:cs typeface="B Titr" panose="00000700000000000000" pitchFamily="2" charset="-78"/>
              </a:rPr>
              <a:t>تفکر نفس</a:t>
            </a:r>
            <a:endParaRPr lang="fa-IR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918952" y="5825878"/>
            <a:ext cx="8804856" cy="573518"/>
          </a:xfrm>
          <a:prstGeom prst="roundRect">
            <a:avLst>
              <a:gd name="adj" fmla="val 40766"/>
            </a:avLst>
          </a:prstGeom>
          <a:gradFill flip="none" rotWithShape="1">
            <a:gsLst>
              <a:gs pos="95000">
                <a:schemeClr val="accent2">
                  <a:lumMod val="60000"/>
                  <a:lumOff val="40000"/>
                </a:schemeClr>
              </a:gs>
              <a:gs pos="32000">
                <a:schemeClr val="accent2">
                  <a:lumMod val="20000"/>
                  <a:lumOff val="80000"/>
                </a:schemeClr>
              </a:gs>
              <a:gs pos="18000">
                <a:schemeClr val="accent2">
                  <a:lumMod val="0"/>
                  <a:lumOff val="100000"/>
                </a:schemeClr>
              </a:gs>
              <a:gs pos="0">
                <a:schemeClr val="tx1"/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solidFill>
                  <a:schemeClr val="bg2"/>
                </a:solidFill>
                <a:cs typeface="B Titr" panose="00000700000000000000" pitchFamily="2" charset="-78"/>
              </a:rPr>
              <a:t>فعال شدن سمع و بصر، موجب شکل گیری لب در قلب انسان می شود</a:t>
            </a:r>
            <a:r>
              <a:rPr lang="fa-IR" sz="2200" dirty="0" smtClean="0">
                <a:solidFill>
                  <a:schemeClr val="bg2"/>
                </a:solidFill>
                <a:cs typeface="B Titr" panose="00000700000000000000" pitchFamily="2" charset="-7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0239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8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DF4B5"/>
            </a:gs>
            <a:gs pos="100000">
              <a:srgbClr val="75A648"/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426" y="1526715"/>
            <a:ext cx="9144000" cy="2318196"/>
          </a:xfrm>
        </p:spPr>
        <p:txBody>
          <a:bodyPr>
            <a:normAutofit/>
          </a:bodyPr>
          <a:lstStyle/>
          <a:p>
            <a:pPr algn="ctr"/>
            <a:r>
              <a:rPr lang="fa-IR" sz="48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« تفکر</a:t>
            </a:r>
            <a:r>
              <a:rPr lang="fa-IR" sz="48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 نفس </a:t>
            </a:r>
            <a:r>
              <a:rPr lang="fa-IR" sz="48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»</a:t>
            </a:r>
            <a:endParaRPr lang="fa-IR" sz="4000" b="1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346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4043966" y="4418385"/>
            <a:ext cx="4958366" cy="227863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 algn="ctr">
              <a:lnSpc>
                <a:spcPct val="150000"/>
              </a:lnSpc>
            </a:pPr>
            <a:r>
              <a:rPr lang="fa-IR" sz="2000" dirty="0" smtClean="0">
                <a:solidFill>
                  <a:schemeClr val="accent4">
                    <a:lumMod val="50000"/>
                  </a:schemeClr>
                </a:solidFill>
                <a:cs typeface="B Titr" panose="00000700000000000000" pitchFamily="2" charset="-78"/>
              </a:rPr>
              <a:t>سه </a:t>
            </a:r>
            <a:r>
              <a:rPr lang="fa-IR" sz="2000" dirty="0" smtClean="0">
                <a:solidFill>
                  <a:srgbClr val="FF0000"/>
                </a:solidFill>
                <a:cs typeface="B Titr" panose="00000700000000000000" pitchFamily="2" charset="-78"/>
              </a:rPr>
              <a:t>آسیب</a:t>
            </a:r>
            <a:r>
              <a:rPr lang="fa-IR" sz="2000" dirty="0" smtClean="0">
                <a:solidFill>
                  <a:schemeClr val="accent4">
                    <a:lumMod val="50000"/>
                  </a:schemeClr>
                </a:solidFill>
                <a:cs typeface="B Titr" panose="00000700000000000000" pitchFamily="2" charset="-78"/>
              </a:rPr>
              <a:t> جدی برای تفکر</a:t>
            </a:r>
            <a:endParaRPr lang="fa-IR" sz="2000" dirty="0">
              <a:solidFill>
                <a:schemeClr val="accent4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641601" y="503081"/>
            <a:ext cx="3817749" cy="1200046"/>
            <a:chOff x="9261566" y="4310774"/>
            <a:chExt cx="2656000" cy="1354335"/>
          </a:xfrm>
          <a:solidFill>
            <a:srgbClr val="15414C"/>
          </a:solidFill>
        </p:grpSpPr>
        <p:sp>
          <p:nvSpPr>
            <p:cNvPr id="13" name="Oval 12"/>
            <p:cNvSpPr/>
            <p:nvPr/>
          </p:nvSpPr>
          <p:spPr>
            <a:xfrm>
              <a:off x="9261566" y="4310774"/>
              <a:ext cx="2656000" cy="1354335"/>
            </a:xfrm>
            <a:prstGeom prst="ellipse">
              <a:avLst/>
            </a:prstGeom>
            <a:grpFill/>
            <a:ln w="28575">
              <a:solidFill>
                <a:schemeClr val="accent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fa-IR" sz="2400" b="1" dirty="0">
                <a:solidFill>
                  <a:schemeClr val="tx1"/>
                </a:solidFill>
                <a:cs typeface="B Lotus" panose="00000400000000000000" pitchFamily="2" charset="-78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9410246" y="4370304"/>
              <a:ext cx="2355149" cy="1230807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fa-IR" sz="2400" b="1" dirty="0">
                <a:solidFill>
                  <a:schemeClr val="tx1"/>
                </a:solidFill>
                <a:cs typeface="B Lotus" panose="00000400000000000000" pitchFamily="2" charset="-78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9414901" y="4417084"/>
              <a:ext cx="2335780" cy="114151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fa-IR" sz="2800" b="1" dirty="0">
                <a:solidFill>
                  <a:schemeClr val="tx1"/>
                </a:solidFill>
                <a:cs typeface="B Lotus" panose="00000400000000000000" pitchFamily="2" charset="-78"/>
              </a:endParaRPr>
            </a:p>
          </p:txBody>
        </p:sp>
      </p:grp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222820" y="864159"/>
            <a:ext cx="2421049" cy="799211"/>
          </a:xfrm>
        </p:spPr>
        <p:txBody>
          <a:bodyPr/>
          <a:lstStyle/>
          <a:p>
            <a:pPr algn="ctr"/>
            <a:r>
              <a:rPr lang="fa-IR" sz="2400" b="1" dirty="0" smtClean="0">
                <a:cs typeface="B Titr" panose="00000700000000000000" pitchFamily="2" charset="-78"/>
              </a:rPr>
              <a:t>خاموش شدن تفکر</a:t>
            </a:r>
            <a:endParaRPr lang="fa-IR" sz="2800" b="1" dirty="0">
              <a:cs typeface="B Titr" panose="00000700000000000000" pitchFamily="2" charset="-78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971675" y="1770206"/>
            <a:ext cx="4599491" cy="861209"/>
            <a:chOff x="2937084" y="3941836"/>
            <a:chExt cx="4546189" cy="694188"/>
          </a:xfrm>
        </p:grpSpPr>
        <p:grpSp>
          <p:nvGrpSpPr>
            <p:cNvPr id="18" name="Group 17"/>
            <p:cNvGrpSpPr/>
            <p:nvPr/>
          </p:nvGrpSpPr>
          <p:grpSpPr>
            <a:xfrm>
              <a:off x="2937084" y="3941836"/>
              <a:ext cx="4516998" cy="645366"/>
              <a:chOff x="731520" y="640062"/>
              <a:chExt cx="6230994" cy="875232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769733" y="666171"/>
                <a:ext cx="6162353" cy="821333"/>
              </a:xfrm>
              <a:prstGeom prst="roundRect">
                <a:avLst>
                  <a:gd name="adj" fmla="val 40766"/>
                </a:avLst>
              </a:prstGeom>
              <a:solidFill>
                <a:srgbClr val="15414C"/>
              </a:solidFill>
              <a:ln>
                <a:solidFill>
                  <a:srgbClr val="F5E6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731520" y="640062"/>
                <a:ext cx="6230994" cy="875232"/>
              </a:xfrm>
              <a:prstGeom prst="roundRect">
                <a:avLst>
                  <a:gd name="adj" fmla="val 18825"/>
                </a:avLst>
              </a:prstGeom>
              <a:noFill/>
              <a:ln>
                <a:solidFill>
                  <a:srgbClr val="CF7D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</p:grpSp>
        <p:sp>
          <p:nvSpPr>
            <p:cNvPr id="19" name="Rounded Rectangle 18"/>
            <p:cNvSpPr/>
            <p:nvPr/>
          </p:nvSpPr>
          <p:spPr>
            <a:xfrm>
              <a:off x="3004156" y="3961105"/>
              <a:ext cx="4479117" cy="674919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 b="1" dirty="0" smtClean="0">
                <a:solidFill>
                  <a:schemeClr val="tx1"/>
                </a:solidFill>
                <a:cs typeface="B Titr" pitchFamily="2" charset="-78"/>
              </a:endParaRPr>
            </a:p>
            <a:p>
              <a:pPr algn="ctr"/>
              <a:r>
                <a:rPr lang="fa-IR" sz="2000" b="1" dirty="0" smtClean="0">
                  <a:solidFill>
                    <a:schemeClr val="tx1"/>
                  </a:solidFill>
                  <a:cs typeface="B Titr" panose="00000700000000000000" pitchFamily="2" charset="-78"/>
                </a:rPr>
                <a:t>بی بهره بودن از نذیر (هوشیار کننده)</a:t>
              </a:r>
            </a:p>
            <a:p>
              <a:pPr algn="ctr"/>
              <a:endParaRPr lang="fa-IR" b="1" dirty="0">
                <a:solidFill>
                  <a:schemeClr val="tx1"/>
                </a:solidFill>
                <a:cs typeface="B Titr" pitchFamily="2" charset="-78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720829" y="1791092"/>
            <a:ext cx="4599491" cy="861200"/>
            <a:chOff x="2937084" y="3941841"/>
            <a:chExt cx="4546189" cy="694183"/>
          </a:xfrm>
        </p:grpSpPr>
        <p:grpSp>
          <p:nvGrpSpPr>
            <p:cNvPr id="23" name="Group 22"/>
            <p:cNvGrpSpPr/>
            <p:nvPr/>
          </p:nvGrpSpPr>
          <p:grpSpPr>
            <a:xfrm>
              <a:off x="2937084" y="3941841"/>
              <a:ext cx="4516998" cy="645369"/>
              <a:chOff x="731520" y="640062"/>
              <a:chExt cx="6230994" cy="875232"/>
            </a:xfrm>
          </p:grpSpPr>
          <p:sp>
            <p:nvSpPr>
              <p:cNvPr id="25" name="Rounded Rectangle 24"/>
              <p:cNvSpPr/>
              <p:nvPr/>
            </p:nvSpPr>
            <p:spPr>
              <a:xfrm>
                <a:off x="769733" y="666184"/>
                <a:ext cx="6162353" cy="821331"/>
              </a:xfrm>
              <a:prstGeom prst="roundRect">
                <a:avLst>
                  <a:gd name="adj" fmla="val 40766"/>
                </a:avLst>
              </a:prstGeom>
              <a:solidFill>
                <a:srgbClr val="15414C"/>
              </a:solidFill>
              <a:ln>
                <a:solidFill>
                  <a:srgbClr val="F5E6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731520" y="640062"/>
                <a:ext cx="6230994" cy="875232"/>
              </a:xfrm>
              <a:prstGeom prst="roundRect">
                <a:avLst>
                  <a:gd name="adj" fmla="val 18825"/>
                </a:avLst>
              </a:prstGeom>
              <a:noFill/>
              <a:ln>
                <a:solidFill>
                  <a:srgbClr val="CF7D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</p:grpSp>
        <p:sp>
          <p:nvSpPr>
            <p:cNvPr id="24" name="Rounded Rectangle 23"/>
            <p:cNvSpPr/>
            <p:nvPr/>
          </p:nvSpPr>
          <p:spPr>
            <a:xfrm>
              <a:off x="3004156" y="3961105"/>
              <a:ext cx="4479117" cy="674919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 b="1" dirty="0" smtClean="0">
                <a:solidFill>
                  <a:schemeClr val="tx1"/>
                </a:solidFill>
                <a:cs typeface="B Titr" pitchFamily="2" charset="-78"/>
              </a:endParaRPr>
            </a:p>
            <a:p>
              <a:pPr algn="ctr"/>
              <a:r>
                <a:rPr lang="fa-IR" sz="2000" b="1" dirty="0" smtClean="0">
                  <a:solidFill>
                    <a:schemeClr val="tx1"/>
                  </a:solidFill>
                  <a:cs typeface="B Titr" panose="00000700000000000000" pitchFamily="2" charset="-78"/>
                </a:rPr>
                <a:t>دوری کردن از شنیدن انذار نذیر</a:t>
              </a:r>
            </a:p>
            <a:p>
              <a:pPr algn="ctr"/>
              <a:endParaRPr lang="fa-IR" b="1" dirty="0">
                <a:solidFill>
                  <a:schemeClr val="tx1"/>
                </a:solidFill>
                <a:cs typeface="B Titr" pitchFamily="2" charset="-78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368591" y="2960251"/>
            <a:ext cx="4533199" cy="774737"/>
            <a:chOff x="4335186" y="3344871"/>
            <a:chExt cx="4533199" cy="774737"/>
          </a:xfrm>
        </p:grpSpPr>
        <p:sp>
          <p:nvSpPr>
            <p:cNvPr id="28" name="Rounded Rectangle 27"/>
            <p:cNvSpPr/>
            <p:nvPr/>
          </p:nvSpPr>
          <p:spPr>
            <a:xfrm>
              <a:off x="4335186" y="3344871"/>
              <a:ext cx="4533199" cy="774737"/>
            </a:xfrm>
            <a:prstGeom prst="round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 b="1" dirty="0">
                <a:solidFill>
                  <a:prstClr val="black"/>
                </a:solidFill>
                <a:cs typeface="B Lotus" pitchFamily="2" charset="-78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4498837" y="3418930"/>
              <a:ext cx="4249881" cy="553998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fa-IR" sz="2000" dirty="0">
                  <a:solidFill>
                    <a:schemeClr val="bg1"/>
                  </a:solidFill>
                  <a:cs typeface="B Titr" panose="00000700000000000000" pitchFamily="2" charset="-78"/>
                </a:rPr>
                <a:t>فعال نشدن چشم آیه </a:t>
              </a:r>
              <a:r>
                <a:rPr lang="fa-IR" sz="2000" dirty="0" smtClean="0">
                  <a:solidFill>
                    <a:schemeClr val="bg1"/>
                  </a:solidFill>
                  <a:cs typeface="B Titr" panose="00000700000000000000" pitchFamily="2" charset="-78"/>
                </a:rPr>
                <a:t>بین و غیر سلیم شدن قلب</a:t>
              </a:r>
              <a:endParaRPr lang="fa-IR" sz="2000" dirty="0">
                <a:solidFill>
                  <a:schemeClr val="bg1"/>
                </a:solidFill>
                <a:cs typeface="B Titr" panose="00000700000000000000" pitchFamily="2" charset="-78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579251" y="5250226"/>
            <a:ext cx="1309093" cy="1228325"/>
            <a:chOff x="6999701" y="4760824"/>
            <a:chExt cx="1309093" cy="1228325"/>
          </a:xfrm>
        </p:grpSpPr>
        <p:grpSp>
          <p:nvGrpSpPr>
            <p:cNvPr id="33" name="Group 32"/>
            <p:cNvGrpSpPr/>
            <p:nvPr/>
          </p:nvGrpSpPr>
          <p:grpSpPr>
            <a:xfrm>
              <a:off x="6999701" y="4760824"/>
              <a:ext cx="1309093" cy="1228325"/>
              <a:chOff x="7009744" y="4812342"/>
              <a:chExt cx="1309093" cy="1228325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7009744" y="4812342"/>
                <a:ext cx="1309093" cy="1228325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fa-IR" dirty="0" smtClean="0">
                    <a:solidFill>
                      <a:srgbClr val="FF0000"/>
                    </a:solidFill>
                    <a:cs typeface="B Titr" panose="00000700000000000000" pitchFamily="2" charset="-78"/>
                  </a:rPr>
                  <a:t>صم</a:t>
                </a:r>
                <a:endParaRPr lang="fa-IR" dirty="0">
                  <a:solidFill>
                    <a:srgbClr val="FF0000"/>
                  </a:solidFill>
                  <a:cs typeface="B Titr" panose="00000700000000000000" pitchFamily="2" charset="-78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7046233" y="4893971"/>
                <a:ext cx="1156693" cy="1144517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 dirty="0">
                  <a:solidFill>
                    <a:schemeClr val="bg1"/>
                  </a:solidFill>
                  <a:cs typeface="B Titr" panose="00000700000000000000" pitchFamily="2" charset="-78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7117067" y="4867124"/>
                <a:ext cx="1156693" cy="1144517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 dirty="0">
                  <a:solidFill>
                    <a:schemeClr val="bg1"/>
                  </a:solidFill>
                  <a:cs typeface="B Titr" panose="00000700000000000000" pitchFamily="2" charset="-78"/>
                </a:endParaRPr>
              </a:p>
            </p:txBody>
          </p:sp>
        </p:grpSp>
        <p:sp>
          <p:nvSpPr>
            <p:cNvPr id="32" name="Oval 31"/>
            <p:cNvSpPr/>
            <p:nvPr/>
          </p:nvSpPr>
          <p:spPr>
            <a:xfrm>
              <a:off x="7109394" y="4864945"/>
              <a:ext cx="1075127" cy="106381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 dirty="0">
                <a:solidFill>
                  <a:schemeClr val="bg1"/>
                </a:solidFill>
                <a:cs typeface="B Titr" panose="00000700000000000000" pitchFamily="2" charset="-78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218976" y="5299565"/>
            <a:ext cx="1309093" cy="1228325"/>
            <a:chOff x="6999701" y="4760824"/>
            <a:chExt cx="1309093" cy="1228325"/>
          </a:xfrm>
        </p:grpSpPr>
        <p:grpSp>
          <p:nvGrpSpPr>
            <p:cNvPr id="40" name="Group 39"/>
            <p:cNvGrpSpPr/>
            <p:nvPr/>
          </p:nvGrpSpPr>
          <p:grpSpPr>
            <a:xfrm>
              <a:off x="6999701" y="4760824"/>
              <a:ext cx="1309093" cy="1228325"/>
              <a:chOff x="7009744" y="4812342"/>
              <a:chExt cx="1309093" cy="1228325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7009744" y="4812342"/>
                <a:ext cx="1309093" cy="1228325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fa-IR" dirty="0" smtClean="0">
                    <a:solidFill>
                      <a:srgbClr val="FF0000"/>
                    </a:solidFill>
                    <a:cs typeface="B Titr" panose="00000700000000000000" pitchFamily="2" charset="-78"/>
                  </a:rPr>
                  <a:t>عمی</a:t>
                </a:r>
                <a:endParaRPr lang="fa-IR" dirty="0">
                  <a:solidFill>
                    <a:srgbClr val="FF0000"/>
                  </a:solidFill>
                  <a:cs typeface="B Titr" panose="00000700000000000000" pitchFamily="2" charset="-78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7046233" y="4893971"/>
                <a:ext cx="1156693" cy="1144517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 dirty="0">
                  <a:solidFill>
                    <a:schemeClr val="bg1"/>
                  </a:solidFill>
                  <a:cs typeface="B Titr" panose="00000700000000000000" pitchFamily="2" charset="-78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7117067" y="4867124"/>
                <a:ext cx="1156693" cy="1144517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 dirty="0">
                  <a:solidFill>
                    <a:schemeClr val="bg1"/>
                  </a:solidFill>
                  <a:cs typeface="B Titr" panose="00000700000000000000" pitchFamily="2" charset="-78"/>
                </a:endParaRPr>
              </a:p>
            </p:txBody>
          </p:sp>
        </p:grpSp>
        <p:sp>
          <p:nvSpPr>
            <p:cNvPr id="41" name="Oval 40"/>
            <p:cNvSpPr/>
            <p:nvPr/>
          </p:nvSpPr>
          <p:spPr>
            <a:xfrm>
              <a:off x="7109394" y="4864945"/>
              <a:ext cx="1075127" cy="106381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 dirty="0">
                <a:solidFill>
                  <a:schemeClr val="bg1"/>
                </a:solidFill>
                <a:cs typeface="B Titr" panose="00000700000000000000" pitchFamily="2" charset="-78"/>
              </a:endParaRPr>
            </a:p>
          </p:txBody>
        </p:sp>
      </p:grpSp>
      <p:sp>
        <p:nvSpPr>
          <p:cNvPr id="27" name="Down Arrow 26"/>
          <p:cNvSpPr/>
          <p:nvPr/>
        </p:nvSpPr>
        <p:spPr>
          <a:xfrm>
            <a:off x="5699921" y="2596288"/>
            <a:ext cx="1847709" cy="388056"/>
          </a:xfrm>
          <a:prstGeom prst="downArrow">
            <a:avLst>
              <a:gd name="adj1" fmla="val 50000"/>
              <a:gd name="adj2" fmla="val 56430"/>
            </a:avLst>
          </a:prstGeom>
          <a:solidFill>
            <a:schemeClr val="accent3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a-IR">
              <a:solidFill>
                <a:srgbClr val="FBF4DD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5936844" y="5250226"/>
            <a:ext cx="1309093" cy="1277664"/>
            <a:chOff x="5357294" y="4760824"/>
            <a:chExt cx="1309093" cy="1277664"/>
          </a:xfrm>
        </p:grpSpPr>
        <p:grpSp>
          <p:nvGrpSpPr>
            <p:cNvPr id="34" name="Group 33"/>
            <p:cNvGrpSpPr/>
            <p:nvPr/>
          </p:nvGrpSpPr>
          <p:grpSpPr>
            <a:xfrm>
              <a:off x="5357294" y="4810163"/>
              <a:ext cx="1309093" cy="1228325"/>
              <a:chOff x="7009744" y="4812342"/>
              <a:chExt cx="1309093" cy="1228325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7009744" y="4812342"/>
                <a:ext cx="1309093" cy="1228325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r>
                  <a:rPr lang="fa-IR" dirty="0" smtClean="0">
                    <a:solidFill>
                      <a:srgbClr val="FF0000"/>
                    </a:solidFill>
                    <a:cs typeface="B Titr" panose="00000700000000000000" pitchFamily="2" charset="-78"/>
                  </a:rPr>
                  <a:t>بکم</a:t>
                </a:r>
                <a:endParaRPr lang="fa-IR" dirty="0">
                  <a:solidFill>
                    <a:srgbClr val="FF0000"/>
                  </a:solidFill>
                  <a:cs typeface="B Titr" panose="00000700000000000000" pitchFamily="2" charset="-78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7046233" y="4893971"/>
                <a:ext cx="1156693" cy="1144517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 dirty="0">
                  <a:solidFill>
                    <a:schemeClr val="bg1"/>
                  </a:solidFill>
                  <a:cs typeface="B Titr" panose="00000700000000000000" pitchFamily="2" charset="-78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7117067" y="4867124"/>
                <a:ext cx="1156693" cy="1144517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 dirty="0">
                  <a:solidFill>
                    <a:schemeClr val="bg1"/>
                  </a:solidFill>
                  <a:cs typeface="B Titr" panose="00000700000000000000" pitchFamily="2" charset="-78"/>
                </a:endParaRPr>
              </a:p>
            </p:txBody>
          </p:sp>
        </p:grpSp>
        <p:sp>
          <p:nvSpPr>
            <p:cNvPr id="45" name="Oval 44"/>
            <p:cNvSpPr/>
            <p:nvPr/>
          </p:nvSpPr>
          <p:spPr>
            <a:xfrm>
              <a:off x="5417766" y="4760824"/>
              <a:ext cx="1169199" cy="119929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 dirty="0">
                <a:solidFill>
                  <a:schemeClr val="bg1"/>
                </a:solidFill>
                <a:cs typeface="B Titr" panose="00000700000000000000" pitchFamily="2" charset="-78"/>
              </a:endParaRPr>
            </a:p>
          </p:txBody>
        </p:sp>
      </p:grpSp>
      <p:sp>
        <p:nvSpPr>
          <p:cNvPr id="50" name="Freeform 49"/>
          <p:cNvSpPr/>
          <p:nvPr/>
        </p:nvSpPr>
        <p:spPr>
          <a:xfrm>
            <a:off x="5537915" y="5767665"/>
            <a:ext cx="463640" cy="229243"/>
          </a:xfrm>
          <a:custGeom>
            <a:avLst/>
            <a:gdLst>
              <a:gd name="connsiteX0" fmla="*/ 0 w 463640"/>
              <a:gd name="connsiteY0" fmla="*/ 156616 h 229243"/>
              <a:gd name="connsiteX1" fmla="*/ 115910 w 463640"/>
              <a:gd name="connsiteY1" fmla="*/ 14949 h 229243"/>
              <a:gd name="connsiteX2" fmla="*/ 180305 w 463640"/>
              <a:gd name="connsiteY2" fmla="*/ 130858 h 229243"/>
              <a:gd name="connsiteX3" fmla="*/ 90153 w 463640"/>
              <a:gd name="connsiteY3" fmla="*/ 143737 h 229243"/>
              <a:gd name="connsiteX4" fmla="*/ 38637 w 463640"/>
              <a:gd name="connsiteY4" fmla="*/ 66464 h 229243"/>
              <a:gd name="connsiteX5" fmla="*/ 141668 w 463640"/>
              <a:gd name="connsiteY5" fmla="*/ 2070 h 229243"/>
              <a:gd name="connsiteX6" fmla="*/ 218941 w 463640"/>
              <a:gd name="connsiteY6" fmla="*/ 27827 h 229243"/>
              <a:gd name="connsiteX7" fmla="*/ 244699 w 463640"/>
              <a:gd name="connsiteY7" fmla="*/ 143737 h 229243"/>
              <a:gd name="connsiteX8" fmla="*/ 206062 w 463640"/>
              <a:gd name="connsiteY8" fmla="*/ 221011 h 229243"/>
              <a:gd name="connsiteX9" fmla="*/ 115910 w 463640"/>
              <a:gd name="connsiteY9" fmla="*/ 208132 h 229243"/>
              <a:gd name="connsiteX10" fmla="*/ 180305 w 463640"/>
              <a:gd name="connsiteY10" fmla="*/ 53585 h 229243"/>
              <a:gd name="connsiteX11" fmla="*/ 257578 w 463640"/>
              <a:gd name="connsiteY11" fmla="*/ 40706 h 229243"/>
              <a:gd name="connsiteX12" fmla="*/ 347730 w 463640"/>
              <a:gd name="connsiteY12" fmla="*/ 14949 h 229243"/>
              <a:gd name="connsiteX13" fmla="*/ 373488 w 463640"/>
              <a:gd name="connsiteY13" fmla="*/ 92222 h 229243"/>
              <a:gd name="connsiteX14" fmla="*/ 412124 w 463640"/>
              <a:gd name="connsiteY14" fmla="*/ 130858 h 229243"/>
              <a:gd name="connsiteX15" fmla="*/ 450761 w 463640"/>
              <a:gd name="connsiteY15" fmla="*/ 169495 h 229243"/>
              <a:gd name="connsiteX16" fmla="*/ 463640 w 463640"/>
              <a:gd name="connsiteY16" fmla="*/ 14949 h 229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63640" h="229243">
                <a:moveTo>
                  <a:pt x="0" y="156616"/>
                </a:moveTo>
                <a:cubicBezTo>
                  <a:pt x="42929" y="87929"/>
                  <a:pt x="85859" y="19242"/>
                  <a:pt x="115910" y="14949"/>
                </a:cubicBezTo>
                <a:cubicBezTo>
                  <a:pt x="145961" y="10656"/>
                  <a:pt x="184598" y="109393"/>
                  <a:pt x="180305" y="130858"/>
                </a:cubicBezTo>
                <a:cubicBezTo>
                  <a:pt x="176012" y="152323"/>
                  <a:pt x="113764" y="154469"/>
                  <a:pt x="90153" y="143737"/>
                </a:cubicBezTo>
                <a:cubicBezTo>
                  <a:pt x="66542" y="133005"/>
                  <a:pt x="30051" y="90075"/>
                  <a:pt x="38637" y="66464"/>
                </a:cubicBezTo>
                <a:cubicBezTo>
                  <a:pt x="47223" y="42853"/>
                  <a:pt x="111617" y="8510"/>
                  <a:pt x="141668" y="2070"/>
                </a:cubicBezTo>
                <a:cubicBezTo>
                  <a:pt x="171719" y="-4370"/>
                  <a:pt x="201769" y="4216"/>
                  <a:pt x="218941" y="27827"/>
                </a:cubicBezTo>
                <a:cubicBezTo>
                  <a:pt x="236113" y="51438"/>
                  <a:pt x="246845" y="111540"/>
                  <a:pt x="244699" y="143737"/>
                </a:cubicBezTo>
                <a:cubicBezTo>
                  <a:pt x="242553" y="175934"/>
                  <a:pt x="227527" y="210279"/>
                  <a:pt x="206062" y="221011"/>
                </a:cubicBezTo>
                <a:cubicBezTo>
                  <a:pt x="184597" y="231743"/>
                  <a:pt x="120203" y="236036"/>
                  <a:pt x="115910" y="208132"/>
                </a:cubicBezTo>
                <a:cubicBezTo>
                  <a:pt x="111617" y="180228"/>
                  <a:pt x="156694" y="81489"/>
                  <a:pt x="180305" y="53585"/>
                </a:cubicBezTo>
                <a:cubicBezTo>
                  <a:pt x="203916" y="25681"/>
                  <a:pt x="229674" y="47145"/>
                  <a:pt x="257578" y="40706"/>
                </a:cubicBezTo>
                <a:cubicBezTo>
                  <a:pt x="285482" y="34267"/>
                  <a:pt x="328412" y="6363"/>
                  <a:pt x="347730" y="14949"/>
                </a:cubicBezTo>
                <a:cubicBezTo>
                  <a:pt x="367048" y="23535"/>
                  <a:pt x="362756" y="72904"/>
                  <a:pt x="373488" y="92222"/>
                </a:cubicBezTo>
                <a:cubicBezTo>
                  <a:pt x="384220" y="111540"/>
                  <a:pt x="412124" y="130858"/>
                  <a:pt x="412124" y="130858"/>
                </a:cubicBezTo>
                <a:cubicBezTo>
                  <a:pt x="425003" y="143737"/>
                  <a:pt x="442175" y="188813"/>
                  <a:pt x="450761" y="169495"/>
                </a:cubicBezTo>
                <a:cubicBezTo>
                  <a:pt x="459347" y="150177"/>
                  <a:pt x="461493" y="82563"/>
                  <a:pt x="463640" y="14949"/>
                </a:cubicBezTo>
              </a:path>
            </a:pathLst>
          </a:custGeom>
          <a:noFill/>
          <a:ln w="28575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grpSp>
        <p:nvGrpSpPr>
          <p:cNvPr id="56" name="Group 55"/>
          <p:cNvGrpSpPr/>
          <p:nvPr/>
        </p:nvGrpSpPr>
        <p:grpSpPr>
          <a:xfrm>
            <a:off x="7245938" y="5717548"/>
            <a:ext cx="442750" cy="279360"/>
            <a:chOff x="7245938" y="5769064"/>
            <a:chExt cx="442750" cy="335522"/>
          </a:xfrm>
        </p:grpSpPr>
        <p:sp>
          <p:nvSpPr>
            <p:cNvPr id="51" name="Freeform 50"/>
            <p:cNvSpPr/>
            <p:nvPr/>
          </p:nvSpPr>
          <p:spPr>
            <a:xfrm>
              <a:off x="7245938" y="5819180"/>
              <a:ext cx="442750" cy="285405"/>
            </a:xfrm>
            <a:custGeom>
              <a:avLst/>
              <a:gdLst>
                <a:gd name="connsiteX0" fmla="*/ 0 w 399245"/>
                <a:gd name="connsiteY0" fmla="*/ 196377 h 299408"/>
                <a:gd name="connsiteX1" fmla="*/ 25758 w 399245"/>
                <a:gd name="connsiteY1" fmla="*/ 16073 h 299408"/>
                <a:gd name="connsiteX2" fmla="*/ 103031 w 399245"/>
                <a:gd name="connsiteY2" fmla="*/ 16073 h 299408"/>
                <a:gd name="connsiteX3" fmla="*/ 128789 w 399245"/>
                <a:gd name="connsiteY3" fmla="*/ 80467 h 299408"/>
                <a:gd name="connsiteX4" fmla="*/ 90152 w 399245"/>
                <a:gd name="connsiteY4" fmla="*/ 131983 h 299408"/>
                <a:gd name="connsiteX5" fmla="*/ 154547 w 399245"/>
                <a:gd name="connsiteY5" fmla="*/ 3194 h 299408"/>
                <a:gd name="connsiteX6" fmla="*/ 218941 w 399245"/>
                <a:gd name="connsiteY6" fmla="*/ 119104 h 299408"/>
                <a:gd name="connsiteX7" fmla="*/ 321972 w 399245"/>
                <a:gd name="connsiteY7" fmla="*/ 222135 h 299408"/>
                <a:gd name="connsiteX8" fmla="*/ 399245 w 399245"/>
                <a:gd name="connsiteY8" fmla="*/ 299408 h 299408"/>
                <a:gd name="connsiteX9" fmla="*/ 399245 w 399245"/>
                <a:gd name="connsiteY9" fmla="*/ 299408 h 299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245" h="299408">
                  <a:moveTo>
                    <a:pt x="0" y="196377"/>
                  </a:moveTo>
                  <a:cubicBezTo>
                    <a:pt x="4293" y="121250"/>
                    <a:pt x="8586" y="46124"/>
                    <a:pt x="25758" y="16073"/>
                  </a:cubicBezTo>
                  <a:cubicBezTo>
                    <a:pt x="42930" y="-13978"/>
                    <a:pt x="85859" y="5341"/>
                    <a:pt x="103031" y="16073"/>
                  </a:cubicBezTo>
                  <a:cubicBezTo>
                    <a:pt x="120203" y="26805"/>
                    <a:pt x="130935" y="61149"/>
                    <a:pt x="128789" y="80467"/>
                  </a:cubicBezTo>
                  <a:cubicBezTo>
                    <a:pt x="126643" y="99785"/>
                    <a:pt x="85859" y="144862"/>
                    <a:pt x="90152" y="131983"/>
                  </a:cubicBezTo>
                  <a:cubicBezTo>
                    <a:pt x="94445" y="119104"/>
                    <a:pt x="133082" y="5340"/>
                    <a:pt x="154547" y="3194"/>
                  </a:cubicBezTo>
                  <a:cubicBezTo>
                    <a:pt x="176012" y="1047"/>
                    <a:pt x="191037" y="82614"/>
                    <a:pt x="218941" y="119104"/>
                  </a:cubicBezTo>
                  <a:cubicBezTo>
                    <a:pt x="246845" y="155594"/>
                    <a:pt x="321972" y="222135"/>
                    <a:pt x="321972" y="222135"/>
                  </a:cubicBezTo>
                  <a:lnTo>
                    <a:pt x="399245" y="299408"/>
                  </a:lnTo>
                  <a:lnTo>
                    <a:pt x="399245" y="299408"/>
                  </a:lnTo>
                </a:path>
              </a:pathLst>
            </a:cu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7249401" y="5769064"/>
              <a:ext cx="366083" cy="335522"/>
            </a:xfrm>
            <a:custGeom>
              <a:avLst/>
              <a:gdLst>
                <a:gd name="connsiteX0" fmla="*/ 0 w 463640"/>
                <a:gd name="connsiteY0" fmla="*/ 156616 h 229243"/>
                <a:gd name="connsiteX1" fmla="*/ 115910 w 463640"/>
                <a:gd name="connsiteY1" fmla="*/ 14949 h 229243"/>
                <a:gd name="connsiteX2" fmla="*/ 180305 w 463640"/>
                <a:gd name="connsiteY2" fmla="*/ 130858 h 229243"/>
                <a:gd name="connsiteX3" fmla="*/ 90153 w 463640"/>
                <a:gd name="connsiteY3" fmla="*/ 143737 h 229243"/>
                <a:gd name="connsiteX4" fmla="*/ 38637 w 463640"/>
                <a:gd name="connsiteY4" fmla="*/ 66464 h 229243"/>
                <a:gd name="connsiteX5" fmla="*/ 141668 w 463640"/>
                <a:gd name="connsiteY5" fmla="*/ 2070 h 229243"/>
                <a:gd name="connsiteX6" fmla="*/ 218941 w 463640"/>
                <a:gd name="connsiteY6" fmla="*/ 27827 h 229243"/>
                <a:gd name="connsiteX7" fmla="*/ 244699 w 463640"/>
                <a:gd name="connsiteY7" fmla="*/ 143737 h 229243"/>
                <a:gd name="connsiteX8" fmla="*/ 206062 w 463640"/>
                <a:gd name="connsiteY8" fmla="*/ 221011 h 229243"/>
                <a:gd name="connsiteX9" fmla="*/ 115910 w 463640"/>
                <a:gd name="connsiteY9" fmla="*/ 208132 h 229243"/>
                <a:gd name="connsiteX10" fmla="*/ 180305 w 463640"/>
                <a:gd name="connsiteY10" fmla="*/ 53585 h 229243"/>
                <a:gd name="connsiteX11" fmla="*/ 257578 w 463640"/>
                <a:gd name="connsiteY11" fmla="*/ 40706 h 229243"/>
                <a:gd name="connsiteX12" fmla="*/ 347730 w 463640"/>
                <a:gd name="connsiteY12" fmla="*/ 14949 h 229243"/>
                <a:gd name="connsiteX13" fmla="*/ 373488 w 463640"/>
                <a:gd name="connsiteY13" fmla="*/ 92222 h 229243"/>
                <a:gd name="connsiteX14" fmla="*/ 412124 w 463640"/>
                <a:gd name="connsiteY14" fmla="*/ 130858 h 229243"/>
                <a:gd name="connsiteX15" fmla="*/ 450761 w 463640"/>
                <a:gd name="connsiteY15" fmla="*/ 169495 h 229243"/>
                <a:gd name="connsiteX16" fmla="*/ 463640 w 463640"/>
                <a:gd name="connsiteY16" fmla="*/ 14949 h 229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63640" h="229243">
                  <a:moveTo>
                    <a:pt x="0" y="156616"/>
                  </a:moveTo>
                  <a:cubicBezTo>
                    <a:pt x="42929" y="87929"/>
                    <a:pt x="85859" y="19242"/>
                    <a:pt x="115910" y="14949"/>
                  </a:cubicBezTo>
                  <a:cubicBezTo>
                    <a:pt x="145961" y="10656"/>
                    <a:pt x="184598" y="109393"/>
                    <a:pt x="180305" y="130858"/>
                  </a:cubicBezTo>
                  <a:cubicBezTo>
                    <a:pt x="176012" y="152323"/>
                    <a:pt x="113764" y="154469"/>
                    <a:pt x="90153" y="143737"/>
                  </a:cubicBezTo>
                  <a:cubicBezTo>
                    <a:pt x="66542" y="133005"/>
                    <a:pt x="30051" y="90075"/>
                    <a:pt x="38637" y="66464"/>
                  </a:cubicBezTo>
                  <a:cubicBezTo>
                    <a:pt x="47223" y="42853"/>
                    <a:pt x="111617" y="8510"/>
                    <a:pt x="141668" y="2070"/>
                  </a:cubicBezTo>
                  <a:cubicBezTo>
                    <a:pt x="171719" y="-4370"/>
                    <a:pt x="201769" y="4216"/>
                    <a:pt x="218941" y="27827"/>
                  </a:cubicBezTo>
                  <a:cubicBezTo>
                    <a:pt x="236113" y="51438"/>
                    <a:pt x="246845" y="111540"/>
                    <a:pt x="244699" y="143737"/>
                  </a:cubicBezTo>
                  <a:cubicBezTo>
                    <a:pt x="242553" y="175934"/>
                    <a:pt x="227527" y="210279"/>
                    <a:pt x="206062" y="221011"/>
                  </a:cubicBezTo>
                  <a:cubicBezTo>
                    <a:pt x="184597" y="231743"/>
                    <a:pt x="120203" y="236036"/>
                    <a:pt x="115910" y="208132"/>
                  </a:cubicBezTo>
                  <a:cubicBezTo>
                    <a:pt x="111617" y="180228"/>
                    <a:pt x="156694" y="81489"/>
                    <a:pt x="180305" y="53585"/>
                  </a:cubicBezTo>
                  <a:cubicBezTo>
                    <a:pt x="203916" y="25681"/>
                    <a:pt x="229674" y="47145"/>
                    <a:pt x="257578" y="40706"/>
                  </a:cubicBezTo>
                  <a:cubicBezTo>
                    <a:pt x="285482" y="34267"/>
                    <a:pt x="328412" y="6363"/>
                    <a:pt x="347730" y="14949"/>
                  </a:cubicBezTo>
                  <a:cubicBezTo>
                    <a:pt x="367048" y="23535"/>
                    <a:pt x="362756" y="72904"/>
                    <a:pt x="373488" y="92222"/>
                  </a:cubicBezTo>
                  <a:cubicBezTo>
                    <a:pt x="384220" y="111540"/>
                    <a:pt x="412124" y="130858"/>
                    <a:pt x="412124" y="130858"/>
                  </a:cubicBezTo>
                  <a:cubicBezTo>
                    <a:pt x="425003" y="143737"/>
                    <a:pt x="442175" y="188813"/>
                    <a:pt x="450761" y="169495"/>
                  </a:cubicBezTo>
                  <a:cubicBezTo>
                    <a:pt x="459347" y="150177"/>
                    <a:pt x="461493" y="82563"/>
                    <a:pt x="463640" y="14949"/>
                  </a:cubicBezTo>
                </a:path>
              </a:pathLst>
            </a:custGeom>
            <a:noFill/>
            <a:ln w="28575"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  <p:sp>
        <p:nvSpPr>
          <p:cNvPr id="57" name="Oval 56"/>
          <p:cNvSpPr/>
          <p:nvPr/>
        </p:nvSpPr>
        <p:spPr>
          <a:xfrm>
            <a:off x="7693600" y="5404390"/>
            <a:ext cx="1048652" cy="961869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solidFill>
                  <a:srgbClr val="FF0000"/>
                </a:solidFill>
                <a:cs typeface="B Titr" panose="00000700000000000000" pitchFamily="2" charset="-78"/>
              </a:rPr>
              <a:t>صم</a:t>
            </a:r>
            <a:endParaRPr lang="fa-IR" sz="20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6055337" y="5439000"/>
            <a:ext cx="1048652" cy="961869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solidFill>
                  <a:srgbClr val="FF0000"/>
                </a:solidFill>
                <a:cs typeface="B Titr" panose="00000700000000000000" pitchFamily="2" charset="-78"/>
              </a:rPr>
              <a:t>بکم</a:t>
            </a:r>
            <a:endParaRPr lang="fa-IR" sz="20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355144" y="5454656"/>
            <a:ext cx="1048652" cy="961869"/>
          </a:xfrm>
          <a:prstGeom prst="ellipse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solidFill>
                  <a:srgbClr val="FF0000"/>
                </a:solidFill>
                <a:cs typeface="B Titr" panose="00000700000000000000" pitchFamily="2" charset="-78"/>
              </a:rPr>
              <a:t>عمی</a:t>
            </a:r>
            <a:endParaRPr lang="fa-IR" sz="20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026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7" grpId="0" animBg="1"/>
      <p:bldP spid="50" grpId="0" animBg="1"/>
      <p:bldP spid="57" grpId="0" animBg="1"/>
      <p:bldP spid="58" grpId="0" animBg="1"/>
      <p:bldP spid="5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8550764" y="1429770"/>
            <a:ext cx="3542761" cy="2447294"/>
          </a:xfrm>
          <a:prstGeom prst="roundRect">
            <a:avLst>
              <a:gd name="adj" fmla="val 0"/>
            </a:avLst>
          </a:prstGeom>
          <a:solidFill>
            <a:srgbClr val="92D050"/>
          </a:solidFill>
          <a:ln>
            <a:solidFill>
              <a:srgbClr val="F5E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20000"/>
              </a:lnSpc>
            </a:pPr>
            <a:r>
              <a:rPr lang="fa-IR" sz="20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پیدایش </a:t>
            </a:r>
          </a:p>
          <a:p>
            <a:pPr algn="ctr">
              <a:lnSpc>
                <a:spcPct val="120000"/>
              </a:lnSpc>
            </a:pPr>
            <a:r>
              <a:rPr lang="fa-IR" sz="20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نظام موضوعات و نظام مسائل مبتنی بر کتاب، رسول و امام</a:t>
            </a:r>
            <a:endParaRPr lang="fa-IR" sz="2000" b="1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19" name="Curved Left Arrow 18"/>
          <p:cNvSpPr/>
          <p:nvPr/>
        </p:nvSpPr>
        <p:spPr>
          <a:xfrm rot="16477218">
            <a:off x="8733968" y="124811"/>
            <a:ext cx="772732" cy="1513792"/>
          </a:xfrm>
          <a:prstGeom prst="curvedLeftArrow">
            <a:avLst>
              <a:gd name="adj1" fmla="val 25000"/>
              <a:gd name="adj2" fmla="val 50000"/>
              <a:gd name="adj3" fmla="val 55087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05073" y="3699718"/>
            <a:ext cx="4459217" cy="947126"/>
          </a:xfrm>
          <a:prstGeom prst="roundRect">
            <a:avLst>
              <a:gd name="adj" fmla="val 13290"/>
            </a:avLst>
          </a:prstGeom>
          <a:solidFill>
            <a:schemeClr val="bg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20000"/>
              </a:lnSpc>
            </a:pPr>
            <a:r>
              <a:rPr lang="fa-IR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مطرح نبودن چیزی به نام </a:t>
            </a:r>
          </a:p>
          <a:p>
            <a:pPr algn="ctr">
              <a:lnSpc>
                <a:spcPct val="120000"/>
              </a:lnSpc>
            </a:pPr>
            <a:r>
              <a:rPr lang="fa-IR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«موضوعات وضع شده از جانب حق»</a:t>
            </a:r>
            <a:endParaRPr lang="fa-IR" b="1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12582" y="4695203"/>
            <a:ext cx="4451708" cy="778319"/>
          </a:xfrm>
          <a:prstGeom prst="roundRect">
            <a:avLst>
              <a:gd name="adj" fmla="val 13290"/>
            </a:avLst>
          </a:prstGeom>
          <a:solidFill>
            <a:schemeClr val="bg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20000"/>
              </a:lnSpc>
            </a:pPr>
            <a:r>
              <a:rPr lang="fa-IR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ناهماهنگی و نظام مند نشدن مسائل و موضوعات</a:t>
            </a:r>
            <a:endParaRPr lang="fa-IR" b="1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05073" y="5531282"/>
            <a:ext cx="4459217" cy="1178612"/>
          </a:xfrm>
          <a:prstGeom prst="roundRect">
            <a:avLst>
              <a:gd name="adj" fmla="val 13290"/>
            </a:avLst>
          </a:prstGeom>
          <a:solidFill>
            <a:schemeClr val="bg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20000"/>
              </a:lnSpc>
            </a:pPr>
            <a:r>
              <a:rPr lang="fa-IR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مبتنی بودن مقصد مسائل و موضوعات بر مقصد دنیایی و محروم شدن از بهره جاودان اخروی</a:t>
            </a:r>
            <a:endParaRPr lang="fa-IR" b="1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05074" y="2821689"/>
            <a:ext cx="4459216" cy="816791"/>
          </a:xfrm>
          <a:prstGeom prst="roundRect">
            <a:avLst>
              <a:gd name="adj" fmla="val 13290"/>
            </a:avLst>
          </a:prstGeom>
          <a:solidFill>
            <a:schemeClr val="bg1">
              <a:lumMod val="85000"/>
              <a:lumOff val="1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20000"/>
              </a:lnSpc>
            </a:pPr>
            <a:r>
              <a:rPr lang="fa-IR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شکل گیری مسائل بر اساس خواهش های نفسانی</a:t>
            </a:r>
            <a:endParaRPr lang="fa-IR" b="1" dirty="0">
              <a:solidFill>
                <a:schemeClr val="tx1"/>
              </a:solidFill>
              <a:cs typeface="B Titr" panose="00000700000000000000" pitchFamily="2" charset="-78"/>
            </a:endParaRPr>
          </a:p>
        </p:txBody>
      </p:sp>
      <p:sp>
        <p:nvSpPr>
          <p:cNvPr id="18" name="Curved Right Arrow 17"/>
          <p:cNvSpPr/>
          <p:nvPr/>
        </p:nvSpPr>
        <p:spPr>
          <a:xfrm rot="5400000">
            <a:off x="3824220" y="1698971"/>
            <a:ext cx="836585" cy="1320603"/>
          </a:xfrm>
          <a:prstGeom prst="curvedRightArrow">
            <a:avLst>
              <a:gd name="adj1" fmla="val 25000"/>
              <a:gd name="adj2" fmla="val 50000"/>
              <a:gd name="adj3" fmla="val 4963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68222" y="-360094"/>
            <a:ext cx="2027350" cy="4237158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lvl="0" algn="ctr">
              <a:lnSpc>
                <a:spcPct val="150000"/>
              </a:lnSpc>
            </a:pPr>
            <a:endParaRPr lang="fa-IR" sz="2000" b="1" dirty="0" smtClean="0">
              <a:solidFill>
                <a:schemeClr val="bg1"/>
              </a:solidFill>
              <a:cs typeface="B Lotus" panose="00000400000000000000" pitchFamily="2" charset="-78"/>
            </a:endParaRPr>
          </a:p>
          <a:p>
            <a:pPr lvl="0" algn="ctr">
              <a:lnSpc>
                <a:spcPct val="150000"/>
              </a:lnSpc>
            </a:pPr>
            <a:r>
              <a:rPr lang="fa-IR" sz="2000" b="1" dirty="0" smtClean="0">
                <a:solidFill>
                  <a:schemeClr val="bg1"/>
                </a:solidFill>
                <a:cs typeface="B Titr" panose="00000700000000000000" pitchFamily="2" charset="-78"/>
              </a:rPr>
              <a:t>حق (خدا)</a:t>
            </a:r>
            <a:endParaRPr lang="fa-IR" sz="2000" b="1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84878" y="2058472"/>
            <a:ext cx="1947929" cy="498627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>
              <a:lnSpc>
                <a:spcPct val="150000"/>
              </a:lnSpc>
            </a:pPr>
            <a:endParaRPr lang="fa-IR" sz="2000" b="1" dirty="0" smtClean="0">
              <a:solidFill>
                <a:srgbClr val="FAF1D4"/>
              </a:solidFill>
              <a:cs typeface="B Lotus" panose="00000400000000000000" pitchFamily="2" charset="-78"/>
            </a:endParaRPr>
          </a:p>
          <a:p>
            <a:pPr lvl="0" algn="ctr">
              <a:lnSpc>
                <a:spcPct val="150000"/>
              </a:lnSpc>
            </a:pPr>
            <a:endParaRPr lang="fa-IR" sz="2000" b="1" dirty="0">
              <a:solidFill>
                <a:srgbClr val="FAF1D4"/>
              </a:solidFill>
              <a:cs typeface="B Lotus" panose="00000400000000000000" pitchFamily="2" charset="-78"/>
            </a:endParaRPr>
          </a:p>
          <a:p>
            <a:pPr lvl="0" algn="ctr">
              <a:lnSpc>
                <a:spcPct val="150000"/>
              </a:lnSpc>
            </a:pPr>
            <a:endParaRPr lang="fa-IR" sz="2000" b="1" dirty="0" smtClean="0">
              <a:solidFill>
                <a:srgbClr val="FAF1D4"/>
              </a:solidFill>
              <a:cs typeface="B Lotus" panose="00000400000000000000" pitchFamily="2" charset="-78"/>
            </a:endParaRPr>
          </a:p>
          <a:p>
            <a:pPr lvl="0" algn="ctr">
              <a:lnSpc>
                <a:spcPct val="150000"/>
              </a:lnSpc>
            </a:pPr>
            <a:endParaRPr lang="fa-IR" sz="2000" b="1" dirty="0">
              <a:solidFill>
                <a:srgbClr val="FAF1D4"/>
              </a:solidFill>
              <a:cs typeface="B Lotus" panose="00000400000000000000" pitchFamily="2" charset="-78"/>
            </a:endParaRPr>
          </a:p>
          <a:p>
            <a:pPr lvl="0" algn="ctr">
              <a:lnSpc>
                <a:spcPct val="150000"/>
              </a:lnSpc>
            </a:pPr>
            <a:endParaRPr lang="fa-IR" sz="2000" b="1" dirty="0" smtClean="0">
              <a:solidFill>
                <a:srgbClr val="FAF1D4"/>
              </a:solidFill>
              <a:cs typeface="B Lotus" panose="00000400000000000000" pitchFamily="2" charset="-78"/>
            </a:endParaRPr>
          </a:p>
          <a:p>
            <a:pPr lvl="0" algn="ctr">
              <a:lnSpc>
                <a:spcPct val="150000"/>
              </a:lnSpc>
            </a:pPr>
            <a:endParaRPr lang="fa-IR" sz="2000" b="1" dirty="0">
              <a:solidFill>
                <a:srgbClr val="FAF1D4"/>
              </a:solidFill>
              <a:cs typeface="B Lotus" panose="00000400000000000000" pitchFamily="2" charset="-78"/>
            </a:endParaRPr>
          </a:p>
          <a:p>
            <a:pPr lvl="0" algn="ctr">
              <a:lnSpc>
                <a:spcPct val="150000"/>
              </a:lnSpc>
            </a:pPr>
            <a:r>
              <a:rPr lang="fa-IR" sz="2000" b="1" dirty="0" smtClean="0">
                <a:solidFill>
                  <a:srgbClr val="FAF1D4"/>
                </a:solidFill>
                <a:cs typeface="B Titr" panose="00000700000000000000" pitchFamily="2" charset="-78"/>
              </a:rPr>
              <a:t>خواهش های نفسانی</a:t>
            </a:r>
            <a:endParaRPr lang="fa-IR" sz="2000" b="1" dirty="0">
              <a:solidFill>
                <a:srgbClr val="FAF1D4"/>
              </a:solidFill>
              <a:cs typeface="B Titr" panose="00000700000000000000" pitchFamily="2" charset="-78"/>
            </a:endParaRPr>
          </a:p>
        </p:txBody>
      </p:sp>
      <p:sp>
        <p:nvSpPr>
          <p:cNvPr id="8" name="Up Arrow 7"/>
          <p:cNvSpPr/>
          <p:nvPr/>
        </p:nvSpPr>
        <p:spPr>
          <a:xfrm rot="10800000">
            <a:off x="4914358" y="3655456"/>
            <a:ext cx="1332969" cy="1622724"/>
          </a:xfrm>
          <a:prstGeom prst="upArrow">
            <a:avLst>
              <a:gd name="adj1" fmla="val 50000"/>
              <a:gd name="adj2" fmla="val 76041"/>
            </a:avLst>
          </a:prstGeom>
          <a:solidFill>
            <a:srgbClr val="A6A6A6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1" anchor="ctr"/>
          <a:lstStyle/>
          <a:p>
            <a:pPr algn="ctr"/>
            <a:r>
              <a:rPr lang="fa-IR" dirty="0" smtClean="0">
                <a:solidFill>
                  <a:schemeClr val="bg1">
                    <a:lumMod val="65000"/>
                    <a:lumOff val="35000"/>
                  </a:schemeClr>
                </a:solidFill>
                <a:cs typeface="B Titr" panose="00000700000000000000" pitchFamily="2" charset="-78"/>
              </a:rPr>
              <a:t>جهت</a:t>
            </a:r>
            <a:endParaRPr lang="fa-IR" dirty="0">
              <a:solidFill>
                <a:schemeClr val="bg1">
                  <a:lumMod val="65000"/>
                  <a:lumOff val="35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6" name="Up Arrow 5"/>
          <p:cNvSpPr/>
          <p:nvPr/>
        </p:nvSpPr>
        <p:spPr>
          <a:xfrm>
            <a:off x="6819357" y="772731"/>
            <a:ext cx="1332969" cy="1519693"/>
          </a:xfrm>
          <a:prstGeom prst="upArrow">
            <a:avLst>
              <a:gd name="adj1" fmla="val 50000"/>
              <a:gd name="adj2" fmla="val 76041"/>
            </a:avLst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1" anchor="ctr"/>
          <a:lstStyle/>
          <a:p>
            <a:pPr algn="ctr"/>
            <a:r>
              <a:rPr lang="fa-IR" dirty="0" smtClean="0">
                <a:solidFill>
                  <a:schemeClr val="accent4">
                    <a:lumMod val="50000"/>
                  </a:schemeClr>
                </a:solidFill>
                <a:cs typeface="B Titr" panose="00000700000000000000" pitchFamily="2" charset="-78"/>
              </a:rPr>
              <a:t>جهت</a:t>
            </a:r>
            <a:endParaRPr lang="fa-IR" dirty="0">
              <a:solidFill>
                <a:schemeClr val="accent4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5" name="Oval 4"/>
          <p:cNvSpPr/>
          <p:nvPr/>
        </p:nvSpPr>
        <p:spPr>
          <a:xfrm>
            <a:off x="4737278" y="2183487"/>
            <a:ext cx="1687130" cy="1583038"/>
          </a:xfrm>
          <a:prstGeom prst="ellipse">
            <a:avLst/>
          </a:prstGeom>
          <a:solidFill>
            <a:schemeClr val="tx1">
              <a:lumMod val="6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solidFill>
                  <a:schemeClr val="bg1"/>
                </a:solidFill>
                <a:cs typeface="B Titr" panose="00000700000000000000" pitchFamily="2" charset="-78"/>
              </a:rPr>
              <a:t>شبه تفکر </a:t>
            </a:r>
            <a:endParaRPr lang="fa-IR" sz="24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4" name="Oval 3"/>
          <p:cNvSpPr/>
          <p:nvPr/>
        </p:nvSpPr>
        <p:spPr>
          <a:xfrm>
            <a:off x="6658375" y="2183487"/>
            <a:ext cx="1687130" cy="1583038"/>
          </a:xfrm>
          <a:prstGeom prst="ellipse">
            <a:avLst/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400" dirty="0" smtClean="0">
                <a:solidFill>
                  <a:schemeClr val="bg1"/>
                </a:solidFill>
                <a:cs typeface="B Titr" panose="00000700000000000000" pitchFamily="2" charset="-78"/>
              </a:rPr>
              <a:t>تفکر </a:t>
            </a:r>
            <a:endParaRPr lang="fa-IR" sz="2400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149425" y="1813106"/>
            <a:ext cx="945523" cy="509030"/>
          </a:xfrm>
          <a:prstGeom prst="roundRect">
            <a:avLst>
              <a:gd name="adj" fmla="val 1329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20000"/>
              </a:lnSpc>
            </a:pPr>
            <a:r>
              <a:rPr lang="fa-IR" sz="20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اثر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9376622" y="181111"/>
            <a:ext cx="945523" cy="509030"/>
          </a:xfrm>
          <a:prstGeom prst="roundRect">
            <a:avLst>
              <a:gd name="adj" fmla="val 1329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20000"/>
              </a:lnSpc>
            </a:pPr>
            <a:r>
              <a:rPr lang="fa-IR" sz="2000" b="1" dirty="0" smtClean="0">
                <a:solidFill>
                  <a:srgbClr val="FFC000"/>
                </a:solidFill>
                <a:cs typeface="B Titr" panose="00000700000000000000" pitchFamily="2" charset="-78"/>
              </a:rPr>
              <a:t>اثر</a:t>
            </a:r>
            <a:r>
              <a:rPr lang="fa-IR" sz="2000" b="1" dirty="0" smtClean="0">
                <a:solidFill>
                  <a:schemeClr val="tx1"/>
                </a:solidFill>
                <a:cs typeface="B Titr" panose="00000700000000000000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554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15" grpId="0" animBg="1"/>
      <p:bldP spid="16" grpId="0" animBg="1"/>
      <p:bldP spid="17" grpId="0" animBg="1"/>
      <p:bldP spid="14" grpId="0" animBg="1"/>
      <p:bldP spid="18" grpId="0" animBg="1"/>
      <p:bldP spid="9" grpId="0" animBg="1"/>
      <p:bldP spid="10" grpId="0" animBg="1"/>
      <p:bldP spid="8" grpId="0" animBg="1"/>
      <p:bldP spid="6" grpId="0" animBg="1"/>
      <p:bldP spid="20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448672" y="486872"/>
            <a:ext cx="9034731" cy="1861005"/>
            <a:chOff x="2937084" y="3941836"/>
            <a:chExt cx="4546189" cy="694188"/>
          </a:xfrm>
        </p:grpSpPr>
        <p:sp>
          <p:nvSpPr>
            <p:cNvPr id="13" name="Rounded Rectangle 12"/>
            <p:cNvSpPr/>
            <p:nvPr/>
          </p:nvSpPr>
          <p:spPr>
            <a:xfrm>
              <a:off x="2937084" y="3941836"/>
              <a:ext cx="4516998" cy="645366"/>
            </a:xfrm>
            <a:prstGeom prst="roundRect">
              <a:avLst>
                <a:gd name="adj" fmla="val 18825"/>
              </a:avLst>
            </a:prstGeom>
            <a:noFill/>
            <a:ln>
              <a:solidFill>
                <a:srgbClr val="CF7D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>
                <a:solidFill>
                  <a:prstClr val="white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004156" y="3961105"/>
              <a:ext cx="4479117" cy="674919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lnSpc>
                  <a:spcPct val="150000"/>
                </a:lnSpc>
              </a:pPr>
              <a:r>
                <a:rPr lang="fa-IR" sz="2000" b="1" dirty="0" smtClean="0">
                  <a:solidFill>
                    <a:prstClr val="white"/>
                  </a:solidFill>
                  <a:cs typeface="B Titr" panose="00000700000000000000" pitchFamily="2" charset="-78"/>
                </a:rPr>
                <a:t> دوره </a:t>
              </a:r>
              <a:r>
                <a:rPr lang="fa-IR" sz="2000" b="1" u="sng" dirty="0" smtClean="0">
                  <a:solidFill>
                    <a:prstClr val="white"/>
                  </a:solidFill>
                  <a:cs typeface="B Titr" panose="00000700000000000000" pitchFamily="2" charset="-78"/>
                </a:rPr>
                <a:t>تمییز </a:t>
              </a:r>
            </a:p>
            <a:p>
              <a:pPr algn="ctr">
                <a:lnSpc>
                  <a:spcPct val="150000"/>
                </a:lnSpc>
              </a:pPr>
              <a:r>
                <a:rPr lang="fa-IR" sz="2000" b="1" dirty="0" smtClean="0">
                  <a:solidFill>
                    <a:prstClr val="white"/>
                  </a:solidFill>
                  <a:cs typeface="B Lotus" panose="00000400000000000000" pitchFamily="2" charset="-78"/>
                </a:rPr>
                <a:t>     که انسان قدرت </a:t>
              </a:r>
              <a:r>
                <a:rPr lang="fa-IR" sz="2000" b="1" u="sng" dirty="0" smtClean="0">
                  <a:solidFill>
                    <a:prstClr val="white"/>
                  </a:solidFill>
                  <a:cs typeface="B Lotus" panose="00000400000000000000" pitchFamily="2" charset="-78"/>
                </a:rPr>
                <a:t>فرق دادن میان حق و باطل </a:t>
              </a:r>
              <a:r>
                <a:rPr lang="fa-IR" sz="2000" b="1" dirty="0" smtClean="0">
                  <a:solidFill>
                    <a:prstClr val="white"/>
                  </a:solidFill>
                  <a:cs typeface="B Lotus" panose="00000400000000000000" pitchFamily="2" charset="-78"/>
                </a:rPr>
                <a:t>را یافته و توان </a:t>
              </a:r>
              <a:r>
                <a:rPr lang="fa-IR" sz="2000" b="1" u="sng" dirty="0" smtClean="0">
                  <a:solidFill>
                    <a:prstClr val="white"/>
                  </a:solidFill>
                  <a:cs typeface="B Lotus" panose="00000400000000000000" pitchFamily="2" charset="-78"/>
                </a:rPr>
                <a:t>توجه به حق </a:t>
              </a:r>
              <a:r>
                <a:rPr lang="fa-IR" sz="2000" b="1" dirty="0" smtClean="0">
                  <a:solidFill>
                    <a:prstClr val="white"/>
                  </a:solidFill>
                  <a:cs typeface="B Lotus" panose="00000400000000000000" pitchFamily="2" charset="-78"/>
                </a:rPr>
                <a:t>از روی </a:t>
              </a:r>
              <a:r>
                <a:rPr lang="fa-IR" sz="2000" b="1" u="sng" dirty="0" smtClean="0">
                  <a:solidFill>
                    <a:prstClr val="white"/>
                  </a:solidFill>
                  <a:cs typeface="B Lotus" panose="00000400000000000000" pitchFamily="2" charset="-78"/>
                </a:rPr>
                <a:t>اختیار</a:t>
              </a:r>
              <a:r>
                <a:rPr lang="fa-IR" sz="2000" b="1" dirty="0" smtClean="0">
                  <a:solidFill>
                    <a:prstClr val="white"/>
                  </a:solidFill>
                  <a:cs typeface="B Lotus" panose="00000400000000000000" pitchFamily="2" charset="-78"/>
                </a:rPr>
                <a:t> را دارد</a:t>
              </a:r>
            </a:p>
            <a:p>
              <a:pPr algn="ctr"/>
              <a:endParaRPr lang="fa-IR" b="1" dirty="0">
                <a:solidFill>
                  <a:prstClr val="white"/>
                </a:solidFill>
                <a:cs typeface="B Titr" pitchFamily="2" charset="-78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173171" y="280940"/>
            <a:ext cx="2504440" cy="861209"/>
            <a:chOff x="2937084" y="3941836"/>
            <a:chExt cx="4546189" cy="694188"/>
          </a:xfrm>
        </p:grpSpPr>
        <p:grpSp>
          <p:nvGrpSpPr>
            <p:cNvPr id="5" name="Group 4"/>
            <p:cNvGrpSpPr/>
            <p:nvPr/>
          </p:nvGrpSpPr>
          <p:grpSpPr>
            <a:xfrm>
              <a:off x="2937084" y="3941836"/>
              <a:ext cx="4516998" cy="645366"/>
              <a:chOff x="731520" y="640062"/>
              <a:chExt cx="6230994" cy="875232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769733" y="666171"/>
                <a:ext cx="6162353" cy="821333"/>
              </a:xfrm>
              <a:prstGeom prst="roundRect">
                <a:avLst>
                  <a:gd name="adj" fmla="val 40766"/>
                </a:avLst>
              </a:prstGeom>
              <a:solidFill>
                <a:schemeClr val="accent1"/>
              </a:solidFill>
              <a:ln>
                <a:solidFill>
                  <a:srgbClr val="F5E6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731520" y="640062"/>
                <a:ext cx="6230994" cy="875232"/>
              </a:xfrm>
              <a:prstGeom prst="roundRect">
                <a:avLst>
                  <a:gd name="adj" fmla="val 18825"/>
                </a:avLst>
              </a:prstGeom>
              <a:noFill/>
              <a:ln>
                <a:solidFill>
                  <a:srgbClr val="CF7D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" name="Rounded Rectangle 5"/>
            <p:cNvSpPr/>
            <p:nvPr/>
          </p:nvSpPr>
          <p:spPr>
            <a:xfrm>
              <a:off x="3004156" y="3961105"/>
              <a:ext cx="4479117" cy="674919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 b="1" dirty="0" smtClean="0">
                <a:solidFill>
                  <a:prstClr val="white"/>
                </a:solidFill>
                <a:cs typeface="B Titr" pitchFamily="2" charset="-78"/>
              </a:endParaRPr>
            </a:p>
            <a:p>
              <a:pPr algn="ctr"/>
              <a:r>
                <a:rPr lang="fa-IR" b="1" dirty="0" smtClean="0">
                  <a:solidFill>
                    <a:prstClr val="white"/>
                  </a:solidFill>
                  <a:cs typeface="B Titr" pitchFamily="2" charset="-78"/>
                </a:rPr>
                <a:t>زمان فعال شدن تفکر درانسان</a:t>
              </a:r>
            </a:p>
            <a:p>
              <a:pPr algn="ctr"/>
              <a:endParaRPr lang="fa-IR" b="1" dirty="0">
                <a:solidFill>
                  <a:prstClr val="white"/>
                </a:solidFill>
                <a:cs typeface="B Titr" pitchFamily="2" charset="-78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563899" y="1806363"/>
            <a:ext cx="1767570" cy="746091"/>
            <a:chOff x="2937084" y="3941836"/>
            <a:chExt cx="4546189" cy="694188"/>
          </a:xfrm>
        </p:grpSpPr>
        <p:grpSp>
          <p:nvGrpSpPr>
            <p:cNvPr id="16" name="Group 15"/>
            <p:cNvGrpSpPr/>
            <p:nvPr/>
          </p:nvGrpSpPr>
          <p:grpSpPr>
            <a:xfrm>
              <a:off x="2937084" y="3941836"/>
              <a:ext cx="4516998" cy="645366"/>
              <a:chOff x="731520" y="640062"/>
              <a:chExt cx="6230994" cy="875232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769733" y="666171"/>
                <a:ext cx="6162353" cy="821333"/>
              </a:xfrm>
              <a:prstGeom prst="roundRect">
                <a:avLst>
                  <a:gd name="adj" fmla="val 40766"/>
                </a:avLst>
              </a:prstGeom>
              <a:solidFill>
                <a:srgbClr val="15414C"/>
              </a:solidFill>
              <a:ln>
                <a:solidFill>
                  <a:srgbClr val="F5E6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731520" y="640062"/>
                <a:ext cx="6230994" cy="875232"/>
              </a:xfrm>
              <a:prstGeom prst="roundRect">
                <a:avLst>
                  <a:gd name="adj" fmla="val 18825"/>
                </a:avLst>
              </a:prstGeom>
              <a:noFill/>
              <a:ln>
                <a:solidFill>
                  <a:srgbClr val="CF7D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7" name="Rounded Rectangle 16"/>
            <p:cNvSpPr/>
            <p:nvPr/>
          </p:nvSpPr>
          <p:spPr>
            <a:xfrm>
              <a:off x="3004156" y="3961105"/>
              <a:ext cx="4479117" cy="674919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 b="1" dirty="0" smtClean="0">
                <a:solidFill>
                  <a:prstClr val="white"/>
                </a:solidFill>
                <a:cs typeface="B Titr" pitchFamily="2" charset="-78"/>
              </a:endParaRPr>
            </a:p>
            <a:p>
              <a:pPr algn="ctr"/>
              <a:r>
                <a:rPr lang="fa-IR" sz="2000" b="1" dirty="0" smtClean="0">
                  <a:solidFill>
                    <a:prstClr val="white"/>
                  </a:solidFill>
                  <a:cs typeface="B Titr" panose="00000700000000000000" pitchFamily="2" charset="-78"/>
                </a:rPr>
                <a:t>عبودیت</a:t>
              </a:r>
            </a:p>
            <a:p>
              <a:pPr algn="ctr"/>
              <a:endParaRPr lang="fa-IR" b="1" dirty="0">
                <a:solidFill>
                  <a:prstClr val="white"/>
                </a:solidFill>
                <a:cs typeface="B Titr" pitchFamily="2" charset="-78"/>
              </a:endParaRPr>
            </a:p>
          </p:txBody>
        </p:sp>
      </p:grpSp>
      <p:sp>
        <p:nvSpPr>
          <p:cNvPr id="20" name="Down Arrow 19"/>
          <p:cNvSpPr/>
          <p:nvPr/>
        </p:nvSpPr>
        <p:spPr>
          <a:xfrm>
            <a:off x="9813335" y="1253923"/>
            <a:ext cx="1188557" cy="404655"/>
          </a:xfrm>
          <a:prstGeom prst="downArrow">
            <a:avLst>
              <a:gd name="adj1" fmla="val 50000"/>
              <a:gd name="adj2" fmla="val 56430"/>
            </a:avLst>
          </a:prstGeom>
          <a:solidFill>
            <a:schemeClr val="accent3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a-IR">
              <a:solidFill>
                <a:srgbClr val="FBF4DD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8826125" y="4210461"/>
            <a:ext cx="3183422" cy="1244777"/>
            <a:chOff x="2937084" y="3941836"/>
            <a:chExt cx="4546189" cy="694188"/>
          </a:xfrm>
        </p:grpSpPr>
        <p:sp>
          <p:nvSpPr>
            <p:cNvPr id="37" name="Rounded Rectangle 36"/>
            <p:cNvSpPr/>
            <p:nvPr/>
          </p:nvSpPr>
          <p:spPr>
            <a:xfrm>
              <a:off x="2937084" y="3941836"/>
              <a:ext cx="4516998" cy="645366"/>
            </a:xfrm>
            <a:prstGeom prst="roundRect">
              <a:avLst>
                <a:gd name="adj" fmla="val 18825"/>
              </a:avLst>
            </a:prstGeom>
            <a:noFill/>
            <a:ln>
              <a:solidFill>
                <a:srgbClr val="CF7D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>
                <a:solidFill>
                  <a:prstClr val="white"/>
                </a:solidFill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3004156" y="3961105"/>
              <a:ext cx="4479117" cy="674919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lnSpc>
                  <a:spcPct val="150000"/>
                </a:lnSpc>
              </a:pPr>
              <a:endParaRPr lang="fa-IR" b="1" dirty="0" smtClean="0">
                <a:solidFill>
                  <a:prstClr val="white"/>
                </a:solidFill>
                <a:cs typeface="B Titr" panose="00000700000000000000" pitchFamily="2" charset="-78"/>
              </a:endParaRPr>
            </a:p>
            <a:p>
              <a:pPr algn="ctr">
                <a:lnSpc>
                  <a:spcPct val="150000"/>
                </a:lnSpc>
              </a:pPr>
              <a:r>
                <a:rPr lang="fa-IR" b="1" dirty="0" smtClean="0">
                  <a:solidFill>
                    <a:prstClr val="white"/>
                  </a:solidFill>
                  <a:cs typeface="B Titr" panose="00000700000000000000" pitchFamily="2" charset="-78"/>
                </a:rPr>
                <a:t> </a:t>
              </a:r>
              <a:r>
                <a:rPr lang="fa-IR" sz="2000" b="1" dirty="0" smtClean="0">
                  <a:solidFill>
                    <a:prstClr val="white"/>
                  </a:solidFill>
                  <a:cs typeface="B Lotus" panose="00000400000000000000" pitchFamily="2" charset="-78"/>
                </a:rPr>
                <a:t>شکوفایی توان های فردی</a:t>
              </a:r>
            </a:p>
            <a:p>
              <a:pPr algn="ctr"/>
              <a:endParaRPr lang="fa-IR" b="1" dirty="0">
                <a:solidFill>
                  <a:prstClr val="white"/>
                </a:solidFill>
                <a:cs typeface="B Titr" pitchFamily="2" charset="-78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314421" y="4243478"/>
            <a:ext cx="4411237" cy="1211761"/>
            <a:chOff x="2937084" y="3941836"/>
            <a:chExt cx="4546189" cy="712720"/>
          </a:xfrm>
        </p:grpSpPr>
        <p:sp>
          <p:nvSpPr>
            <p:cNvPr id="40" name="Rounded Rectangle 39"/>
            <p:cNvSpPr/>
            <p:nvPr/>
          </p:nvSpPr>
          <p:spPr>
            <a:xfrm>
              <a:off x="2937084" y="3941836"/>
              <a:ext cx="4516998" cy="645366"/>
            </a:xfrm>
            <a:prstGeom prst="roundRect">
              <a:avLst>
                <a:gd name="adj" fmla="val 18825"/>
              </a:avLst>
            </a:prstGeom>
            <a:noFill/>
            <a:ln>
              <a:solidFill>
                <a:srgbClr val="CF7D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>
                <a:solidFill>
                  <a:prstClr val="white"/>
                </a:solidFill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3004156" y="3979637"/>
              <a:ext cx="4479117" cy="674919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lnSpc>
                  <a:spcPct val="150000"/>
                </a:lnSpc>
              </a:pPr>
              <a:r>
                <a:rPr lang="fa-IR" sz="2000" b="1" dirty="0" smtClean="0">
                  <a:solidFill>
                    <a:prstClr val="white"/>
                  </a:solidFill>
                  <a:cs typeface="B Lotus" panose="00000400000000000000" pitchFamily="2" charset="-78"/>
                </a:rPr>
                <a:t> </a:t>
              </a:r>
            </a:p>
            <a:p>
              <a:pPr algn="ctr">
                <a:lnSpc>
                  <a:spcPct val="150000"/>
                </a:lnSpc>
              </a:pPr>
              <a:r>
                <a:rPr lang="fa-IR" b="1" dirty="0" smtClean="0">
                  <a:solidFill>
                    <a:prstClr val="white"/>
                  </a:solidFill>
                  <a:cs typeface="B Lotus" panose="00000400000000000000" pitchFamily="2" charset="-78"/>
                </a:rPr>
                <a:t>شکوفایی توان های اجتماعی و رابطه گرفتن با دیگران</a:t>
              </a:r>
            </a:p>
            <a:p>
              <a:pPr algn="ctr"/>
              <a:endParaRPr lang="fa-IR" b="1" dirty="0">
                <a:solidFill>
                  <a:prstClr val="white"/>
                </a:solidFill>
                <a:cs typeface="B Lotus" panose="00000400000000000000" pitchFamily="2" charset="-78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9749" y="4210461"/>
            <a:ext cx="3529075" cy="1157790"/>
            <a:chOff x="2937084" y="3941836"/>
            <a:chExt cx="4546189" cy="694188"/>
          </a:xfrm>
        </p:grpSpPr>
        <p:sp>
          <p:nvSpPr>
            <p:cNvPr id="43" name="Rounded Rectangle 42"/>
            <p:cNvSpPr/>
            <p:nvPr/>
          </p:nvSpPr>
          <p:spPr>
            <a:xfrm>
              <a:off x="2937084" y="3941836"/>
              <a:ext cx="4516998" cy="645366"/>
            </a:xfrm>
            <a:prstGeom prst="roundRect">
              <a:avLst>
                <a:gd name="adj" fmla="val 18825"/>
              </a:avLst>
            </a:prstGeom>
            <a:noFill/>
            <a:ln>
              <a:solidFill>
                <a:srgbClr val="CF7D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>
                <a:solidFill>
                  <a:prstClr val="white"/>
                </a:solidFill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3004156" y="3961105"/>
              <a:ext cx="4479117" cy="674919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lnSpc>
                  <a:spcPct val="150000"/>
                </a:lnSpc>
              </a:pPr>
              <a:r>
                <a:rPr lang="fa-IR" sz="2000" b="1" dirty="0" smtClean="0">
                  <a:solidFill>
                    <a:prstClr val="white"/>
                  </a:solidFill>
                  <a:cs typeface="B Lotus" panose="00000400000000000000" pitchFamily="2" charset="-78"/>
                </a:rPr>
                <a:t> </a:t>
              </a:r>
            </a:p>
            <a:p>
              <a:pPr algn="ctr">
                <a:lnSpc>
                  <a:spcPct val="150000"/>
                </a:lnSpc>
              </a:pPr>
              <a:r>
                <a:rPr lang="fa-IR" sz="2000" b="1" dirty="0" smtClean="0">
                  <a:solidFill>
                    <a:prstClr val="white"/>
                  </a:solidFill>
                  <a:cs typeface="B Lotus" panose="00000400000000000000" pitchFamily="2" charset="-78"/>
                </a:rPr>
                <a:t>قوانین دانسته یا نادانسته جاری بر جامعه</a:t>
              </a:r>
            </a:p>
            <a:p>
              <a:pPr algn="ctr"/>
              <a:endParaRPr lang="fa-IR" b="1" dirty="0">
                <a:solidFill>
                  <a:prstClr val="white"/>
                </a:solidFill>
                <a:cs typeface="B Lotus" panose="00000400000000000000" pitchFamily="2" charset="-78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266682" y="2959296"/>
            <a:ext cx="7817476" cy="835722"/>
            <a:chOff x="2937084" y="3941836"/>
            <a:chExt cx="4546189" cy="694188"/>
          </a:xfrm>
        </p:grpSpPr>
        <p:grpSp>
          <p:nvGrpSpPr>
            <p:cNvPr id="46" name="Group 45"/>
            <p:cNvGrpSpPr/>
            <p:nvPr/>
          </p:nvGrpSpPr>
          <p:grpSpPr>
            <a:xfrm>
              <a:off x="2937084" y="3941836"/>
              <a:ext cx="4516998" cy="645366"/>
              <a:chOff x="731520" y="640062"/>
              <a:chExt cx="6230994" cy="875232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769733" y="666171"/>
                <a:ext cx="6162354" cy="821333"/>
              </a:xfrm>
              <a:prstGeom prst="roundRect">
                <a:avLst>
                  <a:gd name="adj" fmla="val 18973"/>
                </a:avLst>
              </a:prstGeom>
              <a:solidFill>
                <a:schemeClr val="accent1"/>
              </a:solidFill>
              <a:ln>
                <a:solidFill>
                  <a:srgbClr val="F5E6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t"/>
              <a:lstStyle/>
              <a:p>
                <a:pPr algn="ctr"/>
                <a:endParaRPr lang="fa-IR">
                  <a:solidFill>
                    <a:prstClr val="white"/>
                  </a:solidFill>
                </a:endParaRPr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731520" y="640062"/>
                <a:ext cx="6230994" cy="875232"/>
              </a:xfrm>
              <a:prstGeom prst="roundRect">
                <a:avLst>
                  <a:gd name="adj" fmla="val 18825"/>
                </a:avLst>
              </a:prstGeom>
              <a:noFill/>
              <a:ln>
                <a:solidFill>
                  <a:srgbClr val="CF7D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t"/>
              <a:lstStyle/>
              <a:p>
                <a:pPr algn="ctr"/>
                <a:endParaRPr lang="fa-IR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Rounded Rectangle 46"/>
            <p:cNvSpPr/>
            <p:nvPr/>
          </p:nvSpPr>
          <p:spPr>
            <a:xfrm>
              <a:off x="3004156" y="3961105"/>
              <a:ext cx="4479117" cy="674919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b"/>
            <a:lstStyle/>
            <a:p>
              <a:pPr algn="ctr">
                <a:lnSpc>
                  <a:spcPct val="150000"/>
                </a:lnSpc>
              </a:pPr>
              <a:r>
                <a:rPr lang="fa-IR" b="1" dirty="0" smtClean="0">
                  <a:solidFill>
                    <a:prstClr val="white"/>
                  </a:solidFill>
                  <a:cs typeface="B Titr" panose="00000700000000000000" pitchFamily="2" charset="-78"/>
                </a:rPr>
                <a:t>سه دسته از موضوعات و مسائل به تدریج برای فرد هویدا می شود</a:t>
              </a:r>
            </a:p>
            <a:p>
              <a:pPr algn="ctr"/>
              <a:endParaRPr lang="fa-IR" b="1" dirty="0">
                <a:solidFill>
                  <a:prstClr val="white"/>
                </a:solidFill>
                <a:cs typeface="B Titr" pitchFamily="2" charset="-78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55248" y="3873300"/>
            <a:ext cx="2800627" cy="565383"/>
            <a:chOff x="2964785" y="3961088"/>
            <a:chExt cx="4518488" cy="674936"/>
          </a:xfrm>
        </p:grpSpPr>
        <p:sp>
          <p:nvSpPr>
            <p:cNvPr id="34" name="Rounded Rectangle 33"/>
            <p:cNvSpPr/>
            <p:nvPr/>
          </p:nvSpPr>
          <p:spPr>
            <a:xfrm>
              <a:off x="2964785" y="3961088"/>
              <a:ext cx="4467237" cy="605623"/>
            </a:xfrm>
            <a:prstGeom prst="roundRect">
              <a:avLst>
                <a:gd name="adj" fmla="val 40766"/>
              </a:avLst>
            </a:prstGeom>
            <a:solidFill>
              <a:srgbClr val="15414C"/>
            </a:solidFill>
            <a:ln>
              <a:solidFill>
                <a:srgbClr val="F5E6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>
                <a:solidFill>
                  <a:prstClr val="white"/>
                </a:solidFill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3004156" y="3961105"/>
              <a:ext cx="4479117" cy="674919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 b="1" dirty="0" smtClean="0">
                <a:solidFill>
                  <a:prstClr val="white"/>
                </a:solidFill>
                <a:cs typeface="B Titr" pitchFamily="2" charset="-78"/>
              </a:endParaRPr>
            </a:p>
            <a:p>
              <a:pPr algn="ctr"/>
              <a:r>
                <a:rPr lang="fa-IR" sz="2000" b="1" dirty="0" smtClean="0">
                  <a:solidFill>
                    <a:prstClr val="white"/>
                  </a:solidFill>
                  <a:cs typeface="B Titr" panose="00000700000000000000" pitchFamily="2" charset="-78"/>
                </a:rPr>
                <a:t>موضوعات و مسائل جامعه</a:t>
              </a:r>
            </a:p>
            <a:p>
              <a:pPr algn="ctr"/>
              <a:endParaRPr lang="fa-IR" b="1" dirty="0">
                <a:solidFill>
                  <a:prstClr val="white"/>
                </a:solidFill>
                <a:cs typeface="B Titr" pitchFamily="2" charset="-78"/>
              </a:endParaRPr>
            </a:p>
          </p:txBody>
        </p:sp>
      </p:grpSp>
      <p:sp>
        <p:nvSpPr>
          <p:cNvPr id="50" name="Down Arrow 49"/>
          <p:cNvSpPr/>
          <p:nvPr/>
        </p:nvSpPr>
        <p:spPr>
          <a:xfrm>
            <a:off x="1431656" y="5275034"/>
            <a:ext cx="1847709" cy="291902"/>
          </a:xfrm>
          <a:prstGeom prst="downArrow">
            <a:avLst>
              <a:gd name="adj1" fmla="val 50000"/>
              <a:gd name="adj2" fmla="val 56430"/>
            </a:avLst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a-IR">
              <a:solidFill>
                <a:srgbClr val="FBF4DD"/>
              </a:solidFill>
            </a:endParaRPr>
          </a:p>
        </p:txBody>
      </p:sp>
      <p:sp>
        <p:nvSpPr>
          <p:cNvPr id="51" name="Down Arrow 50"/>
          <p:cNvSpPr/>
          <p:nvPr/>
        </p:nvSpPr>
        <p:spPr>
          <a:xfrm>
            <a:off x="9483760" y="5384237"/>
            <a:ext cx="1847709" cy="298027"/>
          </a:xfrm>
          <a:prstGeom prst="downArrow">
            <a:avLst>
              <a:gd name="adj1" fmla="val 50000"/>
              <a:gd name="adj2" fmla="val 56430"/>
            </a:avLst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a-IR">
              <a:solidFill>
                <a:srgbClr val="FBF4DD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9020524" y="3875089"/>
            <a:ext cx="2865302" cy="533669"/>
            <a:chOff x="2964785" y="3961088"/>
            <a:chExt cx="4518488" cy="674936"/>
          </a:xfrm>
        </p:grpSpPr>
        <p:sp>
          <p:nvSpPr>
            <p:cNvPr id="24" name="Rounded Rectangle 23"/>
            <p:cNvSpPr/>
            <p:nvPr/>
          </p:nvSpPr>
          <p:spPr>
            <a:xfrm>
              <a:off x="2964785" y="3961088"/>
              <a:ext cx="4467238" cy="605624"/>
            </a:xfrm>
            <a:prstGeom prst="roundRect">
              <a:avLst>
                <a:gd name="adj" fmla="val 40766"/>
              </a:avLst>
            </a:prstGeom>
            <a:solidFill>
              <a:srgbClr val="15414C"/>
            </a:solidFill>
            <a:ln>
              <a:solidFill>
                <a:srgbClr val="F5E6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>
                <a:solidFill>
                  <a:prstClr val="white"/>
                </a:solidFill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004156" y="3961105"/>
              <a:ext cx="4479117" cy="674919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 b="1" dirty="0" smtClean="0">
                <a:solidFill>
                  <a:prstClr val="white"/>
                </a:solidFill>
                <a:cs typeface="B Titr" pitchFamily="2" charset="-78"/>
              </a:endParaRPr>
            </a:p>
            <a:p>
              <a:pPr algn="ctr"/>
              <a:r>
                <a:rPr lang="fa-IR" sz="2000" b="1" dirty="0" smtClean="0">
                  <a:solidFill>
                    <a:prstClr val="white"/>
                  </a:solidFill>
                  <a:cs typeface="B Titr" panose="00000700000000000000" pitchFamily="2" charset="-78"/>
                </a:rPr>
                <a:t>موضوعات و مسائل فردی</a:t>
              </a:r>
            </a:p>
            <a:p>
              <a:pPr algn="ctr"/>
              <a:endParaRPr lang="fa-IR" b="1" dirty="0">
                <a:solidFill>
                  <a:prstClr val="white"/>
                </a:solidFill>
                <a:cs typeface="B Titr" pitchFamily="2" charset="-78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003030" y="3893501"/>
            <a:ext cx="2832558" cy="519642"/>
            <a:chOff x="2964785" y="3961088"/>
            <a:chExt cx="4518488" cy="674936"/>
          </a:xfrm>
        </p:grpSpPr>
        <p:sp>
          <p:nvSpPr>
            <p:cNvPr id="29" name="Rounded Rectangle 28"/>
            <p:cNvSpPr/>
            <p:nvPr/>
          </p:nvSpPr>
          <p:spPr>
            <a:xfrm>
              <a:off x="2964785" y="3961088"/>
              <a:ext cx="4467238" cy="605623"/>
            </a:xfrm>
            <a:prstGeom prst="roundRect">
              <a:avLst>
                <a:gd name="adj" fmla="val 40766"/>
              </a:avLst>
            </a:prstGeom>
            <a:solidFill>
              <a:srgbClr val="15414C"/>
            </a:solidFill>
            <a:ln>
              <a:solidFill>
                <a:srgbClr val="F5E67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>
                <a:solidFill>
                  <a:prstClr val="white"/>
                </a:solidFill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3004156" y="3961105"/>
              <a:ext cx="4479117" cy="674919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 b="1" dirty="0" smtClean="0">
                <a:solidFill>
                  <a:prstClr val="white"/>
                </a:solidFill>
                <a:cs typeface="B Titr" pitchFamily="2" charset="-78"/>
              </a:endParaRPr>
            </a:p>
            <a:p>
              <a:pPr algn="ctr"/>
              <a:r>
                <a:rPr lang="fa-IR" sz="2000" b="1" dirty="0" smtClean="0">
                  <a:solidFill>
                    <a:prstClr val="white"/>
                  </a:solidFill>
                  <a:cs typeface="B Titr" panose="00000700000000000000" pitchFamily="2" charset="-78"/>
                </a:rPr>
                <a:t>موضوعات و مسائل اجتماعی</a:t>
              </a:r>
            </a:p>
            <a:p>
              <a:pPr algn="ctr"/>
              <a:endParaRPr lang="fa-IR" b="1" dirty="0">
                <a:solidFill>
                  <a:prstClr val="white"/>
                </a:solidFill>
                <a:cs typeface="B Titr" pitchFamily="2" charset="-78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71193" y="5776848"/>
            <a:ext cx="11238354" cy="692656"/>
            <a:chOff x="2937084" y="3941836"/>
            <a:chExt cx="4546189" cy="694188"/>
          </a:xfrm>
        </p:grpSpPr>
        <p:sp>
          <p:nvSpPr>
            <p:cNvPr id="53" name="Rounded Rectangle 52"/>
            <p:cNvSpPr/>
            <p:nvPr/>
          </p:nvSpPr>
          <p:spPr>
            <a:xfrm>
              <a:off x="2937084" y="3941836"/>
              <a:ext cx="4516998" cy="645366"/>
            </a:xfrm>
            <a:prstGeom prst="roundRect">
              <a:avLst>
                <a:gd name="adj" fmla="val 18825"/>
              </a:avLst>
            </a:prstGeom>
            <a:solidFill>
              <a:srgbClr val="92D050"/>
            </a:solidFill>
            <a:ln>
              <a:solidFill>
                <a:srgbClr val="CF7D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t"/>
            <a:lstStyle/>
            <a:p>
              <a:pPr algn="ctr"/>
              <a:endParaRPr lang="fa-IR">
                <a:solidFill>
                  <a:prstClr val="white"/>
                </a:solidFill>
              </a:endParaRP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3004156" y="3961105"/>
              <a:ext cx="4479117" cy="674919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t"/>
            <a:lstStyle/>
            <a:p>
              <a:pPr algn="ctr">
                <a:lnSpc>
                  <a:spcPct val="150000"/>
                </a:lnSpc>
              </a:pPr>
              <a:r>
                <a:rPr lang="fa-IR" sz="2000" b="1" dirty="0" smtClean="0">
                  <a:solidFill>
                    <a:schemeClr val="bg1"/>
                  </a:solidFill>
                  <a:cs typeface="B Titr" panose="00000700000000000000" pitchFamily="2" charset="-78"/>
                </a:rPr>
                <a:t>لزوم مراجعه به حجت درونی و بیرونی</a:t>
              </a:r>
            </a:p>
            <a:p>
              <a:pPr algn="ctr"/>
              <a:endParaRPr lang="fa-IR" b="1" dirty="0">
                <a:solidFill>
                  <a:schemeClr val="accent4">
                    <a:lumMod val="50000"/>
                  </a:schemeClr>
                </a:solidFill>
                <a:cs typeface="B Titr" pitchFamily="2" charset="-78"/>
              </a:endParaRPr>
            </a:p>
          </p:txBody>
        </p:sp>
      </p:grpSp>
      <p:sp>
        <p:nvSpPr>
          <p:cNvPr id="55" name="Down Arrow 54"/>
          <p:cNvSpPr/>
          <p:nvPr/>
        </p:nvSpPr>
        <p:spPr>
          <a:xfrm>
            <a:off x="5628725" y="5357147"/>
            <a:ext cx="1847709" cy="291902"/>
          </a:xfrm>
          <a:prstGeom prst="downArrow">
            <a:avLst>
              <a:gd name="adj1" fmla="val 50000"/>
              <a:gd name="adj2" fmla="val 56430"/>
            </a:avLst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a-IR">
              <a:solidFill>
                <a:srgbClr val="FBF4DD"/>
              </a:solidFill>
            </a:endParaRPr>
          </a:p>
        </p:txBody>
      </p:sp>
      <p:sp>
        <p:nvSpPr>
          <p:cNvPr id="2" name="Left Arrow 1"/>
          <p:cNvSpPr/>
          <p:nvPr/>
        </p:nvSpPr>
        <p:spPr>
          <a:xfrm>
            <a:off x="8278813" y="3952394"/>
            <a:ext cx="594278" cy="221443"/>
          </a:xfrm>
          <a:prstGeom prst="lef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6" name="Left Arrow 55"/>
          <p:cNvSpPr/>
          <p:nvPr/>
        </p:nvSpPr>
        <p:spPr>
          <a:xfrm>
            <a:off x="4182264" y="3950921"/>
            <a:ext cx="594278" cy="221443"/>
          </a:xfrm>
          <a:prstGeom prst="lef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7641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0" grpId="0" animBg="1"/>
      <p:bldP spid="51" grpId="0" animBg="1"/>
      <p:bldP spid="55" grpId="0" animBg="1"/>
      <p:bldP spid="2" grpId="0" animBg="1"/>
      <p:bldP spid="5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999766" y="1427849"/>
            <a:ext cx="7923526" cy="2550020"/>
            <a:chOff x="653803" y="1622738"/>
            <a:chExt cx="10829028" cy="3188994"/>
          </a:xfrm>
          <a:noFill/>
          <a:effectLst>
            <a:outerShdw blurRad="177800" dist="393700" dir="5400000" sx="90000" sy="-19000" rotWithShape="0">
              <a:prstClr val="black">
                <a:alpha val="41000"/>
              </a:prstClr>
            </a:outerShdw>
          </a:effectLst>
        </p:grpSpPr>
        <p:grpSp>
          <p:nvGrpSpPr>
            <p:cNvPr id="3" name="Group 2"/>
            <p:cNvGrpSpPr/>
            <p:nvPr/>
          </p:nvGrpSpPr>
          <p:grpSpPr>
            <a:xfrm>
              <a:off x="1163089" y="1788194"/>
              <a:ext cx="9855507" cy="2888305"/>
              <a:chOff x="9410246" y="4370304"/>
              <a:chExt cx="2355149" cy="1230807"/>
            </a:xfrm>
            <a:grpFill/>
          </p:grpSpPr>
          <p:sp>
            <p:nvSpPr>
              <p:cNvPr id="9" name="Oval 8"/>
              <p:cNvSpPr/>
              <p:nvPr/>
            </p:nvSpPr>
            <p:spPr>
              <a:xfrm>
                <a:off x="9410246" y="4370304"/>
                <a:ext cx="2355149" cy="1230807"/>
              </a:xfrm>
              <a:prstGeom prst="ellipse">
                <a:avLst/>
              </a:prstGeom>
              <a:grpFill/>
              <a:ln>
                <a:solidFill>
                  <a:schemeClr val="accent3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>
                <a:defPPr>
                  <a:defRPr lang="fa-IR"/>
                </a:defPPr>
                <a:lvl1pPr marL="0" algn="r" defTabSz="914400" rtl="1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a-IR" sz="2400" b="1" dirty="0">
                  <a:solidFill>
                    <a:prstClr val="white"/>
                  </a:solidFill>
                  <a:cs typeface="B Lotus" panose="00000400000000000000" pitchFamily="2" charset="-78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9427213" y="4392256"/>
                <a:ext cx="2324163" cy="1188291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1" anchor="ctr"/>
              <a:lstStyle>
                <a:defPPr>
                  <a:defRPr lang="fa-IR"/>
                </a:defPPr>
                <a:lvl1pPr marL="0" algn="r" defTabSz="914400" rtl="1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defTabSz="914400" rtl="1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defTabSz="914400" rtl="1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defTabSz="914400" rtl="1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defTabSz="914400" rtl="1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a-IR" sz="2800" b="1" dirty="0" smtClean="0">
                    <a:solidFill>
                      <a:srgbClr val="FFFF00"/>
                    </a:solidFill>
                    <a:cs typeface="B Titr" panose="00000700000000000000" pitchFamily="2" charset="-78"/>
                  </a:rPr>
                  <a:t>اللهم صل علی محمد و آل محمد </a:t>
                </a:r>
              </a:p>
              <a:p>
                <a:pPr algn="ctr"/>
                <a:r>
                  <a:rPr lang="fa-IR" sz="2800" b="1" dirty="0" smtClean="0">
                    <a:solidFill>
                      <a:srgbClr val="FFFF00"/>
                    </a:solidFill>
                    <a:cs typeface="B Titr" panose="00000700000000000000" pitchFamily="2" charset="-78"/>
                  </a:rPr>
                  <a:t>و عجل فرجهم</a:t>
                </a:r>
                <a:endParaRPr lang="fa-IR" sz="2800" b="1" dirty="0">
                  <a:solidFill>
                    <a:srgbClr val="FFFF00"/>
                  </a:solidFill>
                  <a:cs typeface="B Titr" panose="00000700000000000000" pitchFamily="2" charset="-78"/>
                </a:endParaRPr>
              </a:p>
            </p:txBody>
          </p:sp>
        </p:grpSp>
        <p:sp>
          <p:nvSpPr>
            <p:cNvPr id="4" name="Oval 3"/>
            <p:cNvSpPr/>
            <p:nvPr/>
          </p:nvSpPr>
          <p:spPr>
            <a:xfrm>
              <a:off x="1068946" y="1766553"/>
              <a:ext cx="10031442" cy="2948583"/>
            </a:xfrm>
            <a:prstGeom prst="ellipse">
              <a:avLst/>
            </a:prstGeom>
            <a:grpFill/>
            <a:ln>
              <a:solidFill>
                <a:srgbClr val="FFFF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>
              <a:defPPr>
                <a:defRPr lang="fa-IR"/>
              </a:defPPr>
              <a:lvl1pPr marL="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a-IR" sz="2400" b="1" dirty="0">
                <a:solidFill>
                  <a:prstClr val="white"/>
                </a:solidFill>
                <a:cs typeface="B Lotus" panose="00000400000000000000" pitchFamily="2" charset="-78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978794" y="1740794"/>
              <a:ext cx="10209485" cy="3000099"/>
            </a:xfrm>
            <a:prstGeom prst="ellips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>
              <a:defPPr>
                <a:defRPr lang="fa-IR"/>
              </a:defPPr>
              <a:lvl1pPr marL="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a-IR" sz="2400" b="1" dirty="0">
                <a:solidFill>
                  <a:prstClr val="white"/>
                </a:solidFill>
                <a:cs typeface="B Lotus" panose="00000400000000000000" pitchFamily="2" charset="-78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871397" y="1712894"/>
              <a:ext cx="10412751" cy="3051614"/>
            </a:xfrm>
            <a:prstGeom prst="ellipse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>
              <a:defPPr>
                <a:defRPr lang="fa-IR"/>
              </a:defPPr>
              <a:lvl1pPr marL="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a-IR" sz="2400" b="1" dirty="0">
                <a:solidFill>
                  <a:prstClr val="white"/>
                </a:solidFill>
                <a:cs typeface="B Lotus" panose="00000400000000000000" pitchFamily="2" charset="-78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759853" y="1671293"/>
              <a:ext cx="10627704" cy="3129707"/>
            </a:xfrm>
            <a:prstGeom prst="ellipse">
              <a:avLst/>
            </a:prstGeom>
            <a:grpFill/>
            <a:ln>
              <a:solidFill>
                <a:schemeClr val="accent5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>
              <a:defPPr>
                <a:defRPr lang="fa-IR"/>
              </a:defPPr>
              <a:lvl1pPr marL="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a-IR" sz="2400" b="1" dirty="0">
                <a:solidFill>
                  <a:prstClr val="white"/>
                </a:solidFill>
                <a:cs typeface="B Lotus" panose="00000400000000000000" pitchFamily="2" charset="-78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653803" y="1622738"/>
              <a:ext cx="10829028" cy="3188994"/>
            </a:xfrm>
            <a:prstGeom prst="ellipse">
              <a:avLst/>
            </a:prstGeom>
            <a:grpFill/>
            <a:ln>
              <a:solidFill>
                <a:schemeClr val="accent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>
              <a:defPPr>
                <a:defRPr lang="fa-IR"/>
              </a:defPPr>
              <a:lvl1pPr marL="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a-IR" sz="2400" b="1" dirty="0">
                <a:solidFill>
                  <a:prstClr val="white"/>
                </a:solidFill>
                <a:cs typeface="B Lotus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492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975016" y="1707841"/>
            <a:ext cx="6585249" cy="1602174"/>
          </a:xfrm>
          <a:prstGeom prst="roundRect">
            <a:avLst>
              <a:gd name="adj" fmla="val 40766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sz="2800" dirty="0" smtClean="0">
                <a:cs typeface="B Titr" panose="00000700000000000000" pitchFamily="2" charset="-78"/>
              </a:rPr>
              <a:t>                    معنای تفکر و ویژگی های آن</a:t>
            </a:r>
            <a:endParaRPr lang="fa-IR" sz="3200" dirty="0" smtClean="0">
              <a:cs typeface="B Titr" panose="00000700000000000000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-334851" y="1625310"/>
            <a:ext cx="12750085" cy="1774713"/>
          </a:xfrm>
          <a:prstGeom prst="roundRect">
            <a:avLst>
              <a:gd name="adj" fmla="val 18825"/>
            </a:avLst>
          </a:prstGeom>
          <a:noFill/>
          <a:ln>
            <a:solidFill>
              <a:srgbClr val="CF7D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92912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559403" y="4945784"/>
            <a:ext cx="11238656" cy="862148"/>
          </a:xfrm>
          <a:prstGeom prst="roundRect">
            <a:avLst>
              <a:gd name="adj" fmla="val 36667"/>
            </a:avLst>
          </a:prstGeom>
          <a:solidFill>
            <a:srgbClr val="F8EDC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fa-IR" sz="2200" b="1" dirty="0" smtClean="0">
                <a:ln w="50800"/>
                <a:solidFill>
                  <a:schemeClr val="bg1">
                    <a:shade val="50000"/>
                  </a:schemeClr>
                </a:solidFill>
                <a:cs typeface="B Titr" panose="00000700000000000000" pitchFamily="2" charset="-78"/>
              </a:rPr>
              <a:t>توانی از انسان که از مثل، قصه، سوال و ... تاثیر پذیرفته و در اثر آن، قدرت فهم آیات به فرد عطا می شود</a:t>
            </a:r>
            <a:endParaRPr lang="fa-IR" sz="2200" b="1" dirty="0">
              <a:ln w="50800"/>
              <a:solidFill>
                <a:schemeClr val="bg1">
                  <a:shade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785460" y="1719511"/>
            <a:ext cx="1698171" cy="1678607"/>
          </a:xfrm>
          <a:prstGeom prst="ellipse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20000"/>
              </a:lnSpc>
            </a:pPr>
            <a:r>
              <a:rPr lang="fa-IR" dirty="0" smtClean="0">
                <a:solidFill>
                  <a:schemeClr val="tx1"/>
                </a:solidFill>
                <a:cs typeface="B Titr" pitchFamily="2" charset="-78"/>
              </a:rPr>
              <a:t>نوعی توان و نیروی نفس</a:t>
            </a:r>
            <a:endParaRPr lang="fa-IR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781006" y="1654197"/>
            <a:ext cx="2795451" cy="1814590"/>
          </a:xfrm>
          <a:prstGeom prst="ellipse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20000"/>
              </a:lnSpc>
            </a:pPr>
            <a:r>
              <a:rPr lang="fa-IR" dirty="0" smtClean="0">
                <a:solidFill>
                  <a:schemeClr val="tx1"/>
                </a:solidFill>
                <a:cs typeface="B Titr" pitchFamily="2" charset="-78"/>
              </a:rPr>
              <a:t>واسطه </a:t>
            </a:r>
          </a:p>
          <a:p>
            <a:pPr algn="ctr">
              <a:lnSpc>
                <a:spcPct val="120000"/>
              </a:lnSpc>
            </a:pPr>
            <a:r>
              <a:rPr lang="fa-IR" dirty="0" smtClean="0">
                <a:solidFill>
                  <a:schemeClr val="tx1"/>
                </a:solidFill>
                <a:cs typeface="B Titr" pitchFamily="2" charset="-78"/>
              </a:rPr>
              <a:t>تاثیر پذیری از تنبهات، توجهات، عبرت ها و مشاهدات</a:t>
            </a:r>
            <a:endParaRPr lang="fa-IR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839984" y="1719511"/>
            <a:ext cx="1797333" cy="1687795"/>
          </a:xfrm>
          <a:prstGeom prst="ellipse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20000"/>
              </a:lnSpc>
            </a:pPr>
            <a:r>
              <a:rPr lang="fa-IR" dirty="0" smtClean="0">
                <a:solidFill>
                  <a:schemeClr val="tx1"/>
                </a:solidFill>
                <a:cs typeface="B Titr" pitchFamily="2" charset="-78"/>
              </a:rPr>
              <a:t>واسطه </a:t>
            </a:r>
          </a:p>
          <a:p>
            <a:pPr algn="ctr">
              <a:lnSpc>
                <a:spcPct val="120000"/>
              </a:lnSpc>
            </a:pPr>
            <a:r>
              <a:rPr lang="fa-IR" dirty="0" smtClean="0">
                <a:solidFill>
                  <a:schemeClr val="tx1"/>
                </a:solidFill>
                <a:cs typeface="B Titr" pitchFamily="2" charset="-78"/>
              </a:rPr>
              <a:t>فهم حقایق از آیات</a:t>
            </a:r>
            <a:endParaRPr lang="fa-IR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3633984" y="4071593"/>
            <a:ext cx="5063358" cy="631790"/>
          </a:xfrm>
          <a:prstGeom prst="downArrow">
            <a:avLst/>
          </a:prstGeom>
          <a:solidFill>
            <a:srgbClr val="CF7D2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sz="2000" b="1" dirty="0" smtClean="0">
                <a:solidFill>
                  <a:srgbClr val="FBF4DD"/>
                </a:solidFill>
                <a:cs typeface="B Titr" pitchFamily="2" charset="-78"/>
              </a:rPr>
              <a:t>بنابراین تفکر یعنی:</a:t>
            </a:r>
            <a:endParaRPr lang="fa-IR" sz="2000" b="1" dirty="0">
              <a:solidFill>
                <a:srgbClr val="FBF4DD"/>
              </a:solidFill>
              <a:cs typeface="B Titr" pitchFamily="2" charset="-78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rot="10800000" flipV="1">
            <a:off x="4271557" y="1366815"/>
            <a:ext cx="849085" cy="535577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506786" y="1336337"/>
            <a:ext cx="757646" cy="457200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6028509" y="1438663"/>
            <a:ext cx="457200" cy="0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3977640" y="823968"/>
            <a:ext cx="4558937" cy="600892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b="1" dirty="0" smtClean="0">
              <a:ln w="10160">
                <a:solidFill>
                  <a:srgbClr val="92AA4C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B Titr" panose="00000700000000000000" pitchFamily="2" charset="-78"/>
            </a:endParaRPr>
          </a:p>
          <a:p>
            <a:pPr algn="ctr"/>
            <a:endParaRPr lang="fa-IR" dirty="0" smtClean="0">
              <a:solidFill>
                <a:schemeClr val="accent5">
                  <a:lumMod val="50000"/>
                </a:schemeClr>
              </a:solidFill>
              <a:cs typeface="B Titr" panose="00000700000000000000" pitchFamily="2" charset="-78"/>
            </a:endParaRPr>
          </a:p>
          <a:p>
            <a:pPr algn="ctr"/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cs typeface="B Titr" panose="00000700000000000000" pitchFamily="2" charset="-78"/>
              </a:rPr>
              <a:t>نتایج بررسی موارد استعمال فکر در قرآن</a:t>
            </a:r>
            <a:endParaRPr lang="fa-IR" dirty="0">
              <a:solidFill>
                <a:schemeClr val="accent2">
                  <a:lumMod val="50000"/>
                </a:schemeClr>
              </a:solidFill>
              <a:cs typeface="B Titr" panose="00000700000000000000" pitchFamily="2" charset="-78"/>
            </a:endParaRPr>
          </a:p>
          <a:p>
            <a:pPr algn="ctr"/>
            <a:endParaRPr lang="fa-IR" b="1" dirty="0" smtClean="0">
              <a:ln w="10160">
                <a:solidFill>
                  <a:srgbClr val="92AA4C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B Titr" panose="00000700000000000000" pitchFamily="2" charset="-78"/>
            </a:endParaRPr>
          </a:p>
          <a:p>
            <a:pPr algn="ctr"/>
            <a:endParaRPr lang="fa-IR" b="1" dirty="0">
              <a:ln w="10160">
                <a:solidFill>
                  <a:srgbClr val="92AA4C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B Titr" panose="000007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  <p:bldP spid="20" grpId="0" animBg="1"/>
      <p:bldP spid="14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wn Arrow 7"/>
          <p:cNvSpPr/>
          <p:nvPr/>
        </p:nvSpPr>
        <p:spPr>
          <a:xfrm rot="10800000">
            <a:off x="3882012" y="4366866"/>
            <a:ext cx="613281" cy="401011"/>
          </a:xfrm>
          <a:prstGeom prst="downArrow">
            <a:avLst/>
          </a:prstGeom>
          <a:solidFill>
            <a:srgbClr val="CF7D2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a-IR" sz="2000" b="1" dirty="0">
              <a:solidFill>
                <a:srgbClr val="FBF4DD"/>
              </a:solidFill>
              <a:cs typeface="B Titr" pitchFamily="2" charset="-78"/>
            </a:endParaRPr>
          </a:p>
        </p:txBody>
      </p:sp>
      <p:sp>
        <p:nvSpPr>
          <p:cNvPr id="12" name="Curved Up Arrow 11"/>
          <p:cNvSpPr/>
          <p:nvPr/>
        </p:nvSpPr>
        <p:spPr>
          <a:xfrm rot="16200000">
            <a:off x="8163679" y="2890604"/>
            <a:ext cx="3468107" cy="1486624"/>
          </a:xfrm>
          <a:prstGeom prst="curvedUp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437175" y="4323811"/>
            <a:ext cx="1698171" cy="1678607"/>
          </a:xfrm>
          <a:prstGeom prst="ellipse">
            <a:avLst/>
          </a:prstGeom>
          <a:noFill/>
          <a:ln>
            <a:solidFill>
              <a:srgbClr val="B68E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20000"/>
              </a:lnSpc>
            </a:pPr>
            <a:r>
              <a:rPr lang="fa-IR" dirty="0" smtClean="0">
                <a:solidFill>
                  <a:schemeClr val="tx1"/>
                </a:solidFill>
                <a:cs typeface="B Titr" pitchFamily="2" charset="-78"/>
              </a:rPr>
              <a:t>نیازها و مسائل</a:t>
            </a:r>
            <a:endParaRPr lang="fa-IR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14" name="Down Arrow 13"/>
          <p:cNvSpPr/>
          <p:nvPr/>
        </p:nvSpPr>
        <p:spPr>
          <a:xfrm rot="10800000">
            <a:off x="3958387" y="2855056"/>
            <a:ext cx="613281" cy="401011"/>
          </a:xfrm>
          <a:prstGeom prst="downArrow">
            <a:avLst/>
          </a:prstGeom>
          <a:solidFill>
            <a:srgbClr val="CF7D2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a-IR" sz="2000" b="1" dirty="0">
              <a:solidFill>
                <a:srgbClr val="FBF4DD"/>
              </a:solidFill>
              <a:cs typeface="B Titr" pitchFamily="2" charset="-7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967284" y="339628"/>
            <a:ext cx="4558937" cy="6087297"/>
          </a:xfrm>
          <a:prstGeom prst="roundRect">
            <a:avLst>
              <a:gd name="adj" fmla="val 0"/>
            </a:avLst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endParaRPr lang="fa-IR" b="1" dirty="0" smtClean="0">
              <a:ln w="10160">
                <a:solidFill>
                  <a:srgbClr val="92AA4C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B Titr" panose="00000700000000000000" pitchFamily="2" charset="-78"/>
            </a:endParaRPr>
          </a:p>
          <a:p>
            <a:pPr algn="ctr"/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تفکر، واسطه بین نیازها و مسائل انسان با حقیقت</a:t>
            </a:r>
            <a:endParaRPr lang="fa-IR" dirty="0">
              <a:solidFill>
                <a:schemeClr val="tx1"/>
              </a:solidFill>
              <a:cs typeface="B Titr" panose="00000700000000000000" pitchFamily="2" charset="-78"/>
            </a:endParaRPr>
          </a:p>
          <a:p>
            <a:pPr algn="ctr"/>
            <a:endParaRPr lang="fa-IR" b="1" dirty="0" smtClean="0">
              <a:ln w="10160">
                <a:solidFill>
                  <a:srgbClr val="92AA4C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B Titr" panose="00000700000000000000" pitchFamily="2" charset="-78"/>
            </a:endParaRPr>
          </a:p>
          <a:p>
            <a:pPr algn="ctr"/>
            <a:endParaRPr lang="fa-IR" b="1" dirty="0">
              <a:ln w="10160">
                <a:solidFill>
                  <a:srgbClr val="92AA4C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B Titr" panose="00000700000000000000" pitchFamily="2" charset="-78"/>
            </a:endParaRPr>
          </a:p>
        </p:txBody>
      </p:sp>
      <p:sp>
        <p:nvSpPr>
          <p:cNvPr id="3" name="16-Point Star 2"/>
          <p:cNvSpPr/>
          <p:nvPr/>
        </p:nvSpPr>
        <p:spPr>
          <a:xfrm>
            <a:off x="9031185" y="2931795"/>
            <a:ext cx="1558344" cy="1527989"/>
          </a:xfrm>
          <a:prstGeom prst="star16">
            <a:avLst/>
          </a:prstGeom>
          <a:solidFill>
            <a:srgbClr val="E6B72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ctr"/>
            <a:r>
              <a:rPr lang="fa-IR" dirty="0" smtClean="0">
                <a:solidFill>
                  <a:schemeClr val="bg1"/>
                </a:solidFill>
                <a:cs typeface="B Titr" panose="00000700000000000000" pitchFamily="2" charset="-78"/>
              </a:rPr>
              <a:t>تفکر</a:t>
            </a:r>
            <a:endParaRPr lang="fa-IR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  <p:pic>
        <p:nvPicPr>
          <p:cNvPr id="13" name="Content Placeholder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67443" y="3695790"/>
            <a:ext cx="815885" cy="22925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Rounded Rectangle 15"/>
          <p:cNvSpPr/>
          <p:nvPr/>
        </p:nvSpPr>
        <p:spPr>
          <a:xfrm>
            <a:off x="2475197" y="4788919"/>
            <a:ext cx="3579663" cy="1025436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B68E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solidFill>
                  <a:schemeClr val="tx1"/>
                </a:solidFill>
                <a:cs typeface="B Titr" panose="00000700000000000000" pitchFamily="2" charset="-78"/>
              </a:rPr>
              <a:t>ایجاد نیاز به واسطه یک محرک (مَثل، قصه و ...) 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475197" y="3274363"/>
            <a:ext cx="3511827" cy="1025436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0D4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solidFill>
                  <a:schemeClr val="tx1"/>
                </a:solidFill>
                <a:cs typeface="B Titr" panose="00000700000000000000" pitchFamily="2" charset="-78"/>
              </a:rPr>
              <a:t>کشف نسبتِ مسئله با حقیقت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475197" y="1832387"/>
            <a:ext cx="3546112" cy="1025436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FAF1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dirty="0" smtClean="0">
                <a:solidFill>
                  <a:schemeClr val="tx1"/>
                </a:solidFill>
                <a:cs typeface="B Titr" panose="00000700000000000000" pitchFamily="2" charset="-78"/>
              </a:rPr>
              <a:t>دستیابی به علم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6143415" y="2337181"/>
            <a:ext cx="1931631" cy="0"/>
          </a:xfrm>
          <a:prstGeom prst="line">
            <a:avLst/>
          </a:prstGeom>
          <a:ln w="57150">
            <a:solidFill>
              <a:srgbClr val="FAF1D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7341381" y="1497878"/>
            <a:ext cx="1698171" cy="167860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20000"/>
              </a:lnSpc>
            </a:pPr>
            <a:r>
              <a:rPr lang="fa-IR" sz="2400" dirty="0" smtClean="0">
                <a:solidFill>
                  <a:srgbClr val="194850"/>
                </a:solidFill>
                <a:cs typeface="B Titr" pitchFamily="2" charset="-78"/>
              </a:rPr>
              <a:t>حقیقت</a:t>
            </a:r>
            <a:endParaRPr lang="fa-IR" sz="2400" dirty="0">
              <a:solidFill>
                <a:srgbClr val="194850"/>
              </a:solidFill>
              <a:cs typeface="B Titr" pitchFamily="2" charset="-78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6054860" y="3742033"/>
            <a:ext cx="2976325" cy="0"/>
          </a:xfrm>
          <a:prstGeom prst="line">
            <a:avLst/>
          </a:prstGeom>
          <a:ln w="57150">
            <a:solidFill>
              <a:srgbClr val="F0D47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6" idx="3"/>
          </p:cNvCxnSpPr>
          <p:nvPr/>
        </p:nvCxnSpPr>
        <p:spPr>
          <a:xfrm flipV="1">
            <a:off x="6054860" y="5292256"/>
            <a:ext cx="1286521" cy="9381"/>
          </a:xfrm>
          <a:prstGeom prst="line">
            <a:avLst/>
          </a:prstGeom>
          <a:ln w="57150">
            <a:solidFill>
              <a:srgbClr val="B68E1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Isosceles Triangle 26"/>
          <p:cNvSpPr/>
          <p:nvPr/>
        </p:nvSpPr>
        <p:spPr>
          <a:xfrm rot="5400000">
            <a:off x="932849" y="1657809"/>
            <a:ext cx="1350598" cy="1489886"/>
          </a:xfrm>
          <a:prstGeom prst="triangle">
            <a:avLst/>
          </a:prstGeom>
          <a:solidFill>
            <a:srgbClr val="FAF1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just"/>
            <a:r>
              <a:rPr lang="fa-IR" dirty="0" smtClean="0">
                <a:solidFill>
                  <a:schemeClr val="accent4">
                    <a:lumMod val="50000"/>
                  </a:schemeClr>
                </a:solidFill>
                <a:cs typeface="B Titr" panose="00000700000000000000" pitchFamily="2" charset="-78"/>
              </a:rPr>
              <a:t>نتیجه</a:t>
            </a:r>
            <a:endParaRPr lang="fa-IR" dirty="0">
              <a:solidFill>
                <a:schemeClr val="accent4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28" name="Isosceles Triangle 27"/>
          <p:cNvSpPr/>
          <p:nvPr/>
        </p:nvSpPr>
        <p:spPr>
          <a:xfrm rot="5400000">
            <a:off x="933414" y="3021828"/>
            <a:ext cx="1377440" cy="1489886"/>
          </a:xfrm>
          <a:prstGeom prst="triangle">
            <a:avLst/>
          </a:prstGeom>
          <a:solidFill>
            <a:srgbClr val="F0D4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just"/>
            <a:r>
              <a:rPr lang="fa-IR" dirty="0" smtClean="0">
                <a:solidFill>
                  <a:schemeClr val="accent4">
                    <a:lumMod val="50000"/>
                  </a:schemeClr>
                </a:solidFill>
                <a:cs typeface="B Titr" panose="00000700000000000000" pitchFamily="2" charset="-78"/>
              </a:rPr>
              <a:t>لازمه</a:t>
            </a:r>
            <a:endParaRPr lang="fa-IR" dirty="0">
              <a:solidFill>
                <a:schemeClr val="accent4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29" name="Isosceles Triangle 28"/>
          <p:cNvSpPr/>
          <p:nvPr/>
        </p:nvSpPr>
        <p:spPr>
          <a:xfrm rot="5400000">
            <a:off x="859871" y="4472811"/>
            <a:ext cx="1524525" cy="1489886"/>
          </a:xfrm>
          <a:prstGeom prst="triangle">
            <a:avLst/>
          </a:prstGeom>
          <a:solidFill>
            <a:srgbClr val="B68E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just"/>
            <a:r>
              <a:rPr lang="fa-IR" dirty="0" smtClean="0">
                <a:solidFill>
                  <a:schemeClr val="accent4">
                    <a:lumMod val="50000"/>
                  </a:schemeClr>
                </a:solidFill>
                <a:cs typeface="B Titr" panose="00000700000000000000" pitchFamily="2" charset="-78"/>
              </a:rPr>
              <a:t>مقدمه</a:t>
            </a:r>
            <a:endParaRPr lang="fa-IR" dirty="0">
              <a:solidFill>
                <a:schemeClr val="accent4">
                  <a:lumMod val="50000"/>
                </a:schemeClr>
              </a:solidFill>
              <a:cs typeface="B Titr" panose="00000700000000000000" pitchFamily="2" charset="-78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43945" y="346625"/>
            <a:ext cx="5716890" cy="6087297"/>
          </a:xfrm>
          <a:prstGeom prst="roundRect">
            <a:avLst>
              <a:gd name="adj" fmla="val 0"/>
            </a:avLst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t"/>
          <a:lstStyle/>
          <a:p>
            <a:pPr algn="just"/>
            <a:endParaRPr lang="fa-IR" b="1" dirty="0">
              <a:ln w="10160">
                <a:solidFill>
                  <a:srgbClr val="92AA4C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B Titr" panose="00000700000000000000" pitchFamily="2" charset="-78"/>
            </a:endParaRPr>
          </a:p>
          <a:p>
            <a:pPr algn="just"/>
            <a:r>
              <a:rPr lang="fa-IR" b="1" dirty="0" smtClean="0">
                <a:ln w="10160">
                  <a:solidFill>
                    <a:srgbClr val="92AA4C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B Titr" panose="00000700000000000000" pitchFamily="2" charset="-78"/>
              </a:rPr>
              <a:t>                                      </a:t>
            </a:r>
            <a:r>
              <a:rPr lang="fa-IR" dirty="0" smtClean="0">
                <a:solidFill>
                  <a:schemeClr val="tx1"/>
                </a:solidFill>
                <a:cs typeface="B Titr" panose="00000700000000000000" pitchFamily="2" charset="-78"/>
              </a:rPr>
              <a:t>سیر تحقق تفکر</a:t>
            </a:r>
            <a:endParaRPr lang="fa-IR" dirty="0">
              <a:solidFill>
                <a:schemeClr val="tx1"/>
              </a:solidFill>
              <a:cs typeface="B Titr" panose="00000700000000000000" pitchFamily="2" charset="-78"/>
            </a:endParaRPr>
          </a:p>
          <a:p>
            <a:pPr algn="ctr"/>
            <a:endParaRPr lang="fa-IR" b="1" dirty="0" smtClean="0">
              <a:ln w="10160">
                <a:solidFill>
                  <a:srgbClr val="92AA4C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B Titr" panose="00000700000000000000" pitchFamily="2" charset="-78"/>
            </a:endParaRPr>
          </a:p>
          <a:p>
            <a:pPr algn="ctr"/>
            <a:endParaRPr lang="fa-IR" b="1" dirty="0">
              <a:ln w="10160">
                <a:solidFill>
                  <a:srgbClr val="92AA4C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B Titr" panose="00000700000000000000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9" grpId="0" animBg="1"/>
      <p:bldP spid="14" grpId="0" animBg="1"/>
      <p:bldP spid="15" grpId="0" animBg="1"/>
      <p:bldP spid="3" grpId="0" animBg="1"/>
      <p:bldP spid="16" grpId="0" animBg="1"/>
      <p:bldP spid="17" grpId="0" animBg="1"/>
      <p:bldP spid="19" grpId="0" animBg="1"/>
      <p:bldP spid="10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ounded Rectangle 63"/>
          <p:cNvSpPr/>
          <p:nvPr/>
        </p:nvSpPr>
        <p:spPr>
          <a:xfrm>
            <a:off x="10469987" y="338189"/>
            <a:ext cx="1596981" cy="2963811"/>
          </a:xfrm>
          <a:prstGeom prst="roundRect">
            <a:avLst/>
          </a:prstGeom>
          <a:solidFill>
            <a:srgbClr val="F8EE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solidFill>
                  <a:prstClr val="black"/>
                </a:solidFill>
                <a:cs typeface="B Lotus" pitchFamily="2" charset="-78"/>
              </a:rPr>
              <a:t>مهمترین</a:t>
            </a:r>
          </a:p>
          <a:p>
            <a:pPr algn="ctr"/>
            <a:r>
              <a:rPr lang="fa-IR" sz="2000" b="1" dirty="0" smtClean="0">
                <a:solidFill>
                  <a:prstClr val="black"/>
                </a:solidFill>
                <a:cs typeface="B Lotus" pitchFamily="2" charset="-78"/>
              </a:rPr>
              <a:t>تعاریف</a:t>
            </a:r>
          </a:p>
          <a:p>
            <a:pPr algn="ctr"/>
            <a:r>
              <a:rPr lang="fa-IR" sz="2000" b="1" dirty="0" smtClean="0">
                <a:solidFill>
                  <a:prstClr val="black"/>
                </a:solidFill>
                <a:cs typeface="B Lotus" pitchFamily="2" charset="-78"/>
              </a:rPr>
              <a:t>فکر و تفکر</a:t>
            </a:r>
            <a:endParaRPr lang="fa-IR" sz="2000" b="1" dirty="0">
              <a:solidFill>
                <a:prstClr val="black"/>
              </a:solidFill>
              <a:cs typeface="B Lotus" pitchFamily="2" charset="-7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5914" y="439789"/>
            <a:ext cx="10534913" cy="617435"/>
          </a:xfrm>
          <a:prstGeom prst="roundRect">
            <a:avLst>
              <a:gd name="adj" fmla="val 50000"/>
            </a:avLst>
          </a:prstGeom>
          <a:noFill/>
          <a:ln>
            <a:solidFill>
              <a:srgbClr val="DBC8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b="1" dirty="0" smtClean="0">
                <a:solidFill>
                  <a:schemeClr val="tx1"/>
                </a:solidFill>
                <a:cs typeface="B Titr" pitchFamily="2" charset="-78"/>
              </a:rPr>
              <a:t>       تفکر توانی است که  به صورت مستمر انسان را در وضعیتی قرار می دهد که  قدرت فهم حقایق برایش میسر می شود</a:t>
            </a:r>
            <a:endParaRPr lang="fa-IR" b="1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15914" y="1142099"/>
            <a:ext cx="10534913" cy="647619"/>
          </a:xfrm>
          <a:prstGeom prst="roundRect">
            <a:avLst>
              <a:gd name="adj" fmla="val 50000"/>
            </a:avLst>
          </a:prstGeom>
          <a:noFill/>
          <a:ln>
            <a:solidFill>
              <a:srgbClr val="DBC8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b="1" dirty="0" smtClean="0">
                <a:solidFill>
                  <a:schemeClr val="tx1"/>
                </a:solidFill>
                <a:cs typeface="B Titr" pitchFamily="2" charset="-78"/>
              </a:rPr>
              <a:t>       تفکر عامل تغییر وضعیت نفس به سمت مطلوب است که با اراده تغییر فعال می شود.</a:t>
            </a:r>
            <a:endParaRPr lang="fa-IR" b="1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15914" y="1882174"/>
            <a:ext cx="10534914" cy="606607"/>
          </a:xfrm>
          <a:prstGeom prst="roundRect">
            <a:avLst>
              <a:gd name="adj" fmla="val 50000"/>
            </a:avLst>
          </a:prstGeom>
          <a:noFill/>
          <a:ln>
            <a:solidFill>
              <a:srgbClr val="DBC8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b="1" dirty="0" smtClean="0">
                <a:solidFill>
                  <a:schemeClr val="tx1"/>
                </a:solidFill>
                <a:cs typeface="B Titr" pitchFamily="2" charset="-78"/>
              </a:rPr>
              <a:t>       فکر، توان نفس در پذیرش تغییر به سمت مطلوب؛  و تفکر، توجه نفس به این توان و بهره گرفتن از آن به صورت اختیاری است.</a:t>
            </a:r>
            <a:endParaRPr lang="fa-IR" b="1" dirty="0">
              <a:solidFill>
                <a:schemeClr val="tx1"/>
              </a:solidFill>
              <a:cs typeface="B Titr" pitchFamily="2" charset="-78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0279641" y="2033640"/>
            <a:ext cx="351832" cy="331323"/>
            <a:chOff x="9620518" y="532327"/>
            <a:chExt cx="2060620" cy="1953295"/>
          </a:xfrm>
          <a:noFill/>
        </p:grpSpPr>
        <p:sp>
          <p:nvSpPr>
            <p:cNvPr id="27" name="Oval 26"/>
            <p:cNvSpPr/>
            <p:nvPr/>
          </p:nvSpPr>
          <p:spPr>
            <a:xfrm>
              <a:off x="9620518" y="532327"/>
              <a:ext cx="2060620" cy="1953295"/>
            </a:xfrm>
            <a:prstGeom prst="ellipse">
              <a:avLst/>
            </a:prstGeom>
            <a:grpFill/>
            <a:ln w="28575">
              <a:solidFill>
                <a:schemeClr val="accent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fa-IR" sz="2400" b="1" dirty="0">
                <a:solidFill>
                  <a:schemeClr val="tx1"/>
                </a:solidFill>
                <a:cs typeface="B Lotus" panose="00000400000000000000" pitchFamily="2" charset="-78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9735869" y="618185"/>
              <a:ext cx="1827209" cy="177513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fa-IR" sz="2400" b="1" dirty="0">
                <a:solidFill>
                  <a:schemeClr val="tx1"/>
                </a:solidFill>
                <a:cs typeface="B Lotus" panose="00000400000000000000" pitchFamily="2" charset="-78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9739481" y="685653"/>
              <a:ext cx="1812182" cy="1646349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fa-IR" sz="2400" b="1" dirty="0">
                <a:solidFill>
                  <a:schemeClr val="tx1"/>
                </a:solidFill>
                <a:cs typeface="B Lotus" panose="00000400000000000000" pitchFamily="2" charset="-78"/>
              </a:endParaRPr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115914" y="2565331"/>
            <a:ext cx="10534913" cy="575623"/>
          </a:xfrm>
          <a:prstGeom prst="roundRect">
            <a:avLst>
              <a:gd name="adj" fmla="val 50000"/>
            </a:avLst>
          </a:prstGeom>
          <a:noFill/>
          <a:ln>
            <a:solidFill>
              <a:srgbClr val="DBC8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b="1" dirty="0" smtClean="0">
                <a:solidFill>
                  <a:schemeClr val="tx1"/>
                </a:solidFill>
                <a:cs typeface="B Titr" pitchFamily="2" charset="-78"/>
              </a:rPr>
              <a:t>        فکر توان برانگیخته شدن نفس برای دریافت حقایق و تفکر پذیرش برانگیختگی برای دریافت حقایق است.</a:t>
            </a:r>
            <a:endParaRPr lang="fa-IR" b="1" dirty="0">
              <a:solidFill>
                <a:schemeClr val="tx1"/>
              </a:solidFill>
              <a:cs typeface="B Titr" pitchFamily="2" charset="-78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348350" y="3913484"/>
            <a:ext cx="3817749" cy="1354335"/>
            <a:chOff x="9261566" y="4310774"/>
            <a:chExt cx="2656000" cy="1354335"/>
          </a:xfrm>
          <a:solidFill>
            <a:srgbClr val="15414C"/>
          </a:solidFill>
        </p:grpSpPr>
        <p:sp>
          <p:nvSpPr>
            <p:cNvPr id="32" name="Oval 31"/>
            <p:cNvSpPr/>
            <p:nvPr/>
          </p:nvSpPr>
          <p:spPr>
            <a:xfrm>
              <a:off x="9261566" y="4310774"/>
              <a:ext cx="2656000" cy="1354335"/>
            </a:xfrm>
            <a:prstGeom prst="ellipse">
              <a:avLst/>
            </a:prstGeom>
            <a:grpFill/>
            <a:ln w="28575">
              <a:solidFill>
                <a:schemeClr val="accent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fa-IR" sz="2400" b="1" dirty="0">
                <a:solidFill>
                  <a:schemeClr val="tx1"/>
                </a:solidFill>
                <a:cs typeface="B Lotus" panose="00000400000000000000" pitchFamily="2" charset="-78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9410246" y="4370304"/>
              <a:ext cx="2355149" cy="1230807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fa-IR" sz="2400" b="1" dirty="0">
                <a:solidFill>
                  <a:schemeClr val="tx1"/>
                </a:solidFill>
                <a:cs typeface="B Lotus" panose="00000400000000000000" pitchFamily="2" charset="-78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9414901" y="4417084"/>
              <a:ext cx="2335780" cy="1141511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fa-IR" sz="2800" b="1" dirty="0">
                <a:solidFill>
                  <a:schemeClr val="tx1"/>
                </a:solidFill>
                <a:cs typeface="B Lotus" panose="00000400000000000000" pitchFamily="2" charset="-78"/>
              </a:endParaRPr>
            </a:p>
          </p:txBody>
        </p:sp>
      </p:grpSp>
      <p:sp>
        <p:nvSpPr>
          <p:cNvPr id="35" name="Title 1"/>
          <p:cNvSpPr>
            <a:spLocks noGrp="1"/>
          </p:cNvSpPr>
          <p:nvPr>
            <p:ph type="title"/>
          </p:nvPr>
        </p:nvSpPr>
        <p:spPr>
          <a:xfrm>
            <a:off x="5024627" y="4363350"/>
            <a:ext cx="2421049" cy="799211"/>
          </a:xfrm>
        </p:spPr>
        <p:txBody>
          <a:bodyPr/>
          <a:lstStyle/>
          <a:p>
            <a:pPr algn="ctr"/>
            <a:r>
              <a:rPr lang="fa-IR" sz="2400" b="1" dirty="0" smtClean="0">
                <a:cs typeface="B Titr" panose="00000700000000000000" pitchFamily="2" charset="-78"/>
              </a:rPr>
              <a:t>مولفه های تفکر</a:t>
            </a:r>
            <a:endParaRPr lang="fa-IR" sz="2800" b="1" dirty="0">
              <a:cs typeface="B Titr" panose="00000700000000000000" pitchFamily="2" charset="-78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585343" y="5534499"/>
            <a:ext cx="3079055" cy="861200"/>
            <a:chOff x="2775018" y="3941841"/>
            <a:chExt cx="4679064" cy="694183"/>
          </a:xfrm>
        </p:grpSpPr>
        <p:grpSp>
          <p:nvGrpSpPr>
            <p:cNvPr id="36" name="Group 35"/>
            <p:cNvGrpSpPr/>
            <p:nvPr/>
          </p:nvGrpSpPr>
          <p:grpSpPr>
            <a:xfrm>
              <a:off x="2937084" y="3941841"/>
              <a:ext cx="4516998" cy="645369"/>
              <a:chOff x="731520" y="640062"/>
              <a:chExt cx="6230994" cy="875232"/>
            </a:xfrm>
          </p:grpSpPr>
          <p:sp>
            <p:nvSpPr>
              <p:cNvPr id="37" name="Rounded Rectangle 36"/>
              <p:cNvSpPr/>
              <p:nvPr/>
            </p:nvSpPr>
            <p:spPr>
              <a:xfrm>
                <a:off x="769733" y="666184"/>
                <a:ext cx="6162353" cy="821331"/>
              </a:xfrm>
              <a:prstGeom prst="roundRect">
                <a:avLst>
                  <a:gd name="adj" fmla="val 40766"/>
                </a:avLst>
              </a:prstGeom>
              <a:solidFill>
                <a:srgbClr val="15414C"/>
              </a:solidFill>
              <a:ln>
                <a:solidFill>
                  <a:srgbClr val="F5E6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38" name="Rounded Rectangle 37"/>
              <p:cNvSpPr/>
              <p:nvPr/>
            </p:nvSpPr>
            <p:spPr>
              <a:xfrm>
                <a:off x="731520" y="640062"/>
                <a:ext cx="6230994" cy="875232"/>
              </a:xfrm>
              <a:prstGeom prst="roundRect">
                <a:avLst>
                  <a:gd name="adj" fmla="val 18825"/>
                </a:avLst>
              </a:prstGeom>
              <a:noFill/>
              <a:ln>
                <a:solidFill>
                  <a:srgbClr val="CF7D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</p:grpSp>
        <p:sp>
          <p:nvSpPr>
            <p:cNvPr id="39" name="Rounded Rectangle 38"/>
            <p:cNvSpPr/>
            <p:nvPr/>
          </p:nvSpPr>
          <p:spPr>
            <a:xfrm>
              <a:off x="2775018" y="3961105"/>
              <a:ext cx="4479117" cy="674919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 b="1" dirty="0" smtClean="0">
                <a:solidFill>
                  <a:schemeClr val="tx1"/>
                </a:solidFill>
                <a:cs typeface="B Titr" pitchFamily="2" charset="-78"/>
              </a:endParaRPr>
            </a:p>
            <a:p>
              <a:r>
                <a:rPr lang="fa-IR" sz="2000" b="1" dirty="0" smtClean="0">
                  <a:solidFill>
                    <a:schemeClr val="tx1"/>
                  </a:solidFill>
                  <a:cs typeface="B Titr" panose="00000700000000000000" pitchFamily="2" charset="-78"/>
                </a:rPr>
                <a:t>اراده تغییر به سمت مطلوب</a:t>
              </a:r>
            </a:p>
            <a:p>
              <a:pPr algn="ctr"/>
              <a:endParaRPr lang="fa-IR" b="1" dirty="0">
                <a:solidFill>
                  <a:schemeClr val="tx1"/>
                </a:solidFill>
                <a:cs typeface="B Titr" pitchFamily="2" charset="-78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835070" y="5534500"/>
            <a:ext cx="3054162" cy="800641"/>
            <a:chOff x="4576748" y="5458359"/>
            <a:chExt cx="3054162" cy="642928"/>
          </a:xfrm>
        </p:grpSpPr>
        <p:grpSp>
          <p:nvGrpSpPr>
            <p:cNvPr id="44" name="Group 43"/>
            <p:cNvGrpSpPr/>
            <p:nvPr/>
          </p:nvGrpSpPr>
          <p:grpSpPr>
            <a:xfrm>
              <a:off x="4576748" y="5478553"/>
              <a:ext cx="3054162" cy="614778"/>
              <a:chOff x="731520" y="640062"/>
              <a:chExt cx="6230994" cy="875232"/>
            </a:xfrm>
          </p:grpSpPr>
          <p:sp>
            <p:nvSpPr>
              <p:cNvPr id="45" name="Rounded Rectangle 44"/>
              <p:cNvSpPr/>
              <p:nvPr/>
            </p:nvSpPr>
            <p:spPr>
              <a:xfrm>
                <a:off x="769733" y="666184"/>
                <a:ext cx="6162353" cy="821331"/>
              </a:xfrm>
              <a:prstGeom prst="roundRect">
                <a:avLst>
                  <a:gd name="adj" fmla="val 40766"/>
                </a:avLst>
              </a:prstGeom>
              <a:solidFill>
                <a:srgbClr val="15414C"/>
              </a:solidFill>
              <a:ln>
                <a:solidFill>
                  <a:srgbClr val="F5E6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46" name="Rounded Rectangle 45"/>
              <p:cNvSpPr/>
              <p:nvPr/>
            </p:nvSpPr>
            <p:spPr>
              <a:xfrm>
                <a:off x="731520" y="640062"/>
                <a:ext cx="6230994" cy="875232"/>
              </a:xfrm>
              <a:prstGeom prst="roundRect">
                <a:avLst>
                  <a:gd name="adj" fmla="val 18825"/>
                </a:avLst>
              </a:prstGeom>
              <a:noFill/>
              <a:ln>
                <a:solidFill>
                  <a:srgbClr val="CF7D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</p:grpSp>
        <p:sp>
          <p:nvSpPr>
            <p:cNvPr id="47" name="Rounded Rectangle 46"/>
            <p:cNvSpPr/>
            <p:nvPr/>
          </p:nvSpPr>
          <p:spPr>
            <a:xfrm>
              <a:off x="4817904" y="5458359"/>
              <a:ext cx="2681546" cy="642928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fa-IR" sz="2200" b="1" dirty="0" smtClean="0">
                <a:solidFill>
                  <a:schemeClr val="tx1"/>
                </a:solidFill>
                <a:cs typeface="B Lotus" pitchFamily="2" charset="-78"/>
              </a:endParaRPr>
            </a:p>
            <a:p>
              <a:r>
                <a:rPr lang="fa-IR" sz="2000" b="1" dirty="0">
                  <a:solidFill>
                    <a:schemeClr val="tx1"/>
                  </a:solidFill>
                  <a:cs typeface="B Titr" panose="00000700000000000000" pitchFamily="2" charset="-78"/>
                </a:rPr>
                <a:t>تغییر یا سیر به سمت مطلوب</a:t>
              </a:r>
            </a:p>
            <a:p>
              <a:pPr algn="ctr"/>
              <a:endParaRPr lang="fa-IR" b="1" dirty="0">
                <a:solidFill>
                  <a:schemeClr val="tx1"/>
                </a:solidFill>
                <a:cs typeface="B Titr" pitchFamily="2" charset="-78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70194" y="5534499"/>
            <a:ext cx="3732265" cy="800643"/>
            <a:chOff x="189985" y="4827145"/>
            <a:chExt cx="3732265" cy="665372"/>
          </a:xfrm>
        </p:grpSpPr>
        <p:grpSp>
          <p:nvGrpSpPr>
            <p:cNvPr id="48" name="Group 47"/>
            <p:cNvGrpSpPr/>
            <p:nvPr/>
          </p:nvGrpSpPr>
          <p:grpSpPr>
            <a:xfrm>
              <a:off x="189985" y="4842314"/>
              <a:ext cx="3732265" cy="636239"/>
              <a:chOff x="731520" y="640062"/>
              <a:chExt cx="6230994" cy="875232"/>
            </a:xfrm>
          </p:grpSpPr>
          <p:sp>
            <p:nvSpPr>
              <p:cNvPr id="49" name="Rounded Rectangle 48"/>
              <p:cNvSpPr/>
              <p:nvPr/>
            </p:nvSpPr>
            <p:spPr>
              <a:xfrm>
                <a:off x="769733" y="666184"/>
                <a:ext cx="6162353" cy="821331"/>
              </a:xfrm>
              <a:prstGeom prst="roundRect">
                <a:avLst>
                  <a:gd name="adj" fmla="val 40766"/>
                </a:avLst>
              </a:prstGeom>
              <a:solidFill>
                <a:srgbClr val="15414C"/>
              </a:solidFill>
              <a:ln>
                <a:solidFill>
                  <a:srgbClr val="F5E67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731520" y="640062"/>
                <a:ext cx="6230994" cy="875232"/>
              </a:xfrm>
              <a:prstGeom prst="roundRect">
                <a:avLst>
                  <a:gd name="adj" fmla="val 18825"/>
                </a:avLst>
              </a:prstGeom>
              <a:noFill/>
              <a:ln>
                <a:solidFill>
                  <a:srgbClr val="CF7D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/>
              </a:p>
            </p:txBody>
          </p:sp>
        </p:grpSp>
        <p:sp>
          <p:nvSpPr>
            <p:cNvPr id="51" name="Rounded Rectangle 50"/>
            <p:cNvSpPr/>
            <p:nvPr/>
          </p:nvSpPr>
          <p:spPr>
            <a:xfrm>
              <a:off x="419100" y="4827145"/>
              <a:ext cx="3419115" cy="665372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 b="1" dirty="0" smtClean="0">
                <a:solidFill>
                  <a:schemeClr val="tx1"/>
                </a:solidFill>
                <a:cs typeface="B Titr" pitchFamily="2" charset="-78"/>
              </a:endParaRPr>
            </a:p>
            <a:p>
              <a:r>
                <a:rPr lang="fa-IR" sz="2000" b="1" dirty="0">
                  <a:solidFill>
                    <a:schemeClr val="tx1"/>
                  </a:solidFill>
                  <a:cs typeface="B Titr" panose="00000700000000000000" pitchFamily="2" charset="-78"/>
                </a:rPr>
                <a:t>دریافت حقیقت به واسطه تغییر و سیر</a:t>
              </a:r>
            </a:p>
            <a:p>
              <a:pPr algn="ctr"/>
              <a:endParaRPr lang="fa-IR" b="1" dirty="0">
                <a:solidFill>
                  <a:schemeClr val="tx1"/>
                </a:solidFill>
                <a:cs typeface="B Titr" pitchFamily="2" charset="-78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10283292" y="2700242"/>
            <a:ext cx="351832" cy="331323"/>
            <a:chOff x="9620518" y="532327"/>
            <a:chExt cx="2060620" cy="1953295"/>
          </a:xfrm>
          <a:noFill/>
        </p:grpSpPr>
        <p:sp>
          <p:nvSpPr>
            <p:cNvPr id="53" name="Oval 52"/>
            <p:cNvSpPr/>
            <p:nvPr/>
          </p:nvSpPr>
          <p:spPr>
            <a:xfrm>
              <a:off x="9620518" y="532327"/>
              <a:ext cx="2060620" cy="1953295"/>
            </a:xfrm>
            <a:prstGeom prst="ellipse">
              <a:avLst/>
            </a:prstGeom>
            <a:grpFill/>
            <a:ln w="28575">
              <a:solidFill>
                <a:schemeClr val="accent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fa-IR" sz="2400" b="1" dirty="0">
                <a:solidFill>
                  <a:schemeClr val="tx1"/>
                </a:solidFill>
                <a:cs typeface="B Lotus" panose="00000400000000000000" pitchFamily="2" charset="-78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9735869" y="618185"/>
              <a:ext cx="1827209" cy="177513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fa-IR" sz="2400" b="1" dirty="0">
                <a:solidFill>
                  <a:schemeClr val="tx1"/>
                </a:solidFill>
                <a:cs typeface="B Lotus" panose="00000400000000000000" pitchFamily="2" charset="-78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9739481" y="685653"/>
              <a:ext cx="1812182" cy="1646349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fa-IR" sz="2400" b="1" dirty="0">
                <a:solidFill>
                  <a:schemeClr val="tx1"/>
                </a:solidFill>
                <a:cs typeface="B Lotus" panose="00000400000000000000" pitchFamily="2" charset="-78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0269596" y="1296084"/>
            <a:ext cx="351832" cy="331323"/>
            <a:chOff x="9620518" y="532327"/>
            <a:chExt cx="2060620" cy="1953295"/>
          </a:xfrm>
          <a:noFill/>
        </p:grpSpPr>
        <p:sp>
          <p:nvSpPr>
            <p:cNvPr id="57" name="Oval 56"/>
            <p:cNvSpPr/>
            <p:nvPr/>
          </p:nvSpPr>
          <p:spPr>
            <a:xfrm>
              <a:off x="9620518" y="532327"/>
              <a:ext cx="2060620" cy="1953295"/>
            </a:xfrm>
            <a:prstGeom prst="ellipse">
              <a:avLst/>
            </a:prstGeom>
            <a:grpFill/>
            <a:ln w="28575">
              <a:solidFill>
                <a:schemeClr val="accent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fa-IR" sz="2400" b="1" dirty="0">
                <a:solidFill>
                  <a:schemeClr val="tx1"/>
                </a:solidFill>
                <a:cs typeface="B Lotus" panose="00000400000000000000" pitchFamily="2" charset="-78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9735869" y="618185"/>
              <a:ext cx="1827209" cy="177513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fa-IR" sz="2400" b="1" dirty="0">
                <a:solidFill>
                  <a:schemeClr val="tx1"/>
                </a:solidFill>
                <a:cs typeface="B Lotus" panose="00000400000000000000" pitchFamily="2" charset="-78"/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9739481" y="685653"/>
              <a:ext cx="1812182" cy="1646349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fa-IR" sz="2400" b="1" dirty="0">
                <a:solidFill>
                  <a:schemeClr val="tx1"/>
                </a:solidFill>
                <a:cs typeface="B Lotus" panose="00000400000000000000" pitchFamily="2" charset="-78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0279641" y="585091"/>
            <a:ext cx="351832" cy="331323"/>
            <a:chOff x="9620518" y="532327"/>
            <a:chExt cx="2060620" cy="1953295"/>
          </a:xfrm>
          <a:noFill/>
        </p:grpSpPr>
        <p:sp>
          <p:nvSpPr>
            <p:cNvPr id="61" name="Oval 60"/>
            <p:cNvSpPr/>
            <p:nvPr/>
          </p:nvSpPr>
          <p:spPr>
            <a:xfrm>
              <a:off x="9620518" y="532327"/>
              <a:ext cx="2060620" cy="1953295"/>
            </a:xfrm>
            <a:prstGeom prst="ellipse">
              <a:avLst/>
            </a:prstGeom>
            <a:grpFill/>
            <a:ln w="28575">
              <a:solidFill>
                <a:schemeClr val="accent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fa-IR" sz="2400" b="1" dirty="0">
                <a:solidFill>
                  <a:schemeClr val="tx1"/>
                </a:solidFill>
                <a:cs typeface="B Lotus" panose="00000400000000000000" pitchFamily="2" charset="-78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9735869" y="618185"/>
              <a:ext cx="1827209" cy="177513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fa-IR" sz="2400" b="1" dirty="0">
                <a:solidFill>
                  <a:schemeClr val="tx1"/>
                </a:solidFill>
                <a:cs typeface="B Lotus" panose="00000400000000000000" pitchFamily="2" charset="-78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9739481" y="685653"/>
              <a:ext cx="1812182" cy="1646349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fa-IR" sz="2400" b="1" dirty="0">
                <a:solidFill>
                  <a:schemeClr val="tx1"/>
                </a:solidFill>
                <a:cs typeface="B Lotus" panose="00000400000000000000" pitchFamily="2" charset="-78"/>
              </a:endParaRPr>
            </a:p>
          </p:txBody>
        </p:sp>
      </p:grpSp>
      <p:sp>
        <p:nvSpPr>
          <p:cNvPr id="18" name="Left Arrow 17"/>
          <p:cNvSpPr/>
          <p:nvPr/>
        </p:nvSpPr>
        <p:spPr>
          <a:xfrm>
            <a:off x="8227528" y="5598795"/>
            <a:ext cx="317500" cy="733404"/>
          </a:xfrm>
          <a:prstGeom prst="leftArrow">
            <a:avLst/>
          </a:prstGeom>
          <a:solidFill>
            <a:srgbClr val="F8EE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5" name="Left Arrow 64"/>
          <p:cNvSpPr/>
          <p:nvPr/>
        </p:nvSpPr>
        <p:spPr>
          <a:xfrm>
            <a:off x="4380917" y="5560695"/>
            <a:ext cx="317500" cy="733404"/>
          </a:xfrm>
          <a:prstGeom prst="leftArrow">
            <a:avLst/>
          </a:prstGeom>
          <a:solidFill>
            <a:srgbClr val="F8EE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6" name="Down Arrow 65"/>
          <p:cNvSpPr/>
          <p:nvPr/>
        </p:nvSpPr>
        <p:spPr>
          <a:xfrm>
            <a:off x="5024627" y="3416892"/>
            <a:ext cx="2407308" cy="401946"/>
          </a:xfrm>
          <a:prstGeom prst="downArrow">
            <a:avLst/>
          </a:prstGeom>
          <a:solidFill>
            <a:srgbClr val="CF7D2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a-IR" sz="2000" b="1" dirty="0">
              <a:solidFill>
                <a:srgbClr val="FBF4DD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3894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14" grpId="0" animBg="1"/>
      <p:bldP spid="15" grpId="0" animBg="1"/>
      <p:bldP spid="20" grpId="0" animBg="1"/>
      <p:bldP spid="30" grpId="0" animBg="1"/>
      <p:bldP spid="35" grpId="0"/>
      <p:bldP spid="18" grpId="0" animBg="1"/>
      <p:bldP spid="65" grpId="0" animBg="1"/>
      <p:bldP spid="6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9"/>
          <p:cNvSpPr/>
          <p:nvPr/>
        </p:nvSpPr>
        <p:spPr>
          <a:xfrm rot="6882200">
            <a:off x="5915951" y="4069372"/>
            <a:ext cx="342900" cy="2101208"/>
          </a:xfrm>
          <a:prstGeom prst="downArrow">
            <a:avLst>
              <a:gd name="adj1" fmla="val 50000"/>
              <a:gd name="adj2" fmla="val 138889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Rounded Rectangle 3"/>
          <p:cNvSpPr/>
          <p:nvPr/>
        </p:nvSpPr>
        <p:spPr>
          <a:xfrm>
            <a:off x="3378200" y="1346200"/>
            <a:ext cx="2168480" cy="806573"/>
          </a:xfrm>
          <a:prstGeom prst="roundRect">
            <a:avLst>
              <a:gd name="adj" fmla="val 50000"/>
            </a:avLst>
          </a:prstGeom>
          <a:solidFill>
            <a:srgbClr val="F8EE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solidFill>
                  <a:prstClr val="black"/>
                </a:solidFill>
                <a:cs typeface="B Titr" panose="00000700000000000000" pitchFamily="2" charset="-78"/>
              </a:rPr>
              <a:t>حق</a:t>
            </a:r>
            <a:endParaRPr lang="fa-IR" sz="2000" b="1" dirty="0">
              <a:solidFill>
                <a:prstClr val="black"/>
              </a:solidFill>
              <a:cs typeface="B Titr" panose="00000700000000000000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20900" y="5436784"/>
            <a:ext cx="2828880" cy="736141"/>
          </a:xfrm>
          <a:prstGeom prst="roundRect">
            <a:avLst>
              <a:gd name="adj" fmla="val 500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solidFill>
                  <a:prstClr val="black"/>
                </a:solidFill>
                <a:cs typeface="B Titr" panose="00000700000000000000" pitchFamily="2" charset="-78"/>
              </a:rPr>
              <a:t>علم متناسب با سوال و نیاز</a:t>
            </a:r>
            <a:endParaRPr lang="fa-IR" sz="2000" b="1" dirty="0">
              <a:solidFill>
                <a:prstClr val="black"/>
              </a:solidFill>
              <a:cs typeface="B Titr" panose="00000700000000000000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801626" y="5410249"/>
            <a:ext cx="2168480" cy="762676"/>
          </a:xfrm>
          <a:prstGeom prst="roundRect">
            <a:avLst>
              <a:gd name="adj" fmla="val 5000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solidFill>
                  <a:prstClr val="black"/>
                </a:solidFill>
                <a:cs typeface="B Titr" panose="00000700000000000000" pitchFamily="2" charset="-78"/>
              </a:rPr>
              <a:t>سوال و نیاز</a:t>
            </a:r>
            <a:endParaRPr lang="fa-IR" sz="2000" b="1" dirty="0">
              <a:solidFill>
                <a:prstClr val="black"/>
              </a:solidFill>
              <a:cs typeface="B Titr" panose="00000700000000000000" pitchFamily="2" charset="-78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4058572" y="2270987"/>
            <a:ext cx="342900" cy="1623292"/>
          </a:xfrm>
          <a:prstGeom prst="downArrow">
            <a:avLst>
              <a:gd name="adj1" fmla="val 50000"/>
              <a:gd name="adj2" fmla="val 138889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Down Arrow 8"/>
          <p:cNvSpPr/>
          <p:nvPr/>
        </p:nvSpPr>
        <p:spPr>
          <a:xfrm rot="10800000">
            <a:off x="4576035" y="2246312"/>
            <a:ext cx="342900" cy="1579054"/>
          </a:xfrm>
          <a:prstGeom prst="downArrow">
            <a:avLst>
              <a:gd name="adj1" fmla="val 50000"/>
              <a:gd name="adj2" fmla="val 138889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1" name="Down Arrow 10"/>
          <p:cNvSpPr/>
          <p:nvPr/>
        </p:nvSpPr>
        <p:spPr>
          <a:xfrm rot="3896974">
            <a:off x="3296245" y="4027656"/>
            <a:ext cx="342900" cy="1926730"/>
          </a:xfrm>
          <a:prstGeom prst="downArrow">
            <a:avLst>
              <a:gd name="adj1" fmla="val 50000"/>
              <a:gd name="adj2" fmla="val 138889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Oval 4"/>
          <p:cNvSpPr/>
          <p:nvPr/>
        </p:nvSpPr>
        <p:spPr>
          <a:xfrm>
            <a:off x="3851074" y="3952284"/>
            <a:ext cx="1317411" cy="130223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20000"/>
              </a:lnSpc>
            </a:pPr>
            <a:r>
              <a:rPr lang="fa-IR" sz="2400" dirty="0" smtClean="0">
                <a:solidFill>
                  <a:schemeClr val="bg1"/>
                </a:solidFill>
                <a:cs typeface="B Titr" pitchFamily="2" charset="-78"/>
              </a:rPr>
              <a:t>فکر نفس</a:t>
            </a:r>
            <a:endParaRPr lang="fa-IR" sz="2400" dirty="0">
              <a:solidFill>
                <a:schemeClr val="bg1"/>
              </a:solidFill>
              <a:cs typeface="B Titr" pitchFamily="2" charset="-7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230680" y="2354088"/>
            <a:ext cx="676817" cy="165781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Titr" pitchFamily="2" charset="-78"/>
              </a:rPr>
              <a:t>نزول حکم</a:t>
            </a:r>
            <a:endParaRPr lang="fa-IR" sz="2000" b="1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933390" y="2372978"/>
            <a:ext cx="676817" cy="1694049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1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  <a:cs typeface="B Titr" pitchFamily="2" charset="-78"/>
              </a:rPr>
              <a:t>هم راستایی با حق</a:t>
            </a:r>
            <a:endParaRPr lang="fa-IR" sz="2000" b="1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997700" y="905975"/>
            <a:ext cx="4663457" cy="2294425"/>
          </a:xfrm>
          <a:prstGeom prst="roundRect">
            <a:avLst>
              <a:gd name="adj" fmla="val 16485"/>
            </a:avLst>
          </a:prstGeom>
          <a:solidFill>
            <a:srgbClr val="0D3746"/>
          </a:solidFill>
          <a:ln>
            <a:solidFill>
              <a:srgbClr val="F4A1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a-IR" b="1" dirty="0" smtClean="0">
                <a:solidFill>
                  <a:schemeClr val="tx1"/>
                </a:solidFill>
                <a:cs typeface="B Titr" pitchFamily="2" charset="-78"/>
              </a:rPr>
              <a:t>فکر از طرفی نفس را با حق مرتبط می کند</a:t>
            </a:r>
          </a:p>
          <a:p>
            <a:endParaRPr lang="fa-IR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a-IR" b="1" dirty="0" smtClean="0">
                <a:solidFill>
                  <a:schemeClr val="tx1"/>
                </a:solidFill>
                <a:cs typeface="B Titr" pitchFamily="2" charset="-78"/>
              </a:rPr>
              <a:t>از طرفی با سوال و نیاز مرتبط می شود</a:t>
            </a:r>
          </a:p>
          <a:p>
            <a:endParaRPr lang="fa-IR" b="1" dirty="0" smtClean="0">
              <a:solidFill>
                <a:schemeClr val="tx1"/>
              </a:solidFill>
              <a:cs typeface="B Titr" pitchFamily="2" charset="-78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a-IR" b="1" dirty="0" smtClean="0">
                <a:solidFill>
                  <a:schemeClr val="tx1"/>
                </a:solidFill>
                <a:cs typeface="B Titr" pitchFamily="2" charset="-78"/>
              </a:rPr>
              <a:t>از سوی دیگر نفس را برخوردار از علم می کند</a:t>
            </a:r>
            <a:endParaRPr lang="fa-IR" b="1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959063" y="847467"/>
            <a:ext cx="4738342" cy="2391570"/>
          </a:xfrm>
          <a:prstGeom prst="roundRect">
            <a:avLst>
              <a:gd name="adj" fmla="val 16485"/>
            </a:avLst>
          </a:prstGeom>
          <a:noFill/>
          <a:ln>
            <a:solidFill>
              <a:srgbClr val="F4A1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fa-IR" b="1" dirty="0">
              <a:solidFill>
                <a:schemeClr val="tx1"/>
              </a:solidFill>
              <a:cs typeface="B Titr" pitchFamily="2" charset="-78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894668" y="787605"/>
            <a:ext cx="4861968" cy="2515827"/>
          </a:xfrm>
          <a:prstGeom prst="roundRect">
            <a:avLst>
              <a:gd name="adj" fmla="val 16485"/>
            </a:avLst>
          </a:prstGeom>
          <a:noFill/>
          <a:ln>
            <a:solidFill>
              <a:srgbClr val="F4A1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fa-IR" b="1" dirty="0">
              <a:solidFill>
                <a:schemeClr val="tx1"/>
              </a:solidFill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6310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75016" y="1707841"/>
            <a:ext cx="6585249" cy="1602174"/>
          </a:xfrm>
          <a:prstGeom prst="roundRect">
            <a:avLst>
              <a:gd name="adj" fmla="val 40766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 smtClean="0">
                <a:cs typeface="B Titr" panose="00000700000000000000" pitchFamily="2" charset="-78"/>
              </a:rPr>
              <a:t>   جایگاه تفکر اجتماعی در منظومه تفکر</a:t>
            </a:r>
            <a:endParaRPr lang="fa-IR" sz="3200" dirty="0" smtClean="0">
              <a:cs typeface="B Titr" panose="00000700000000000000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-334851" y="1625310"/>
            <a:ext cx="12750085" cy="1774713"/>
          </a:xfrm>
          <a:prstGeom prst="roundRect">
            <a:avLst>
              <a:gd name="adj" fmla="val 18825"/>
            </a:avLst>
          </a:prstGeom>
          <a:noFill/>
          <a:ln>
            <a:solidFill>
              <a:srgbClr val="CF7D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92724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8948" y="898945"/>
            <a:ext cx="3266928" cy="978729"/>
          </a:xfrm>
          <a:prstGeom prst="rect">
            <a:avLst/>
          </a:prstGeom>
          <a:noFill/>
          <a:ln>
            <a:solidFill>
              <a:srgbClr val="F4A16F"/>
            </a:solidFill>
          </a:ln>
        </p:spPr>
        <p:txBody>
          <a:bodyPr wrap="square" rtlCol="1">
            <a:spAutoFit/>
          </a:bodyPr>
          <a:lstStyle/>
          <a:p>
            <a:pPr algn="ctr">
              <a:lnSpc>
                <a:spcPct val="120000"/>
              </a:lnSpc>
            </a:pPr>
            <a:r>
              <a:rPr lang="fa-IR" sz="2400" dirty="0" smtClean="0">
                <a:solidFill>
                  <a:schemeClr val="lt1"/>
                </a:solidFill>
                <a:cs typeface="B Titr" panose="00000700000000000000" pitchFamily="2" charset="-78"/>
              </a:rPr>
              <a:t>تفکر اجتماعی</a:t>
            </a:r>
          </a:p>
          <a:p>
            <a:pPr algn="ctr">
              <a:lnSpc>
                <a:spcPct val="120000"/>
              </a:lnSpc>
            </a:pPr>
            <a:r>
              <a:rPr lang="fa-IR" sz="2400" dirty="0" smtClean="0">
                <a:solidFill>
                  <a:schemeClr val="lt1"/>
                </a:solidFill>
                <a:cs typeface="B Titr" panose="00000700000000000000" pitchFamily="2" charset="-78"/>
              </a:rPr>
              <a:t> </a:t>
            </a:r>
            <a:r>
              <a:rPr lang="fa-IR" sz="2400" dirty="0">
                <a:solidFill>
                  <a:schemeClr val="lt1"/>
                </a:solidFill>
                <a:cs typeface="B Titr" panose="00000700000000000000" pitchFamily="2" charset="-78"/>
              </a:rPr>
              <a:t>پایه همه تفکرات </a:t>
            </a:r>
            <a:r>
              <a:rPr lang="fa-IR" sz="2400" dirty="0" smtClean="0">
                <a:solidFill>
                  <a:schemeClr val="lt1"/>
                </a:solidFill>
                <a:cs typeface="B Titr" panose="00000700000000000000" pitchFamily="2" charset="-78"/>
              </a:rPr>
              <a:t>است</a:t>
            </a:r>
            <a:endParaRPr lang="fa-IR" sz="2400" dirty="0">
              <a:solidFill>
                <a:schemeClr val="lt1"/>
              </a:solidFill>
              <a:cs typeface="B Titr" panose="000007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0384" y="612007"/>
            <a:ext cx="9004011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200" b="1" dirty="0" smtClean="0">
                <a:cs typeface="B Lotus" panose="00000400000000000000" pitchFamily="2" charset="-78"/>
              </a:rPr>
              <a:t>راه اتصال هر نفسی اتصال به حق است</a:t>
            </a:r>
            <a:endParaRPr lang="fa-IR" sz="2200" b="1" dirty="0">
              <a:cs typeface="B Lotus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88037" y="1163663"/>
            <a:ext cx="744286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200" b="1" dirty="0" smtClean="0">
                <a:cs typeface="B Lotus" panose="00000400000000000000" pitchFamily="2" charset="-78"/>
              </a:rPr>
              <a:t>اتصال به حق از طریق اتصال به رسول و دستاوردهای او امکانپذیر است</a:t>
            </a:r>
            <a:endParaRPr lang="fa-IR" sz="2200" b="1" dirty="0">
              <a:cs typeface="B Lotus" panose="00000400000000000000" pitchFamily="2" charset="-78"/>
            </a:endParaRPr>
          </a:p>
        </p:txBody>
      </p:sp>
      <p:sp>
        <p:nvSpPr>
          <p:cNvPr id="12" name="Down Arrow 11"/>
          <p:cNvSpPr/>
          <p:nvPr/>
        </p:nvSpPr>
        <p:spPr>
          <a:xfrm rot="5400000">
            <a:off x="3478677" y="722285"/>
            <a:ext cx="1384441" cy="1265787"/>
          </a:xfrm>
          <a:prstGeom prst="downArrow">
            <a:avLst>
              <a:gd name="adj1" fmla="val 50000"/>
              <a:gd name="adj2" fmla="val 68845"/>
            </a:avLst>
          </a:prstGeom>
          <a:solidFill>
            <a:srgbClr val="CF7D2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dirty="0" smtClean="0">
                <a:solidFill>
                  <a:srgbClr val="FBF4DD"/>
                </a:solidFill>
                <a:cs typeface="B Titr" panose="00000700000000000000" pitchFamily="2" charset="-78"/>
              </a:rPr>
              <a:t>بنابراین</a:t>
            </a:r>
            <a:endParaRPr lang="fa-IR" dirty="0">
              <a:solidFill>
                <a:srgbClr val="FBF4DD"/>
              </a:solidFill>
              <a:cs typeface="B Titr" panose="000007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88037" y="1688655"/>
            <a:ext cx="7442862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200" b="1" dirty="0" smtClean="0">
                <a:cs typeface="B Lotus" panose="00000400000000000000" pitchFamily="2" charset="-78"/>
              </a:rPr>
              <a:t>برای شکل گیری تفکر، رجوع به رسول و امام (حق) ضروری است</a:t>
            </a:r>
            <a:endParaRPr lang="fa-IR" sz="2200" b="1" dirty="0">
              <a:cs typeface="B Lotus" panose="00000400000000000000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37972" y="2919358"/>
            <a:ext cx="10971223" cy="3411592"/>
          </a:xfrm>
          <a:prstGeom prst="roundRect">
            <a:avLst>
              <a:gd name="adj" fmla="val 8529"/>
            </a:avLst>
          </a:prstGeom>
          <a:noFill/>
          <a:ln>
            <a:solidFill>
              <a:srgbClr val="F5E6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a-IR" sz="2200" b="1" dirty="0">
              <a:solidFill>
                <a:schemeClr val="tx1"/>
              </a:solidFill>
              <a:cs typeface="B Lotus" panose="000004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51676" y="4203540"/>
            <a:ext cx="33240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400" b="1" dirty="0" smtClean="0">
                <a:cs typeface="B Lotus" panose="00000400000000000000" pitchFamily="2" charset="-78"/>
              </a:rPr>
              <a:t>فکر توسط </a:t>
            </a:r>
            <a:r>
              <a:rPr lang="fa-IR" sz="2800" b="1" u="sng" dirty="0" smtClean="0">
                <a:cs typeface="B Lotus" panose="00000400000000000000" pitchFamily="2" charset="-78"/>
              </a:rPr>
              <a:t>نذیر</a:t>
            </a:r>
            <a:r>
              <a:rPr lang="fa-IR" sz="2400" b="1" dirty="0" smtClean="0">
                <a:cs typeface="B Lotus" panose="00000400000000000000" pitchFamily="2" charset="-78"/>
              </a:rPr>
              <a:t> فعال می شود</a:t>
            </a:r>
            <a:endParaRPr lang="fa-IR" sz="2400" b="1" dirty="0">
              <a:cs typeface="B Lotus" panose="00000400000000000000" pitchFamily="2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70879" y="4806462"/>
            <a:ext cx="440589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400" b="1" dirty="0" smtClean="0">
                <a:cs typeface="B Lotus" panose="00000400000000000000" pitchFamily="2" charset="-78"/>
              </a:rPr>
              <a:t>توسط </a:t>
            </a:r>
            <a:r>
              <a:rPr lang="fa-IR" sz="2800" b="1" u="sng" dirty="0" smtClean="0">
                <a:cs typeface="B Lotus" panose="00000400000000000000" pitchFamily="2" charset="-78"/>
              </a:rPr>
              <a:t>هادی</a:t>
            </a:r>
            <a:r>
              <a:rPr lang="fa-IR" sz="2400" b="1" dirty="0" smtClean="0">
                <a:cs typeface="B Lotus" panose="00000400000000000000" pitchFamily="2" charset="-78"/>
              </a:rPr>
              <a:t> هدایت می شود</a:t>
            </a:r>
            <a:endParaRPr lang="fa-IR" sz="2400" b="1" dirty="0">
              <a:cs typeface="B Lotus" panose="00000400000000000000" pitchFamily="2" charset="-78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178611" y="3085153"/>
            <a:ext cx="1374281" cy="511168"/>
          </a:xfrm>
          <a:prstGeom prst="roundRect">
            <a:avLst>
              <a:gd name="adj" fmla="val 50000"/>
            </a:avLst>
          </a:prstGeom>
          <a:solidFill>
            <a:srgbClr val="F8EE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prstClr val="black"/>
                </a:solidFill>
                <a:cs typeface="B Titr" panose="00000700000000000000" pitchFamily="2" charset="-78"/>
              </a:rPr>
              <a:t>هادی</a:t>
            </a:r>
            <a:endParaRPr lang="fa-IR" b="1" dirty="0">
              <a:solidFill>
                <a:prstClr val="black"/>
              </a:solidFill>
              <a:cs typeface="B Titr" panose="00000700000000000000" pitchFamily="2" charset="-7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57912" y="3655602"/>
            <a:ext cx="4530834" cy="2488504"/>
            <a:chOff x="557912" y="3655602"/>
            <a:chExt cx="4530834" cy="2488504"/>
          </a:xfrm>
        </p:grpSpPr>
        <p:sp>
          <p:nvSpPr>
            <p:cNvPr id="15" name="Down Arrow 14"/>
            <p:cNvSpPr/>
            <p:nvPr/>
          </p:nvSpPr>
          <p:spPr>
            <a:xfrm rot="6882200">
              <a:off x="3786919" y="4810972"/>
              <a:ext cx="217314" cy="1331647"/>
            </a:xfrm>
            <a:prstGeom prst="downArrow">
              <a:avLst>
                <a:gd name="adj1" fmla="val 50000"/>
                <a:gd name="adj2" fmla="val 138889"/>
              </a:avLst>
            </a:prstGeom>
            <a:solidFill>
              <a:schemeClr val="tx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557912" y="5677574"/>
              <a:ext cx="2144491" cy="466532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fa-IR" sz="1400" b="1" dirty="0" smtClean="0">
                  <a:solidFill>
                    <a:schemeClr val="bg1">
                      <a:lumMod val="85000"/>
                      <a:lumOff val="15000"/>
                    </a:schemeClr>
                  </a:solidFill>
                  <a:cs typeface="B Titr" panose="00000700000000000000" pitchFamily="2" charset="-78"/>
                </a:rPr>
                <a:t>علم متناسب با سوال و نیاز</a:t>
              </a:r>
              <a:endParaRPr lang="fa-IR" sz="1400" b="1" dirty="0">
                <a:solidFill>
                  <a:schemeClr val="bg1">
                    <a:lumMod val="85000"/>
                    <a:lumOff val="15000"/>
                  </a:schemeClr>
                </a:solidFill>
                <a:cs typeface="B Titr" panose="00000700000000000000" pitchFamily="2" charset="-78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714465" y="5660758"/>
              <a:ext cx="1374281" cy="48334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fa-IR" sz="1600" b="1" dirty="0" smtClean="0">
                  <a:solidFill>
                    <a:schemeClr val="bg1">
                      <a:lumMod val="85000"/>
                      <a:lumOff val="15000"/>
                    </a:schemeClr>
                  </a:solidFill>
                  <a:cs typeface="B Titr" panose="00000700000000000000" pitchFamily="2" charset="-78"/>
                </a:rPr>
                <a:t>سوال و نیاز</a:t>
              </a:r>
              <a:endParaRPr lang="fa-IR" sz="1600" b="1" dirty="0">
                <a:solidFill>
                  <a:schemeClr val="bg1">
                    <a:lumMod val="85000"/>
                    <a:lumOff val="15000"/>
                  </a:schemeClr>
                </a:solidFill>
                <a:cs typeface="B Titr" panose="00000700000000000000" pitchFamily="2" charset="-78"/>
              </a:endParaRPr>
            </a:p>
          </p:txBody>
        </p:sp>
        <p:sp>
          <p:nvSpPr>
            <p:cNvPr id="19" name="Down Arrow 18"/>
            <p:cNvSpPr/>
            <p:nvPr/>
          </p:nvSpPr>
          <p:spPr>
            <a:xfrm>
              <a:off x="2609799" y="3671240"/>
              <a:ext cx="217314" cy="1028767"/>
            </a:xfrm>
            <a:prstGeom prst="downArrow">
              <a:avLst>
                <a:gd name="adj1" fmla="val 50000"/>
                <a:gd name="adj2" fmla="val 138889"/>
              </a:avLst>
            </a:prstGeom>
            <a:solidFill>
              <a:schemeClr val="tx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20" name="Down Arrow 19"/>
            <p:cNvSpPr/>
            <p:nvPr/>
          </p:nvSpPr>
          <p:spPr>
            <a:xfrm rot="10800000">
              <a:off x="2937742" y="3655602"/>
              <a:ext cx="217314" cy="1000731"/>
            </a:xfrm>
            <a:prstGeom prst="downArrow">
              <a:avLst>
                <a:gd name="adj1" fmla="val 50000"/>
                <a:gd name="adj2" fmla="val 138889"/>
              </a:avLst>
            </a:prstGeom>
            <a:solidFill>
              <a:schemeClr val="tx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21" name="Down Arrow 20"/>
            <p:cNvSpPr/>
            <p:nvPr/>
          </p:nvSpPr>
          <p:spPr>
            <a:xfrm rot="3896974">
              <a:off x="2126671" y="4784535"/>
              <a:ext cx="217314" cy="1221071"/>
            </a:xfrm>
            <a:prstGeom prst="downArrow">
              <a:avLst>
                <a:gd name="adj1" fmla="val 50000"/>
                <a:gd name="adj2" fmla="val 138889"/>
              </a:avLst>
            </a:prstGeom>
            <a:solidFill>
              <a:schemeClr val="tx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  <p:sp>
          <p:nvSpPr>
            <p:cNvPr id="22" name="Oval 21"/>
            <p:cNvSpPr/>
            <p:nvPr/>
          </p:nvSpPr>
          <p:spPr>
            <a:xfrm>
              <a:off x="2478296" y="4736767"/>
              <a:ext cx="834914" cy="825295"/>
            </a:xfrm>
            <a:prstGeom prst="ellipse">
              <a:avLst/>
            </a:prstGeom>
            <a:solidFill>
              <a:schemeClr val="tx1">
                <a:lumMod val="85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>
                <a:lnSpc>
                  <a:spcPct val="120000"/>
                </a:lnSpc>
              </a:pPr>
              <a:r>
                <a:rPr lang="fa-IR" dirty="0" smtClean="0">
                  <a:solidFill>
                    <a:schemeClr val="bg1">
                      <a:lumMod val="85000"/>
                      <a:lumOff val="15000"/>
                    </a:schemeClr>
                  </a:solidFill>
                  <a:cs typeface="B Titr" pitchFamily="2" charset="-78"/>
                </a:rPr>
                <a:t>فکر نفس</a:t>
              </a:r>
              <a:endParaRPr lang="fa-IR" dirty="0">
                <a:solidFill>
                  <a:schemeClr val="bg1">
                    <a:lumMod val="85000"/>
                    <a:lumOff val="15000"/>
                  </a:schemeClr>
                </a:solidFill>
                <a:cs typeface="B Titr" pitchFamily="2" charset="-78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2085119" y="3723905"/>
              <a:ext cx="428935" cy="1050643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1" anchor="ctr"/>
            <a:lstStyle/>
            <a:p>
              <a:pPr algn="ctr"/>
              <a:r>
                <a:rPr lang="fa-IR" sz="1400" b="1" dirty="0" smtClean="0">
                  <a:solidFill>
                    <a:schemeClr val="tx1"/>
                  </a:solidFill>
                  <a:cs typeface="B Titr" pitchFamily="2" charset="-78"/>
                </a:rPr>
                <a:t>نزول حکم</a:t>
              </a:r>
              <a:endParaRPr lang="fa-IR" sz="1400" b="1" dirty="0">
                <a:solidFill>
                  <a:schemeClr val="tx1"/>
                </a:solidFill>
                <a:cs typeface="B Titr" pitchFamily="2" charset="-78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3164217" y="3735877"/>
              <a:ext cx="428935" cy="1073609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1" anchor="ctr"/>
            <a:lstStyle/>
            <a:p>
              <a:pPr algn="ctr"/>
              <a:r>
                <a:rPr lang="fa-IR" sz="1400" b="1" dirty="0" smtClean="0">
                  <a:solidFill>
                    <a:schemeClr val="tx1"/>
                  </a:solidFill>
                  <a:cs typeface="B Titr" pitchFamily="2" charset="-78"/>
                </a:rPr>
                <a:t>هم راستایی با حق</a:t>
              </a:r>
              <a:endParaRPr lang="fa-IR" sz="1400" b="1" dirty="0">
                <a:solidFill>
                  <a:schemeClr val="tx1"/>
                </a:solidFill>
                <a:cs typeface="B Titr" pitchFamily="2" charset="-78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595328" y="4588007"/>
            <a:ext cx="1406477" cy="1708426"/>
            <a:chOff x="4542320" y="4778944"/>
            <a:chExt cx="1406477" cy="1708426"/>
          </a:xfrm>
        </p:grpSpPr>
        <p:sp>
          <p:nvSpPr>
            <p:cNvPr id="29" name="Curved Left Arrow 28"/>
            <p:cNvSpPr/>
            <p:nvPr/>
          </p:nvSpPr>
          <p:spPr>
            <a:xfrm rot="2552378">
              <a:off x="5338958" y="5211542"/>
              <a:ext cx="520353" cy="1275828"/>
            </a:xfrm>
            <a:prstGeom prst="curvedLeftArrow">
              <a:avLst>
                <a:gd name="adj1" fmla="val 25000"/>
                <a:gd name="adj2" fmla="val 50000"/>
                <a:gd name="adj3" fmla="val 59198"/>
              </a:avLst>
            </a:prstGeom>
            <a:solidFill>
              <a:srgbClr val="F4A16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>
                <a:solidFill>
                  <a:schemeClr val="tx1"/>
                </a:solidFill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 rot="5400000">
              <a:off x="5198292" y="5186041"/>
              <a:ext cx="435516" cy="1065494"/>
            </a:xfrm>
            <a:prstGeom prst="roundRect">
              <a:avLst>
                <a:gd name="adj" fmla="val 50000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1" anchor="ctr"/>
            <a:lstStyle/>
            <a:p>
              <a:pPr algn="ctr"/>
              <a:r>
                <a:rPr lang="fa-IR" sz="1600" b="1" dirty="0" smtClean="0">
                  <a:solidFill>
                    <a:schemeClr val="tx1"/>
                  </a:solidFill>
                  <a:cs typeface="B Titr" pitchFamily="2" charset="-78"/>
                </a:rPr>
                <a:t>فعال کننده</a:t>
              </a:r>
              <a:endParaRPr lang="fa-IR" sz="1600" b="1" dirty="0">
                <a:solidFill>
                  <a:schemeClr val="tx1"/>
                </a:solidFill>
                <a:cs typeface="B Titr" pitchFamily="2" charset="-78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542320" y="4778944"/>
              <a:ext cx="1374281" cy="511168"/>
            </a:xfrm>
            <a:prstGeom prst="roundRect">
              <a:avLst>
                <a:gd name="adj" fmla="val 50000"/>
              </a:avLst>
            </a:prstGeom>
            <a:solidFill>
              <a:srgbClr val="F8EEA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fa-IR" b="1" dirty="0" smtClean="0">
                  <a:solidFill>
                    <a:prstClr val="black"/>
                  </a:solidFill>
                  <a:cs typeface="B Titr" panose="00000700000000000000" pitchFamily="2" charset="-78"/>
                </a:rPr>
                <a:t>منذر</a:t>
              </a:r>
              <a:endParaRPr lang="fa-IR" b="1" dirty="0">
                <a:solidFill>
                  <a:prstClr val="black"/>
                </a:solidFill>
                <a:cs typeface="B Titr" panose="00000700000000000000" pitchFamily="2" charset="-78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1621424" y="677766"/>
            <a:ext cx="317898" cy="299367"/>
            <a:chOff x="9620518" y="532327"/>
            <a:chExt cx="2060620" cy="1953295"/>
          </a:xfrm>
          <a:noFill/>
        </p:grpSpPr>
        <p:sp>
          <p:nvSpPr>
            <p:cNvPr id="33" name="Oval 32"/>
            <p:cNvSpPr/>
            <p:nvPr/>
          </p:nvSpPr>
          <p:spPr>
            <a:xfrm>
              <a:off x="9620518" y="532327"/>
              <a:ext cx="2060620" cy="1953295"/>
            </a:xfrm>
            <a:prstGeom prst="ellipse">
              <a:avLst/>
            </a:prstGeom>
            <a:grpFill/>
            <a:ln w="28575">
              <a:solidFill>
                <a:schemeClr val="accent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fa-IR" sz="2400" b="1" dirty="0">
                <a:solidFill>
                  <a:schemeClr val="tx1"/>
                </a:solidFill>
                <a:cs typeface="B Lotus" panose="00000400000000000000" pitchFamily="2" charset="-78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9735869" y="618185"/>
              <a:ext cx="1827209" cy="177513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fa-IR" sz="2400" b="1" dirty="0">
                <a:solidFill>
                  <a:schemeClr val="tx1"/>
                </a:solidFill>
                <a:cs typeface="B Lotus" panose="00000400000000000000" pitchFamily="2" charset="-78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9739481" y="685653"/>
              <a:ext cx="1812182" cy="1646349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fa-IR" sz="2400" b="1" dirty="0">
                <a:solidFill>
                  <a:schemeClr val="tx1"/>
                </a:solidFill>
                <a:cs typeface="B Lotus" panose="00000400000000000000" pitchFamily="2" charset="-78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1621424" y="1194958"/>
            <a:ext cx="317898" cy="299367"/>
            <a:chOff x="9620518" y="532327"/>
            <a:chExt cx="2060620" cy="1953295"/>
          </a:xfrm>
          <a:noFill/>
        </p:grpSpPr>
        <p:sp>
          <p:nvSpPr>
            <p:cNvPr id="46" name="Oval 45"/>
            <p:cNvSpPr/>
            <p:nvPr/>
          </p:nvSpPr>
          <p:spPr>
            <a:xfrm>
              <a:off x="9620518" y="532327"/>
              <a:ext cx="2060620" cy="1953295"/>
            </a:xfrm>
            <a:prstGeom prst="ellipse">
              <a:avLst/>
            </a:prstGeom>
            <a:grpFill/>
            <a:ln w="28575">
              <a:solidFill>
                <a:schemeClr val="accent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fa-IR" sz="2400" b="1" dirty="0">
                <a:solidFill>
                  <a:schemeClr val="tx1"/>
                </a:solidFill>
                <a:cs typeface="B Lotus" panose="00000400000000000000" pitchFamily="2" charset="-78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9735869" y="618185"/>
              <a:ext cx="1827209" cy="177513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fa-IR" sz="2400" b="1" dirty="0">
                <a:solidFill>
                  <a:schemeClr val="tx1"/>
                </a:solidFill>
                <a:cs typeface="B Lotus" panose="00000400000000000000" pitchFamily="2" charset="-78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9739481" y="685653"/>
              <a:ext cx="1812182" cy="1646349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fa-IR" sz="2400" b="1" dirty="0">
                <a:solidFill>
                  <a:schemeClr val="tx1"/>
                </a:solidFill>
                <a:cs typeface="B Lotus" panose="00000400000000000000" pitchFamily="2" charset="-78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11628052" y="1744570"/>
            <a:ext cx="317898" cy="299367"/>
            <a:chOff x="9620518" y="532327"/>
            <a:chExt cx="2060620" cy="1953295"/>
          </a:xfrm>
          <a:noFill/>
        </p:grpSpPr>
        <p:sp>
          <p:nvSpPr>
            <p:cNvPr id="54" name="Oval 53"/>
            <p:cNvSpPr/>
            <p:nvPr/>
          </p:nvSpPr>
          <p:spPr>
            <a:xfrm>
              <a:off x="9620518" y="532327"/>
              <a:ext cx="2060620" cy="1953295"/>
            </a:xfrm>
            <a:prstGeom prst="ellipse">
              <a:avLst/>
            </a:prstGeom>
            <a:grpFill/>
            <a:ln w="28575">
              <a:solidFill>
                <a:schemeClr val="accent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fa-IR" sz="2400" b="1" dirty="0">
                <a:solidFill>
                  <a:schemeClr val="tx1"/>
                </a:solidFill>
                <a:cs typeface="B Lotus" panose="00000400000000000000" pitchFamily="2" charset="-78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9735869" y="618185"/>
              <a:ext cx="1827209" cy="1775136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fa-IR" sz="2400" b="1" dirty="0">
                <a:solidFill>
                  <a:schemeClr val="tx1"/>
                </a:solidFill>
                <a:cs typeface="B Lotus" panose="00000400000000000000" pitchFamily="2" charset="-78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9739481" y="685653"/>
              <a:ext cx="1812182" cy="1646349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fa-IR" sz="2400" b="1" dirty="0">
                <a:solidFill>
                  <a:schemeClr val="tx1"/>
                </a:solidFill>
                <a:cs typeface="B Lotus" panose="00000400000000000000" pitchFamily="2" charset="-78"/>
              </a:endParaRPr>
            </a:p>
          </p:txBody>
        </p:sp>
      </p:grpSp>
      <p:sp>
        <p:nvSpPr>
          <p:cNvPr id="57" name="Rounded Rectangle 56"/>
          <p:cNvSpPr/>
          <p:nvPr/>
        </p:nvSpPr>
        <p:spPr>
          <a:xfrm>
            <a:off x="9460254" y="2736584"/>
            <a:ext cx="2070645" cy="1002166"/>
          </a:xfrm>
          <a:prstGeom prst="roundRect">
            <a:avLst>
              <a:gd name="adj" fmla="val 25510"/>
            </a:avLst>
          </a:prstGeom>
          <a:solidFill>
            <a:srgbClr val="F8EE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b="1" dirty="0" smtClean="0">
                <a:solidFill>
                  <a:prstClr val="black"/>
                </a:solidFill>
                <a:cs typeface="B Titr" panose="00000700000000000000" pitchFamily="2" charset="-78"/>
              </a:rPr>
              <a:t>شئون امام</a:t>
            </a:r>
          </a:p>
          <a:p>
            <a:pPr algn="ctr"/>
            <a:r>
              <a:rPr lang="fa-IR" b="1" dirty="0" smtClean="0">
                <a:solidFill>
                  <a:prstClr val="black"/>
                </a:solidFill>
                <a:cs typeface="B Titr" panose="00000700000000000000" pitchFamily="2" charset="-78"/>
              </a:rPr>
              <a:t> در جریان تفکر</a:t>
            </a:r>
            <a:endParaRPr lang="fa-IR" b="1" dirty="0">
              <a:solidFill>
                <a:prstClr val="black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0256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2" grpId="0" animBg="1"/>
      <p:bldP spid="10" grpId="0"/>
      <p:bldP spid="11" grpId="0" animBg="1"/>
      <p:bldP spid="13" grpId="0"/>
      <p:bldP spid="14" grpId="0"/>
      <p:bldP spid="16" grpId="0" animBg="1"/>
      <p:bldP spid="5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2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5549</TotalTime>
  <Words>1282</Words>
  <Application>Microsoft Office PowerPoint</Application>
  <PresentationFormat>Widescreen</PresentationFormat>
  <Paragraphs>209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Wingdings 3</vt:lpstr>
      <vt:lpstr>B Lotus</vt:lpstr>
      <vt:lpstr>Calibri</vt:lpstr>
      <vt:lpstr>Garamond</vt:lpstr>
      <vt:lpstr>B Titr</vt:lpstr>
      <vt:lpstr>Times New Roman</vt:lpstr>
      <vt:lpstr>Wingdings</vt:lpstr>
      <vt:lpstr>Century Gothic</vt:lpstr>
      <vt:lpstr>IranNastaliq</vt:lpstr>
      <vt:lpstr>Arial</vt:lpstr>
      <vt:lpstr>Ion</vt:lpstr>
      <vt:lpstr>2_Organic</vt:lpstr>
      <vt:lpstr>PowerPoint Presentation</vt:lpstr>
      <vt:lpstr>« تفکر نفس »</vt:lpstr>
      <vt:lpstr>PowerPoint Presentation</vt:lpstr>
      <vt:lpstr>PowerPoint Presentation</vt:lpstr>
      <vt:lpstr>PowerPoint Presentation</vt:lpstr>
      <vt:lpstr>مولفه های تفکر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خاموش شدن تفکر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Mah.Ehteshami</dc:creator>
  <cp:lastModifiedBy>Mah.Ehteshami</cp:lastModifiedBy>
  <cp:revision>516</cp:revision>
  <dcterms:created xsi:type="dcterms:W3CDTF">2017-06-24T10:46:17Z</dcterms:created>
  <dcterms:modified xsi:type="dcterms:W3CDTF">2018-08-10T14:23:10Z</dcterms:modified>
</cp:coreProperties>
</file>